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54" r:id="rId1"/>
  </p:sldMasterIdLst>
  <p:notesMasterIdLst>
    <p:notesMasterId r:id="rId2"/>
  </p:notesMasterIdLst>
  <p:sldIdLst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  <p:sldId id="379" r:id="rId50"/>
    <p:sldId id="380" r:id="rId51"/>
    <p:sldId id="381" r:id="rId52"/>
    <p:sldId id="382" r:id="rId53"/>
    <p:sldId id="383" r:id="rId54"/>
    <p:sldId id="384" r:id="rId55"/>
    <p:sldId id="385" r:id="rId56"/>
    <p:sldId id="386" r:id="rId57"/>
    <p:sldId id="387" r:id="rId58"/>
    <p:sldId id="388" r:id="rId59"/>
    <p:sldId id="389" r:id="rId60"/>
    <p:sldId id="390" r:id="rId61"/>
    <p:sldId id="391" r:id="rId62"/>
    <p:sldId id="392" r:id="rId63"/>
    <p:sldId id="393" r:id="rId64"/>
    <p:sldId id="394" r:id="rId65"/>
    <p:sldId id="395" r:id="rId66"/>
    <p:sldId id="396" r:id="rId67"/>
    <p:sldId id="397" r:id="rId68"/>
    <p:sldId id="398" r:id="rId69"/>
    <p:sldId id="399" r:id="rId70"/>
    <p:sldId id="400" r:id="rId71"/>
    <p:sldId id="401" r:id="rId72"/>
    <p:sldId id="402" r:id="rId73"/>
    <p:sldId id="403" r:id="rId74"/>
    <p:sldId id="404" r:id="rId75"/>
    <p:sldId id="405" r:id="rId76"/>
  </p:sldIdLst>
  <p:sldSz cy="6858000" cx="9144000"/>
  <p:notesSz cx="9144000" cy="6858000"/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tableStyles" Target="tableStyles.xml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8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0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0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0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80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0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Holder 2"/>
          <p:cNvSpPr>
            <a:spLocks noGrp="1"/>
          </p:cNvSpPr>
          <p:nvPr>
            <p:ph type="ctrTitle"/>
          </p:nvPr>
        </p:nvSpPr>
        <p:spPr>
          <a:xfrm>
            <a:off x="2006345" y="878205"/>
            <a:ext cx="5131308" cy="513715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1" sz="320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1048644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645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46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647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0" sz="3600" i="0">
                <a:solidFill>
                  <a:srgbClr val="69636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1048583" name="Holder 3"/>
          <p:cNvSpPr>
            <a:spLocks noGrp="1"/>
          </p:cNvSpPr>
          <p:nvPr>
            <p:ph type="body" idx="1"/>
          </p:nvPr>
        </p:nvSpPr>
        <p:spPr/>
        <p:txBody>
          <a:bodyPr bIns="0" lIns="0" rIns="0" t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1048584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5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86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0" sz="3600" i="0">
                <a:solidFill>
                  <a:srgbClr val="69636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1048798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799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800" name="Holder 5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801" name="Holder 6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802" name="Holder 7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0" sz="3600" i="0">
                <a:solidFill>
                  <a:srgbClr val="69636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1048601" name="Holder 3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02" name="Holder 4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603" name="Holder 5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Holder 2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96" name="Holder 3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97" name="Holder 4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g object 16"/>
          <p:cNvSpPr/>
          <p:nvPr/>
        </p:nvSpPr>
        <p:spPr>
          <a:xfrm>
            <a:off x="64007" y="69722"/>
            <a:ext cx="9013825" cy="6693534"/>
          </a:xfrm>
          <a:custGeom>
            <a:avLst/>
            <a:ahLst/>
            <a:rect l="l" t="t" r="r" b="b"/>
            <a:pathLst>
              <a:path w="9013825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3498" y="0"/>
                </a:lnTo>
                <a:lnTo>
                  <a:pt x="8732228" y="3576"/>
                </a:lnTo>
                <a:lnTo>
                  <a:pt x="8778740" y="13967"/>
                </a:lnTo>
                <a:lnTo>
                  <a:pt x="8822525" y="30662"/>
                </a:lnTo>
                <a:lnTo>
                  <a:pt x="8863071" y="53151"/>
                </a:lnTo>
                <a:lnTo>
                  <a:pt x="8899868" y="80923"/>
                </a:lnTo>
                <a:lnTo>
                  <a:pt x="8932405" y="113468"/>
                </a:lnTo>
                <a:lnTo>
                  <a:pt x="8960172" y="150277"/>
                </a:lnTo>
                <a:lnTo>
                  <a:pt x="8982656" y="190840"/>
                </a:lnTo>
                <a:lnTo>
                  <a:pt x="8999349" y="234645"/>
                </a:lnTo>
                <a:lnTo>
                  <a:pt x="9009740" y="281184"/>
                </a:lnTo>
                <a:lnTo>
                  <a:pt x="9013317" y="329946"/>
                </a:lnTo>
                <a:lnTo>
                  <a:pt x="9013317" y="6363525"/>
                </a:lnTo>
                <a:lnTo>
                  <a:pt x="9009740" y="6412277"/>
                </a:lnTo>
                <a:lnTo>
                  <a:pt x="8999349" y="6458809"/>
                </a:lnTo>
                <a:lnTo>
                  <a:pt x="8982656" y="6502608"/>
                </a:lnTo>
                <a:lnTo>
                  <a:pt x="8960172" y="6543167"/>
                </a:lnTo>
                <a:lnTo>
                  <a:pt x="8932405" y="6579973"/>
                </a:lnTo>
                <a:lnTo>
                  <a:pt x="8899868" y="6612516"/>
                </a:lnTo>
                <a:lnTo>
                  <a:pt x="8863071" y="6640287"/>
                </a:lnTo>
                <a:lnTo>
                  <a:pt x="8822525" y="6662775"/>
                </a:lnTo>
                <a:lnTo>
                  <a:pt x="8778740" y="6679470"/>
                </a:lnTo>
                <a:lnTo>
                  <a:pt x="8732228" y="6689861"/>
                </a:lnTo>
                <a:lnTo>
                  <a:pt x="8683498" y="6693438"/>
                </a:lnTo>
                <a:lnTo>
                  <a:pt x="329920" y="6693439"/>
                </a:lnTo>
                <a:lnTo>
                  <a:pt x="281168" y="6689861"/>
                </a:lnTo>
                <a:lnTo>
                  <a:pt x="234636" y="6679470"/>
                </a:lnTo>
                <a:lnTo>
                  <a:pt x="190835" y="6662775"/>
                </a:lnTo>
                <a:lnTo>
                  <a:pt x="150276" y="6640287"/>
                </a:lnTo>
                <a:lnTo>
                  <a:pt x="113469" y="6612516"/>
                </a:lnTo>
                <a:lnTo>
                  <a:pt x="80925" y="6579973"/>
                </a:lnTo>
                <a:lnTo>
                  <a:pt x="53153" y="6543167"/>
                </a:lnTo>
                <a:lnTo>
                  <a:pt x="30664" y="6502608"/>
                </a:lnTo>
                <a:lnTo>
                  <a:pt x="13968" y="6458809"/>
                </a:lnTo>
                <a:lnTo>
                  <a:pt x="3577" y="6412277"/>
                </a:lnTo>
                <a:lnTo>
                  <a:pt x="0" y="6363525"/>
                </a:lnTo>
                <a:lnTo>
                  <a:pt x="0" y="3299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577" name="Holder 2"/>
          <p:cNvSpPr>
            <a:spLocks noGrp="1"/>
          </p:cNvSpPr>
          <p:nvPr>
            <p:ph type="title"/>
          </p:nvPr>
        </p:nvSpPr>
        <p:spPr>
          <a:xfrm>
            <a:off x="993444" y="203961"/>
            <a:ext cx="7157110" cy="1123315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3600" i="0">
                <a:solidFill>
                  <a:srgbClr val="69636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1048578" name="Holder 3"/>
          <p:cNvSpPr>
            <a:spLocks noGrp="1"/>
          </p:cNvSpPr>
          <p:nvPr>
            <p:ph type="body" idx="1"/>
          </p:nvPr>
        </p:nvSpPr>
        <p:spPr>
          <a:xfrm>
            <a:off x="565124" y="1922398"/>
            <a:ext cx="7806055" cy="4313555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1048579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/>
        </p:spPr>
        <p:txBody>
          <a:bodyPr bIns="0" lIns="0" rIns="0" tIns="0" wrap="square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0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/>
        </p:spPr>
        <p:txBody>
          <a:bodyPr bIns="0" lIns="0" rIns="0" tIns="0" wrap="square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81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/>
        </p:spPr>
        <p:txBody>
          <a:bodyPr bIns="0" lIns="0" rIns="0" tIns="0" wrap="square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5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5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5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4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slideLayout" Target="../slideLayouts/slideLayout5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5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5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4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slideLayout" Target="../slideLayouts/slideLayout2.xml"/></Relationships>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5.xml"/></Relationships>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5.xml"/></Relationships>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4.xml"/></Relationships>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jpeg"/><Relationship Id="rId3" Type="http://schemas.openxmlformats.org/officeDocument/2006/relationships/image" Target="../media/image44.jpeg"/><Relationship Id="rId4" Type="http://schemas.openxmlformats.org/officeDocument/2006/relationships/slideLayout" Target="../slideLayouts/slideLayout5.xml"/></Relationships>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image" Target="../media/image40.jpeg"/><Relationship Id="rId5" Type="http://schemas.openxmlformats.org/officeDocument/2006/relationships/image" Target="../media/image48.jpeg"/><Relationship Id="rId6" Type="http://schemas.openxmlformats.org/officeDocument/2006/relationships/slideLayout" Target="../slideLayouts/slideLayout5.xml"/></Relationships>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slideLayout" Target="../slideLayouts/slideLayout2.xml"/></Relationships>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jpeg"/><Relationship Id="rId3" Type="http://schemas.openxmlformats.org/officeDocument/2006/relationships/slideLayout" Target="../slideLayouts/slideLayout5.xml"/></Relationships>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hyperlink" Target="http://www.wrongdiagnosis.com/r/rickettsia/intro.htm" TargetMode="Externa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hyperlink" Target="http://www.wrongdiagnosis.com/sym/severe_headache.htm" TargetMode="External"/><Relationship Id="rId2" Type="http://schemas.openxmlformats.org/officeDocument/2006/relationships/hyperlink" Target="http://www.wrongdiagnosis.com/sym/chills.htm" TargetMode="External"/><Relationship Id="rId3" Type="http://schemas.openxmlformats.org/officeDocument/2006/relationships/hyperlink" Target="http://www.wrongdiagnosis.com/sym/high_fever.htm" TargetMode="External"/><Relationship Id="rId4" Type="http://schemas.openxmlformats.org/officeDocument/2006/relationships/hyperlink" Target="http://www.wrongdiagnosis.com/sym/stupor.htm" TargetMode="External"/><Relationship Id="rId5" Type="http://schemas.openxmlformats.org/officeDocument/2006/relationships/hyperlink" Target="http://www.wrongdiagnosis.com/sym/muscle_aches.htm" TargetMode="External"/><Relationship Id="rId6" Type="http://schemas.openxmlformats.org/officeDocument/2006/relationships/hyperlink" Target="http://www.wrongdiagnosis.com/sym/swollen_lymph_nodes.htm" TargetMode="External"/><Relationship Id="rId7" Type="http://schemas.openxmlformats.org/officeDocument/2006/relationships/hyperlink" Target="http://www.wrongdiagnosis.com/sym/skin_rash.htm" TargetMode="External"/><Relationship Id="rId8" Type="http://schemas.openxmlformats.org/officeDocument/2006/relationships/slideLayout" Target="../slideLayouts/slideLayout5.xml"/></Relationships>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hyperlink" Target="http://www.wrongdiagnosis.com/t/typhus/intro.htm" TargetMode="External"/><Relationship Id="rId2" Type="http://schemas.openxmlformats.org/officeDocument/2006/relationships/hyperlink" Target="http://www.wrongdiagnosis.com/test/antibody_tests.htm" TargetMode="External"/><Relationship Id="rId3" Type="http://schemas.openxmlformats.org/officeDocument/2006/relationships/hyperlink" Target="http://www.wrongdiagnosis.com/t/typhus/subtypes.htm" TargetMode="External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4.xml"/></Relationships>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5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48587" name="object 3"/>
            <p:cNvSpPr/>
            <p:nvPr/>
          </p:nvSpPr>
          <p:spPr>
            <a:xfrm>
              <a:off x="0" y="0"/>
              <a:ext cx="9144000" cy="6858000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588" name="object 4"/>
            <p:cNvSpPr/>
            <p:nvPr/>
          </p:nvSpPr>
          <p:spPr>
            <a:xfrm>
              <a:off x="65313" y="69722"/>
              <a:ext cx="9013825" cy="6692265"/>
            </a:xfrm>
            <a:custGeom>
              <a:avLst/>
              <a:ahLst/>
              <a:rect l="l" t="t" r="r" b="b"/>
              <a:pathLst>
                <a:path w="9013825" h="6692265">
                  <a:moveTo>
                    <a:pt x="0" y="329946"/>
                  </a:moveTo>
                  <a:lnTo>
                    <a:pt x="3576" y="281184"/>
                  </a:lnTo>
                  <a:lnTo>
                    <a:pt x="13965" y="234645"/>
                  </a:lnTo>
                  <a:lnTo>
                    <a:pt x="30657" y="190840"/>
                  </a:lnTo>
                  <a:lnTo>
                    <a:pt x="53141" y="150277"/>
                  </a:lnTo>
                  <a:lnTo>
                    <a:pt x="80907" y="113468"/>
                  </a:lnTo>
                  <a:lnTo>
                    <a:pt x="113445" y="80923"/>
                  </a:lnTo>
                  <a:lnTo>
                    <a:pt x="150245" y="53151"/>
                  </a:lnTo>
                  <a:lnTo>
                    <a:pt x="190796" y="30662"/>
                  </a:lnTo>
                  <a:lnTo>
                    <a:pt x="234589" y="13967"/>
                  </a:lnTo>
                  <a:lnTo>
                    <a:pt x="281114" y="3576"/>
                  </a:lnTo>
                  <a:lnTo>
                    <a:pt x="329859" y="0"/>
                  </a:lnTo>
                  <a:lnTo>
                    <a:pt x="8683462" y="0"/>
                  </a:lnTo>
                  <a:lnTo>
                    <a:pt x="8732224" y="3576"/>
                  </a:lnTo>
                  <a:lnTo>
                    <a:pt x="8778762" y="13967"/>
                  </a:lnTo>
                  <a:lnTo>
                    <a:pt x="8822568" y="30662"/>
                  </a:lnTo>
                  <a:lnTo>
                    <a:pt x="8863130" y="53151"/>
                  </a:lnTo>
                  <a:lnTo>
                    <a:pt x="8899939" y="80923"/>
                  </a:lnTo>
                  <a:lnTo>
                    <a:pt x="8932485" y="113468"/>
                  </a:lnTo>
                  <a:lnTo>
                    <a:pt x="8960257" y="150277"/>
                  </a:lnTo>
                  <a:lnTo>
                    <a:pt x="8982745" y="190840"/>
                  </a:lnTo>
                  <a:lnTo>
                    <a:pt x="8999440" y="234645"/>
                  </a:lnTo>
                  <a:lnTo>
                    <a:pt x="9009831" y="281184"/>
                  </a:lnTo>
                  <a:lnTo>
                    <a:pt x="9013408" y="329946"/>
                  </a:lnTo>
                  <a:lnTo>
                    <a:pt x="9013408" y="6362369"/>
                  </a:lnTo>
                  <a:lnTo>
                    <a:pt x="9009831" y="6411115"/>
                  </a:lnTo>
                  <a:lnTo>
                    <a:pt x="8999440" y="6457639"/>
                  </a:lnTo>
                  <a:lnTo>
                    <a:pt x="8982745" y="6501432"/>
                  </a:lnTo>
                  <a:lnTo>
                    <a:pt x="8960257" y="6541984"/>
                  </a:lnTo>
                  <a:lnTo>
                    <a:pt x="8932485" y="6578785"/>
                  </a:lnTo>
                  <a:lnTo>
                    <a:pt x="8899939" y="6611323"/>
                  </a:lnTo>
                  <a:lnTo>
                    <a:pt x="8863130" y="6639090"/>
                  </a:lnTo>
                  <a:lnTo>
                    <a:pt x="8822568" y="6661574"/>
                  </a:lnTo>
                  <a:lnTo>
                    <a:pt x="8778762" y="6678266"/>
                  </a:lnTo>
                  <a:lnTo>
                    <a:pt x="8732224" y="6688655"/>
                  </a:lnTo>
                  <a:lnTo>
                    <a:pt x="8683462" y="6692231"/>
                  </a:lnTo>
                  <a:lnTo>
                    <a:pt x="329859" y="6692231"/>
                  </a:lnTo>
                  <a:lnTo>
                    <a:pt x="281114" y="6688655"/>
                  </a:lnTo>
                  <a:lnTo>
                    <a:pt x="234589" y="6678266"/>
                  </a:lnTo>
                  <a:lnTo>
                    <a:pt x="190796" y="6661574"/>
                  </a:lnTo>
                  <a:lnTo>
                    <a:pt x="150245" y="6639090"/>
                  </a:lnTo>
                  <a:lnTo>
                    <a:pt x="113445" y="6611323"/>
                  </a:lnTo>
                  <a:lnTo>
                    <a:pt x="80907" y="6578785"/>
                  </a:lnTo>
                  <a:lnTo>
                    <a:pt x="53141" y="6541984"/>
                  </a:lnTo>
                  <a:lnTo>
                    <a:pt x="30657" y="6501432"/>
                  </a:lnTo>
                  <a:lnTo>
                    <a:pt x="13965" y="6457639"/>
                  </a:lnTo>
                  <a:lnTo>
                    <a:pt x="3576" y="6411115"/>
                  </a:lnTo>
                  <a:lnTo>
                    <a:pt x="0" y="6362369"/>
                  </a:lnTo>
                  <a:lnTo>
                    <a:pt x="0" y="32994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589" name="object 5"/>
            <p:cNvSpPr/>
            <p:nvPr/>
          </p:nvSpPr>
          <p:spPr>
            <a:xfrm>
              <a:off x="62931" y="1396688"/>
              <a:ext cx="9022080" cy="120650"/>
            </a:xfrm>
            <a:custGeom>
              <a:avLst/>
              <a:ahLst/>
              <a:rect l="l" t="t" r="r" b="b"/>
              <a:pathLst>
                <a:path w="9022080" h="120650">
                  <a:moveTo>
                    <a:pt x="9021572" y="0"/>
                  </a:moveTo>
                  <a:lnTo>
                    <a:pt x="0" y="0"/>
                  </a:lnTo>
                  <a:lnTo>
                    <a:pt x="0" y="120580"/>
                  </a:lnTo>
                  <a:lnTo>
                    <a:pt x="9021572" y="120580"/>
                  </a:lnTo>
                  <a:lnTo>
                    <a:pt x="9021572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590" name="object 6"/>
            <p:cNvSpPr/>
            <p:nvPr/>
          </p:nvSpPr>
          <p:spPr>
            <a:xfrm>
              <a:off x="62931" y="2976711"/>
              <a:ext cx="9022080" cy="111125"/>
            </a:xfrm>
            <a:custGeom>
              <a:avLst/>
              <a:ahLst/>
              <a:rect l="l" t="t" r="r" b="b"/>
              <a:pathLst>
                <a:path w="9022080" h="111125">
                  <a:moveTo>
                    <a:pt x="9021572" y="0"/>
                  </a:moveTo>
                  <a:lnTo>
                    <a:pt x="0" y="0"/>
                  </a:lnTo>
                  <a:lnTo>
                    <a:pt x="0" y="110531"/>
                  </a:lnTo>
                  <a:lnTo>
                    <a:pt x="9021572" y="110531"/>
                  </a:lnTo>
                  <a:lnTo>
                    <a:pt x="9021572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592" name="object 8"/>
          <p:cNvSpPr txBox="1">
            <a:spLocks noGrp="1"/>
          </p:cNvSpPr>
          <p:nvPr>
            <p:ph type="title"/>
          </p:nvPr>
        </p:nvSpPr>
        <p:spPr>
          <a:xfrm>
            <a:off x="62931" y="1517269"/>
            <a:ext cx="9022080" cy="1124585"/>
          </a:xfrm>
          <a:prstGeom prst="rect"/>
          <a:solidFill>
            <a:srgbClr val="D24717"/>
          </a:solidFill>
        </p:spPr>
        <p:txBody>
          <a:bodyPr bIns="0" lIns="0" rIns="0" rtlCol="0" tIns="222885" vert="horz" wrap="square">
            <a:spAutoFit/>
          </a:bodyPr>
          <a:p>
            <a:pPr algn="ctr" marL="1019810">
              <a:lnSpc>
                <a:spcPct val="100000"/>
              </a:lnSpc>
              <a:spcBef>
                <a:spcPts val="1755"/>
              </a:spcBef>
            </a:pPr>
            <a:r>
              <a:rPr dirty="0" sz="6000" spc="-5">
                <a:solidFill>
                  <a:srgbClr val="FFFFFF"/>
                </a:solidFill>
              </a:rPr>
              <a:t>FEVER </a:t>
            </a:r>
            <a:r>
              <a:rPr dirty="0" sz="6000">
                <a:solidFill>
                  <a:srgbClr val="FFFFFF"/>
                </a:solidFill>
              </a:rPr>
              <a:t>WITH</a:t>
            </a:r>
            <a:r>
              <a:rPr dirty="0" sz="6000" spc="-25">
                <a:solidFill>
                  <a:srgbClr val="FFFFFF"/>
                </a:solidFill>
              </a:rPr>
              <a:t> </a:t>
            </a:r>
            <a:r>
              <a:rPr dirty="0" sz="6000" spc="-10">
                <a:solidFill>
                  <a:srgbClr val="FFFFFF"/>
                </a:solidFill>
              </a:rPr>
              <a:t>RASH</a:t>
            </a:r>
            <a:endParaRPr sz="6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6" name="object 2"/>
          <p:cNvGraphicFramePr>
            <a:graphicFrameLocks noGrp="1"/>
          </p:cNvGraphicFramePr>
          <p:nvPr/>
        </p:nvGraphicFramePr>
        <p:xfrm>
          <a:off x="636562" y="636523"/>
          <a:ext cx="7734934" cy="6176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1750"/>
                <a:gridCol w="2571750"/>
                <a:gridCol w="2571750"/>
              </a:tblGrid>
              <a:tr h="3273552">
                <a:tc>
                  <a:txBody>
                    <a:bodyPr/>
                    <a:p>
                      <a:pPr marL="91440" marR="3282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d)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vesicular,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pustular, 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bullous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1440" marR="22732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5">
                          <a:latin typeface="Arial"/>
                          <a:cs typeface="Arial"/>
                        </a:rPr>
                        <a:t>-Vesicular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raised  hemispherical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lesions,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 marR="23241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&lt;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0.5cm, contain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clear  fluid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 marR="131445">
                        <a:lnSpc>
                          <a:spcPct val="100000"/>
                        </a:lnSpc>
                      </a:pPr>
                      <a:r>
                        <a:rPr dirty="0" sz="1800" spc="-15">
                          <a:latin typeface="Arial"/>
                          <a:cs typeface="Arial"/>
                        </a:rPr>
                        <a:t>-Pustular,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bullous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– 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raised hemispherical  lesion, &gt;0.5cm,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contain  clear/purulent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fluid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z="1800" spc="-5">
                          <a:latin typeface="Arial"/>
                          <a:cs typeface="Arial"/>
                        </a:rPr>
                        <a:t>VRS 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HSV,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VZV,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Coxsackievirus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b="1" dirty="0" sz="1800" spc="-20">
                          <a:latin typeface="Arial"/>
                          <a:cs typeface="Arial"/>
                        </a:rPr>
                        <a:t>BACT 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-</a:t>
                      </a:r>
                      <a:r>
                        <a:rPr b="1" dirty="0" sz="18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Staph.SSS,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 marR="799465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Staph. Bullous  impetigo, Strep.  crusted</a:t>
                      </a:r>
                      <a:r>
                        <a:rPr dirty="0" sz="18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impetigo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 marR="20320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b="1" dirty="0" sz="1800">
                          <a:latin typeface="Arial"/>
                          <a:cs typeface="Arial"/>
                        </a:rPr>
                        <a:t>OTH -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Toxic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epidermal  necrolysis, Steven-  Johnson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Syndrome.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b="1" dirty="0" sz="1800" spc="-5">
                          <a:latin typeface="Arial"/>
                          <a:cs typeface="Arial"/>
                        </a:rPr>
                        <a:t>RICK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Rickettsial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pox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52000"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e) Petechial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purpuric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indent="62230" marL="91440" marR="8356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8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non-blanching  red/purple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spots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marL="92075" marR="4235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1" dirty="0" sz="1800" spc="-5">
                          <a:latin typeface="Arial"/>
                          <a:cs typeface="Arial"/>
                        </a:rPr>
                        <a:t>VRS 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Atypical  measles, congenital  rubella,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CMV, 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enterovirus,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HIV,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HF 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viruses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437547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2075" marR="1111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b="1" dirty="0" sz="1800" spc="-20">
                          <a:latin typeface="Arial"/>
                          <a:cs typeface="Arial"/>
                        </a:rPr>
                        <a:t>BACT 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Sepsis  (meningococcal,  gonococcal,  pneumococcal, Hib),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IE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48618" name="object 3"/>
          <p:cNvSpPr/>
          <p:nvPr/>
        </p:nvSpPr>
        <p:spPr>
          <a:xfrm>
            <a:off x="785787" y="1428750"/>
            <a:ext cx="2286000" cy="200025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19" name="object 4"/>
          <p:cNvSpPr/>
          <p:nvPr/>
        </p:nvSpPr>
        <p:spPr>
          <a:xfrm>
            <a:off x="785787" y="4143324"/>
            <a:ext cx="2357501" cy="2071751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object 2"/>
          <p:cNvSpPr/>
          <p:nvPr/>
        </p:nvSpPr>
        <p:spPr>
          <a:xfrm>
            <a:off x="3065398" y="636523"/>
            <a:ext cx="12700" cy="6221730"/>
          </a:xfrm>
          <a:custGeom>
            <a:avLst/>
            <a:ahLst/>
            <a:rect l="l" t="t" r="r" b="b"/>
            <a:pathLst>
              <a:path w="12700" h="6221730">
                <a:moveTo>
                  <a:pt x="12700" y="0"/>
                </a:moveTo>
                <a:lnTo>
                  <a:pt x="0" y="0"/>
                </a:lnTo>
                <a:lnTo>
                  <a:pt x="0" y="6221472"/>
                </a:lnTo>
                <a:lnTo>
                  <a:pt x="12700" y="6221472"/>
                </a:lnTo>
                <a:lnTo>
                  <a:pt x="12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bIns="0" lIns="0" rIns="0" rtlCol="0" tIns="0" wrap="square"/>
          <a:p/>
        </p:txBody>
      </p:sp>
      <p:grpSp>
        <p:nvGrpSpPr>
          <p:cNvPr id="96" name="object 3"/>
          <p:cNvGrpSpPr/>
          <p:nvPr/>
        </p:nvGrpSpPr>
        <p:grpSpPr>
          <a:xfrm>
            <a:off x="415899" y="636523"/>
            <a:ext cx="7955280" cy="6221730"/>
            <a:chOff x="415899" y="636523"/>
            <a:chExt cx="7955280" cy="6221730"/>
          </a:xfrm>
        </p:grpSpPr>
        <p:sp>
          <p:nvSpPr>
            <p:cNvPr id="1048621" name="object 4"/>
            <p:cNvSpPr/>
            <p:nvPr/>
          </p:nvSpPr>
          <p:spPr>
            <a:xfrm>
              <a:off x="5708650" y="636523"/>
              <a:ext cx="12700" cy="6221730"/>
            </a:xfrm>
            <a:custGeom>
              <a:avLst/>
              <a:ahLst/>
              <a:rect l="l" t="t" r="r" b="b"/>
              <a:pathLst>
                <a:path w="12700" h="6221730">
                  <a:moveTo>
                    <a:pt x="12700" y="0"/>
                  </a:moveTo>
                  <a:lnTo>
                    <a:pt x="0" y="0"/>
                  </a:lnTo>
                  <a:lnTo>
                    <a:pt x="0" y="6221472"/>
                  </a:lnTo>
                  <a:lnTo>
                    <a:pt x="12700" y="622147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2" name="object 5"/>
            <p:cNvSpPr/>
            <p:nvPr/>
          </p:nvSpPr>
          <p:spPr>
            <a:xfrm>
              <a:off x="422249" y="3344672"/>
              <a:ext cx="7942580" cy="0"/>
            </a:xfrm>
            <a:custGeom>
              <a:avLst/>
              <a:ahLst/>
              <a:rect l="l" t="t" r="r" b="b"/>
              <a:pathLst>
                <a:path w="7942580" h="0">
                  <a:moveTo>
                    <a:pt x="0" y="0"/>
                  </a:moveTo>
                  <a:lnTo>
                    <a:pt x="794235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623" name="object 6"/>
            <p:cNvSpPr/>
            <p:nvPr/>
          </p:nvSpPr>
          <p:spPr>
            <a:xfrm>
              <a:off x="422249" y="636523"/>
              <a:ext cx="7942580" cy="6221730"/>
            </a:xfrm>
            <a:custGeom>
              <a:avLst/>
              <a:ahLst/>
              <a:rect l="l" t="t" r="r" b="b"/>
              <a:pathLst>
                <a:path w="7942580" h="6221730">
                  <a:moveTo>
                    <a:pt x="12700" y="0"/>
                  </a:moveTo>
                  <a:lnTo>
                    <a:pt x="0" y="0"/>
                  </a:lnTo>
                  <a:lnTo>
                    <a:pt x="0" y="6221476"/>
                  </a:lnTo>
                  <a:lnTo>
                    <a:pt x="12700" y="6221476"/>
                  </a:lnTo>
                  <a:lnTo>
                    <a:pt x="12700" y="0"/>
                  </a:lnTo>
                  <a:close/>
                </a:path>
                <a:path w="7942580" h="6221730">
                  <a:moveTo>
                    <a:pt x="7942351" y="0"/>
                  </a:moveTo>
                  <a:lnTo>
                    <a:pt x="7929651" y="0"/>
                  </a:lnTo>
                  <a:lnTo>
                    <a:pt x="7929651" y="6221476"/>
                  </a:lnTo>
                  <a:lnTo>
                    <a:pt x="7942351" y="6221476"/>
                  </a:lnTo>
                  <a:lnTo>
                    <a:pt x="79423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4" name="object 7"/>
            <p:cNvSpPr/>
            <p:nvPr/>
          </p:nvSpPr>
          <p:spPr>
            <a:xfrm>
              <a:off x="422249" y="642873"/>
              <a:ext cx="7942580" cy="0"/>
            </a:xfrm>
            <a:custGeom>
              <a:avLst/>
              <a:ahLst/>
              <a:rect l="l" t="t" r="r" b="b"/>
              <a:pathLst>
                <a:path w="7942580" h="0">
                  <a:moveTo>
                    <a:pt x="0" y="0"/>
                  </a:moveTo>
                  <a:lnTo>
                    <a:pt x="794235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625" name="object 8"/>
          <p:cNvSpPr txBox="1"/>
          <p:nvPr/>
        </p:nvSpPr>
        <p:spPr>
          <a:xfrm>
            <a:off x="5794628" y="670052"/>
            <a:ext cx="2473960" cy="2256028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 sz="1800" spc="-5">
                <a:latin typeface="Arial"/>
                <a:cs typeface="Arial"/>
              </a:rPr>
              <a:t>RICK </a:t>
            </a:r>
            <a:r>
              <a:rPr dirty="0" sz="1800">
                <a:latin typeface="Arial"/>
                <a:cs typeface="Arial"/>
              </a:rPr>
              <a:t>– </a:t>
            </a:r>
            <a:r>
              <a:rPr dirty="0" sz="1800" spc="-5">
                <a:latin typeface="Arial"/>
                <a:cs typeface="Arial"/>
              </a:rPr>
              <a:t>Rocky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mountain  spotted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fvr</a:t>
            </a:r>
            <a:endParaRPr sz="1800">
              <a:latin typeface="Arial"/>
              <a:cs typeface="Arial"/>
            </a:endParaRPr>
          </a:p>
          <a:p>
            <a:pPr marL="12700" marR="320040">
              <a:lnSpc>
                <a:spcPct val="100000"/>
              </a:lnSpc>
              <a:spcBef>
                <a:spcPts val="430"/>
              </a:spcBef>
            </a:pPr>
            <a:r>
              <a:rPr b="1" dirty="0" sz="1800" spc="-5">
                <a:latin typeface="Arial"/>
                <a:cs typeface="Arial"/>
              </a:rPr>
              <a:t>FUNGI </a:t>
            </a:r>
            <a:r>
              <a:rPr b="1" dirty="0" sz="1800">
                <a:latin typeface="Arial"/>
                <a:cs typeface="Arial"/>
              </a:rPr>
              <a:t>–</a:t>
            </a:r>
            <a:r>
              <a:rPr b="1" dirty="0" sz="1800" spc="-140">
                <a:latin typeface="Arial"/>
                <a:cs typeface="Arial"/>
              </a:rPr>
              <a:t> </a:t>
            </a:r>
            <a:r>
              <a:rPr dirty="0" sz="1800" i="1" spc="-5">
                <a:latin typeface="Arial"/>
                <a:cs typeface="Arial"/>
              </a:rPr>
              <a:t>Aspergillus,  </a:t>
            </a:r>
            <a:r>
              <a:rPr dirty="0" sz="1800" i="1" spc="-10">
                <a:latin typeface="Arial"/>
                <a:cs typeface="Arial"/>
              </a:rPr>
              <a:t>mucor</a:t>
            </a:r>
            <a:endParaRPr sz="1800">
              <a:latin typeface="Arial"/>
              <a:cs typeface="Arial"/>
            </a:endParaRPr>
          </a:p>
          <a:p>
            <a:pPr marL="12700" marR="580390">
              <a:lnSpc>
                <a:spcPct val="100000"/>
              </a:lnSpc>
              <a:spcBef>
                <a:spcPts val="434"/>
              </a:spcBef>
            </a:pPr>
            <a:r>
              <a:rPr b="1" dirty="0" sz="1800">
                <a:latin typeface="Arial"/>
                <a:cs typeface="Arial"/>
              </a:rPr>
              <a:t>OTH - </a:t>
            </a:r>
            <a:r>
              <a:rPr dirty="0" sz="1800" spc="-15">
                <a:latin typeface="Arial"/>
                <a:cs typeface="Arial"/>
              </a:rPr>
              <a:t>Vasculitis,  </a:t>
            </a:r>
            <a:r>
              <a:rPr dirty="0" sz="1800" spc="-5">
                <a:latin typeface="Arial"/>
                <a:cs typeface="Arial"/>
              </a:rPr>
              <a:t>thr</a:t>
            </a:r>
            <a:r>
              <a:rPr dirty="0" sz="1800" spc="-15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mb</a:t>
            </a:r>
            <a:r>
              <a:rPr dirty="0" sz="1800" spc="-15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3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to</a:t>
            </a:r>
            <a:r>
              <a:rPr dirty="0" sz="1800" spc="-15">
                <a:latin typeface="Arial"/>
                <a:cs typeface="Arial"/>
              </a:rPr>
              <a:t>p</a:t>
            </a:r>
            <a:r>
              <a:rPr dirty="0" sz="1800" spc="-5">
                <a:latin typeface="Arial"/>
                <a:cs typeface="Arial"/>
              </a:rPr>
              <a:t>e</a:t>
            </a:r>
            <a:r>
              <a:rPr dirty="0" sz="1800" spc="-15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,  </a:t>
            </a:r>
            <a:r>
              <a:rPr dirty="0" sz="1800" spc="-5">
                <a:latin typeface="Arial"/>
                <a:cs typeface="Arial"/>
              </a:rPr>
              <a:t>H</a:t>
            </a:r>
            <a:r>
              <a:rPr dirty="0" sz="1800" spc="-15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n</a:t>
            </a:r>
            <a:r>
              <a:rPr dirty="0" sz="1800" spc="-15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-Sc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 spc="-5">
                <a:latin typeface="Arial"/>
                <a:cs typeface="Arial"/>
              </a:rPr>
              <a:t>ö</a:t>
            </a:r>
            <a:r>
              <a:rPr dirty="0" sz="1800" spc="-15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15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in  </a:t>
            </a:r>
            <a:r>
              <a:rPr dirty="0" sz="1800" spc="-5">
                <a:latin typeface="Arial"/>
                <a:cs typeface="Arial"/>
              </a:rPr>
              <a:t>purpura,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malaria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626" name="object 9"/>
          <p:cNvSpPr txBox="1"/>
          <p:nvPr/>
        </p:nvSpPr>
        <p:spPr>
          <a:xfrm>
            <a:off x="507288" y="3372053"/>
            <a:ext cx="2245360" cy="30035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f) </a:t>
            </a:r>
            <a:r>
              <a:rPr dirty="0" sz="1800" spc="-5">
                <a:latin typeface="Arial"/>
                <a:cs typeface="Arial"/>
              </a:rPr>
              <a:t>Erythema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Nodosum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627" name="object 10"/>
          <p:cNvSpPr txBox="1"/>
          <p:nvPr/>
        </p:nvSpPr>
        <p:spPr>
          <a:xfrm>
            <a:off x="3151123" y="3372053"/>
            <a:ext cx="2192655" cy="812801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62230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- </a:t>
            </a:r>
            <a:r>
              <a:rPr dirty="0" sz="1800" spc="-5">
                <a:latin typeface="Arial"/>
                <a:cs typeface="Arial"/>
              </a:rPr>
              <a:t>tender red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nodules,  due </a:t>
            </a:r>
            <a:r>
              <a:rPr dirty="0" sz="1800">
                <a:latin typeface="Arial"/>
                <a:cs typeface="Arial"/>
              </a:rPr>
              <a:t>to </a:t>
            </a:r>
            <a:r>
              <a:rPr dirty="0" sz="1800" spc="-5">
                <a:latin typeface="Arial"/>
                <a:cs typeface="Arial"/>
              </a:rPr>
              <a:t>exudation </a:t>
            </a:r>
            <a:r>
              <a:rPr dirty="0" sz="1800">
                <a:latin typeface="Arial"/>
                <a:cs typeface="Arial"/>
              </a:rPr>
              <a:t>of  </a:t>
            </a:r>
            <a:r>
              <a:rPr dirty="0" sz="1800" spc="-5">
                <a:latin typeface="Arial"/>
                <a:cs typeface="Arial"/>
              </a:rPr>
              <a:t>blood and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serum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628" name="object 11"/>
          <p:cNvSpPr txBox="1"/>
          <p:nvPr/>
        </p:nvSpPr>
        <p:spPr>
          <a:xfrm>
            <a:off x="5794628" y="3317176"/>
            <a:ext cx="2335530" cy="3221102"/>
          </a:xfrm>
          <a:prstGeom prst="rect"/>
        </p:spPr>
        <p:txBody>
          <a:bodyPr bIns="0" lIns="0" rIns="0" rtlCol="0" tIns="67945" vert="horz" wrap="square">
            <a:spAutoFit/>
          </a:bodyPr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b="1" dirty="0" sz="1800" spc="-5">
                <a:latin typeface="Arial"/>
                <a:cs typeface="Arial"/>
              </a:rPr>
              <a:t>VRS </a:t>
            </a:r>
            <a:r>
              <a:rPr b="1" dirty="0" sz="1800">
                <a:latin typeface="Arial"/>
                <a:cs typeface="Arial"/>
              </a:rPr>
              <a:t>- </a:t>
            </a:r>
            <a:r>
              <a:rPr dirty="0" sz="1800" spc="-45">
                <a:latin typeface="Arial"/>
                <a:cs typeface="Arial"/>
              </a:rPr>
              <a:t>EBV,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HBV</a:t>
            </a:r>
            <a:endParaRPr sz="1800">
              <a:latin typeface="Arial"/>
              <a:cs typeface="Arial"/>
            </a:endParaRPr>
          </a:p>
          <a:p>
            <a:pPr marL="12700" marR="639445">
              <a:lnSpc>
                <a:spcPct val="100000"/>
              </a:lnSpc>
              <a:spcBef>
                <a:spcPts val="430"/>
              </a:spcBef>
            </a:pPr>
            <a:r>
              <a:rPr b="1" dirty="0" sz="1800" spc="-20">
                <a:latin typeface="Arial"/>
                <a:cs typeface="Arial"/>
              </a:rPr>
              <a:t>BACT </a:t>
            </a:r>
            <a:r>
              <a:rPr b="1" dirty="0" sz="1800">
                <a:latin typeface="Arial"/>
                <a:cs typeface="Arial"/>
              </a:rPr>
              <a:t>- </a:t>
            </a:r>
            <a:r>
              <a:rPr dirty="0" sz="1800" spc="-5">
                <a:latin typeface="Arial"/>
                <a:cs typeface="Arial"/>
              </a:rPr>
              <a:t>Group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  </a:t>
            </a:r>
            <a:r>
              <a:rPr dirty="0" sz="1800" spc="-5">
                <a:latin typeface="Arial"/>
                <a:cs typeface="Arial"/>
              </a:rPr>
              <a:t>Streptococcus</a:t>
            </a:r>
            <a:endParaRPr sz="1800">
              <a:latin typeface="Arial"/>
              <a:cs typeface="Arial"/>
            </a:endParaRPr>
          </a:p>
          <a:p>
            <a:pPr marL="12700" marR="551180">
              <a:lnSpc>
                <a:spcPct val="100000"/>
              </a:lnSpc>
              <a:spcBef>
                <a:spcPts val="430"/>
              </a:spcBef>
            </a:pPr>
            <a:r>
              <a:rPr dirty="0" sz="1800">
                <a:latin typeface="Arial"/>
                <a:cs typeface="Arial"/>
              </a:rPr>
              <a:t>TB, </a:t>
            </a:r>
            <a:r>
              <a:rPr dirty="0" sz="1800" spc="-10">
                <a:latin typeface="Arial"/>
                <a:cs typeface="Arial"/>
              </a:rPr>
              <a:t>yersinia, </a:t>
            </a:r>
            <a:r>
              <a:rPr dirty="0" sz="1800" spc="-5">
                <a:latin typeface="Arial"/>
                <a:cs typeface="Arial"/>
              </a:rPr>
              <a:t>Cat-  </a:t>
            </a:r>
            <a:r>
              <a:rPr dirty="0" sz="1800">
                <a:latin typeface="Arial"/>
                <a:cs typeface="Arial"/>
              </a:rPr>
              <a:t>Scratch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Dzs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b="1" dirty="0" sz="1800" spc="-5">
                <a:latin typeface="Arial"/>
                <a:cs typeface="Arial"/>
              </a:rPr>
              <a:t>FUNGI</a:t>
            </a:r>
            <a:r>
              <a:rPr b="1" dirty="0" sz="1800" spc="-25">
                <a:latin typeface="Arial"/>
                <a:cs typeface="Arial"/>
              </a:rPr>
              <a:t> </a:t>
            </a:r>
            <a:r>
              <a:rPr b="1" dirty="0" sz="180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12700" marR="55626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15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cci</a:t>
            </a:r>
            <a:r>
              <a:rPr dirty="0" sz="1800" spc="-15">
                <a:latin typeface="Arial"/>
                <a:cs typeface="Arial"/>
              </a:rPr>
              <a:t>d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5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25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cos</a:t>
            </a:r>
            <a:r>
              <a:rPr dirty="0" sz="1800" spc="-15">
                <a:latin typeface="Arial"/>
                <a:cs typeface="Arial"/>
              </a:rPr>
              <a:t>i</a:t>
            </a:r>
            <a:r>
              <a:rPr dirty="0" sz="1800" spc="5">
                <a:latin typeface="Arial"/>
                <a:cs typeface="Arial"/>
              </a:rPr>
              <a:t>s</a:t>
            </a:r>
            <a:r>
              <a:rPr dirty="0" sz="1800">
                <a:latin typeface="Arial"/>
                <a:cs typeface="Arial"/>
              </a:rPr>
              <a:t>,  </a:t>
            </a:r>
            <a:r>
              <a:rPr dirty="0" sz="1800" spc="-5">
                <a:latin typeface="Arial"/>
                <a:cs typeface="Arial"/>
              </a:rPr>
              <a:t>histoplasmosis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434"/>
              </a:spcBef>
            </a:pPr>
            <a:r>
              <a:rPr b="1" dirty="0" sz="1800">
                <a:latin typeface="Arial"/>
                <a:cs typeface="Arial"/>
              </a:rPr>
              <a:t>OTH - </a:t>
            </a:r>
            <a:r>
              <a:rPr dirty="0" sz="1800" spc="-5">
                <a:latin typeface="Arial"/>
                <a:cs typeface="Arial"/>
              </a:rPr>
              <a:t>Sarcoidosis,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Inf.  </a:t>
            </a:r>
            <a:r>
              <a:rPr dirty="0" sz="1800" spc="-15">
                <a:latin typeface="Arial"/>
                <a:cs typeface="Arial"/>
              </a:rPr>
              <a:t>Bowel </a:t>
            </a:r>
            <a:r>
              <a:rPr dirty="0" sz="1800" spc="-5">
                <a:latin typeface="Arial"/>
                <a:cs typeface="Arial"/>
              </a:rPr>
              <a:t>dzs, </a:t>
            </a:r>
            <a:r>
              <a:rPr dirty="0" sz="1800" spc="-60">
                <a:latin typeface="Arial"/>
                <a:cs typeface="Arial"/>
              </a:rPr>
              <a:t>OCP, </a:t>
            </a:r>
            <a:r>
              <a:rPr dirty="0" sz="1800" spc="-5">
                <a:latin typeface="Arial"/>
                <a:cs typeface="Arial"/>
              </a:rPr>
              <a:t>SLE,  Behçet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dzs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629" name="object 12"/>
          <p:cNvSpPr/>
          <p:nvPr/>
        </p:nvSpPr>
        <p:spPr>
          <a:xfrm>
            <a:off x="500037" y="3857650"/>
            <a:ext cx="2428875" cy="2428875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object 2"/>
          <p:cNvSpPr txBox="1"/>
          <p:nvPr/>
        </p:nvSpPr>
        <p:spPr>
          <a:xfrm>
            <a:off x="535940" y="519726"/>
            <a:ext cx="6622415" cy="3670935"/>
          </a:xfrm>
          <a:prstGeom prst="rect"/>
        </p:spPr>
        <p:txBody>
          <a:bodyPr bIns="0" lIns="0" rIns="0" rtlCol="0" tIns="88900" vert="horz" wrap="square">
            <a:spAutoFit/>
          </a:bodyPr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600" u="heavy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CASE</a:t>
            </a:r>
            <a:r>
              <a:rPr dirty="0" sz="2600" spc="-25" u="heavy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sz="2600" u="heavy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SCENARIO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600">
                <a:latin typeface="Arial"/>
                <a:cs typeface="Arial"/>
              </a:rPr>
              <a:t>History:</a:t>
            </a:r>
            <a:endParaRPr sz="26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9 mo old girl, good general health</a:t>
            </a:r>
            <a:r>
              <a:rPr dirty="0" sz="2600" spc="-40">
                <a:latin typeface="Arial"/>
                <a:cs typeface="Arial"/>
              </a:rPr>
              <a:t> condition</a:t>
            </a:r>
            <a:endParaRPr sz="26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Progressive fever </a:t>
            </a:r>
            <a:r>
              <a:rPr dirty="0" sz="2600" spc="-5">
                <a:latin typeface="Arial"/>
                <a:cs typeface="Arial"/>
              </a:rPr>
              <a:t>for </a:t>
            </a:r>
            <a:r>
              <a:rPr dirty="0" sz="2600">
                <a:latin typeface="Arial"/>
                <a:cs typeface="Arial"/>
              </a:rPr>
              <a:t>5 days (max.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39.50C)</a:t>
            </a:r>
            <a:endParaRPr sz="26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Coryza, exudative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conjunctivitis</a:t>
            </a:r>
            <a:endParaRPr sz="26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Severe cough and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 spc="-5">
                <a:latin typeface="Arial"/>
                <a:cs typeface="Arial"/>
              </a:rPr>
              <a:t>irritability</a:t>
            </a:r>
            <a:endParaRPr sz="26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No diarrhea, no</a:t>
            </a:r>
            <a:r>
              <a:rPr dirty="0" sz="2600" spc="-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vomiting</a:t>
            </a:r>
            <a:endParaRPr sz="26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No recent travel, no</a:t>
            </a:r>
            <a:r>
              <a:rPr dirty="0" sz="2600" spc="-9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pets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48631" name="object 3"/>
          <p:cNvSpPr txBox="1"/>
          <p:nvPr/>
        </p:nvSpPr>
        <p:spPr>
          <a:xfrm>
            <a:off x="535940" y="4375784"/>
            <a:ext cx="1423035" cy="3937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70">
                <a:solidFill>
                  <a:srgbClr val="D24717"/>
                </a:solidFill>
                <a:latin typeface="Arial"/>
                <a:cs typeface="Arial"/>
              </a:rPr>
              <a:t> </a:t>
            </a:r>
            <a:r>
              <a:rPr dirty="0" sz="2600" spc="-60">
                <a:latin typeface="Arial"/>
                <a:cs typeface="Arial"/>
              </a:rPr>
              <a:t>Rashes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48632" name="object 4"/>
          <p:cNvSpPr txBox="1"/>
          <p:nvPr/>
        </p:nvSpPr>
        <p:spPr>
          <a:xfrm>
            <a:off x="2364994" y="4300194"/>
            <a:ext cx="5175885" cy="1841500"/>
          </a:xfrm>
          <a:prstGeom prst="rect"/>
        </p:spPr>
        <p:txBody>
          <a:bodyPr bIns="0" lIns="0" rIns="0" rtlCol="0" tIns="88900" vert="horz" wrap="square">
            <a:spAutoFit/>
          </a:bodyPr>
          <a:p>
            <a:pPr indent="-200025" marL="212090">
              <a:lnSpc>
                <a:spcPct val="100000"/>
              </a:lnSpc>
              <a:spcBef>
                <a:spcPts val="700"/>
              </a:spcBef>
              <a:buChar char="-"/>
              <a:tabLst>
                <a:tab algn="l" pos="212725"/>
              </a:tabLst>
            </a:pPr>
            <a:r>
              <a:rPr dirty="0" sz="2600">
                <a:latin typeface="Arial"/>
                <a:cs typeface="Arial"/>
              </a:rPr>
              <a:t>over trunk, abdomen and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back</a:t>
            </a:r>
            <a:endParaRPr sz="2600">
              <a:latin typeface="Arial"/>
              <a:cs typeface="Arial"/>
            </a:endParaRPr>
          </a:p>
          <a:p>
            <a:pPr indent="-200025" marL="212090">
              <a:lnSpc>
                <a:spcPct val="100000"/>
              </a:lnSpc>
              <a:spcBef>
                <a:spcPts val="600"/>
              </a:spcBef>
              <a:buChar char="-"/>
              <a:tabLst>
                <a:tab algn="l" pos="212725"/>
              </a:tabLst>
            </a:pPr>
            <a:r>
              <a:rPr dirty="0" sz="2600">
                <a:latin typeface="Arial"/>
                <a:cs typeface="Arial"/>
              </a:rPr>
              <a:t>appear 4 days after onset of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fever</a:t>
            </a:r>
            <a:endParaRPr sz="2600">
              <a:latin typeface="Arial"/>
              <a:cs typeface="Arial"/>
            </a:endParaRPr>
          </a:p>
          <a:p>
            <a:pPr indent="-200025" marL="212090">
              <a:lnSpc>
                <a:spcPct val="100000"/>
              </a:lnSpc>
              <a:spcBef>
                <a:spcPts val="600"/>
              </a:spcBef>
              <a:buChar char="-"/>
              <a:tabLst>
                <a:tab algn="l" pos="212725"/>
              </a:tabLst>
            </a:pPr>
            <a:r>
              <a:rPr dirty="0" sz="2600">
                <a:latin typeface="Arial"/>
                <a:cs typeface="Arial"/>
              </a:rPr>
              <a:t>not elevated and no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itching</a:t>
            </a:r>
            <a:endParaRPr sz="2600">
              <a:latin typeface="Arial"/>
              <a:cs typeface="Arial"/>
            </a:endParaRPr>
          </a:p>
          <a:p>
            <a:pPr indent="-200025" marL="212090">
              <a:lnSpc>
                <a:spcPct val="100000"/>
              </a:lnSpc>
              <a:spcBef>
                <a:spcPts val="600"/>
              </a:spcBef>
              <a:buChar char="-"/>
              <a:tabLst>
                <a:tab algn="l" pos="212725"/>
              </a:tabLst>
            </a:pPr>
            <a:r>
              <a:rPr dirty="0" sz="2600">
                <a:latin typeface="Arial"/>
                <a:cs typeface="Arial"/>
              </a:rPr>
              <a:t>blanching on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pressure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object 2"/>
          <p:cNvSpPr/>
          <p:nvPr/>
        </p:nvSpPr>
        <p:spPr>
          <a:xfrm>
            <a:off x="3857625" y="714248"/>
            <a:ext cx="2929001" cy="2357501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4" name="object 3"/>
          <p:cNvSpPr/>
          <p:nvPr/>
        </p:nvSpPr>
        <p:spPr>
          <a:xfrm>
            <a:off x="642912" y="3286150"/>
            <a:ext cx="3143250" cy="3000375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5" name="object 4"/>
          <p:cNvSpPr/>
          <p:nvPr/>
        </p:nvSpPr>
        <p:spPr>
          <a:xfrm>
            <a:off x="642912" y="714248"/>
            <a:ext cx="3143250" cy="2357501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6" name="object 5"/>
          <p:cNvSpPr txBox="1"/>
          <p:nvPr/>
        </p:nvSpPr>
        <p:spPr>
          <a:xfrm>
            <a:off x="4008501" y="5600191"/>
            <a:ext cx="4330065" cy="546101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Confluent maculo-papular rash all over </a:t>
            </a:r>
            <a:r>
              <a:rPr dirty="0" sz="1800">
                <a:latin typeface="Arial"/>
                <a:cs typeface="Arial"/>
              </a:rPr>
              <a:t>the  </a:t>
            </a:r>
            <a:r>
              <a:rPr dirty="0" sz="1800" spc="-10">
                <a:latin typeface="Arial"/>
                <a:cs typeface="Arial"/>
              </a:rPr>
              <a:t>body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object 2"/>
          <p:cNvSpPr txBox="1">
            <a:spLocks noGrp="1"/>
          </p:cNvSpPr>
          <p:nvPr>
            <p:ph type="title"/>
          </p:nvPr>
        </p:nvSpPr>
        <p:spPr>
          <a:xfrm>
            <a:off x="993444" y="565226"/>
            <a:ext cx="2907030" cy="75755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MEASLES</a:t>
            </a:r>
            <a:endParaRPr sz="4800"/>
          </a:p>
        </p:txBody>
      </p:sp>
      <p:graphicFrame>
        <p:nvGraphicFramePr>
          <p:cNvPr id="4194307" name="object 3"/>
          <p:cNvGraphicFramePr>
            <a:graphicFrameLocks noGrp="1"/>
          </p:cNvGraphicFramePr>
          <p:nvPr/>
        </p:nvGraphicFramePr>
        <p:xfrm>
          <a:off x="350812" y="1493774"/>
          <a:ext cx="8520430" cy="4265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2630"/>
                <a:gridCol w="6508750"/>
              </a:tblGrid>
              <a:tr h="462661">
                <a:tc>
                  <a:txBody>
                    <a:bodyPr/>
                    <a:p>
                      <a:pPr marL="234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Characteristic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2C1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EXPLAINATION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2C1F"/>
                    </a:solidFill>
                  </a:tcPr>
                </a:tc>
              </a:tr>
              <a:tr h="462661"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Causative</a:t>
                      </a:r>
                      <a:r>
                        <a:rPr dirty="0" sz="18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Agent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CDCC"/>
                    </a:solidFill>
                  </a:tcPr>
                </a:tc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Measles virus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ssRNA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paramyxovirus)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CDCC"/>
                    </a:solidFill>
                  </a:tcPr>
                </a:tc>
              </a:tr>
              <a:tr h="462533"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Host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Human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</a:tr>
              <a:tr h="462661"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Invade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CDCC"/>
                    </a:solidFill>
                  </a:tcPr>
                </a:tc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Upper respiratory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tract,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regional</a:t>
                      </a:r>
                      <a:r>
                        <a:rPr dirty="0" sz="18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LN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CDCC"/>
                    </a:solidFill>
                  </a:tcPr>
                </a:tc>
              </a:tr>
              <a:tr h="798449"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Transmited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by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p>
                      <a:pPr marL="91440" marR="7467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Large respiratory droplets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no fomites (close contact  transm.)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</a:tr>
              <a:tr h="462661"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Virus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present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CDCC"/>
                    </a:solidFill>
                  </a:tcPr>
                </a:tc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Respiratory secretion,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blood,</a:t>
                      </a:r>
                      <a:r>
                        <a:rPr dirty="0" sz="18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urine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CDCC"/>
                    </a:solidFill>
                  </a:tcPr>
                </a:tc>
              </a:tr>
              <a:tr h="1140714"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Period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of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communicability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Contagious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from 5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before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to 4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after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appearance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rash.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3917950" cy="608966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EPIDEMIOLOGY</a:t>
            </a:r>
            <a:endParaRPr sz="4000"/>
          </a:p>
        </p:txBody>
      </p:sp>
      <p:sp>
        <p:nvSpPr>
          <p:cNvPr id="1048639" name="object 3"/>
          <p:cNvSpPr txBox="1"/>
          <p:nvPr/>
        </p:nvSpPr>
        <p:spPr>
          <a:xfrm>
            <a:off x="993444" y="1471930"/>
            <a:ext cx="7498715" cy="283337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74320" marL="286385" marR="508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Endemic in regions where measles vaccination </a:t>
            </a:r>
            <a:r>
              <a:rPr dirty="0" sz="2600" spc="-210">
                <a:latin typeface="Arial"/>
                <a:cs typeface="Arial"/>
              </a:rPr>
              <a:t>is  </a:t>
            </a:r>
            <a:r>
              <a:rPr dirty="0" sz="2600">
                <a:latin typeface="Arial"/>
                <a:cs typeface="Arial"/>
              </a:rPr>
              <a:t>not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available</a:t>
            </a:r>
            <a:endParaRPr sz="2600">
              <a:latin typeface="Arial"/>
              <a:cs typeface="Arial"/>
            </a:endParaRPr>
          </a:p>
          <a:p>
            <a:pPr indent="-274320" marL="286385" marR="39306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 spc="-45">
                <a:latin typeface="Arial"/>
                <a:cs typeface="Arial"/>
              </a:rPr>
              <a:t>Young </a:t>
            </a:r>
            <a:r>
              <a:rPr dirty="0" sz="2600">
                <a:latin typeface="Arial"/>
                <a:cs typeface="Arial"/>
              </a:rPr>
              <a:t>infants - protected by transplacental  </a:t>
            </a:r>
            <a:r>
              <a:rPr dirty="0" sz="2600" spc="-20">
                <a:latin typeface="Arial"/>
                <a:cs typeface="Arial"/>
              </a:rPr>
              <a:t>antibody, </a:t>
            </a:r>
            <a:r>
              <a:rPr dirty="0" sz="2600">
                <a:latin typeface="Arial"/>
                <a:cs typeface="Arial"/>
              </a:rPr>
              <a:t>but become more susceptible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toward  the end of the </a:t>
            </a:r>
            <a:r>
              <a:rPr dirty="0" sz="2600" spc="-5">
                <a:latin typeface="Arial"/>
                <a:cs typeface="Arial"/>
              </a:rPr>
              <a:t>first</a:t>
            </a:r>
            <a:r>
              <a:rPr dirty="0" sz="2600">
                <a:latin typeface="Arial"/>
                <a:cs typeface="Arial"/>
              </a:rPr>
              <a:t> </a:t>
            </a:r>
            <a:r>
              <a:rPr dirty="0" sz="2600" spc="-30">
                <a:latin typeface="Arial"/>
                <a:cs typeface="Arial"/>
              </a:rPr>
              <a:t>year.</a:t>
            </a:r>
            <a:endParaRPr sz="2600">
              <a:latin typeface="Arial"/>
              <a:cs typeface="Arial"/>
            </a:endParaRPr>
          </a:p>
          <a:p>
            <a:pPr indent="-274320" marL="286385" marR="616585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Passive immunity may interfere with </a:t>
            </a:r>
            <a:r>
              <a:rPr dirty="0" sz="2600" spc="-55">
                <a:latin typeface="Arial"/>
                <a:cs typeface="Arial"/>
              </a:rPr>
              <a:t>effective  </a:t>
            </a:r>
            <a:r>
              <a:rPr dirty="0" sz="2600">
                <a:latin typeface="Arial"/>
                <a:cs typeface="Arial"/>
              </a:rPr>
              <a:t>vaccination until 12 to 15 months of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age.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6470015" cy="608966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CLINICAL</a:t>
            </a:r>
            <a:r>
              <a:rPr dirty="0" sz="4000" spc="-235"/>
              <a:t> </a:t>
            </a:r>
            <a:r>
              <a:rPr dirty="0" sz="4000" spc="-50"/>
              <a:t>MANIFESTATION</a:t>
            </a:r>
            <a:endParaRPr sz="4000"/>
          </a:p>
        </p:txBody>
      </p:sp>
      <p:sp>
        <p:nvSpPr>
          <p:cNvPr id="1048641" name="object 3"/>
          <p:cNvSpPr txBox="1"/>
          <p:nvPr/>
        </p:nvSpPr>
        <p:spPr>
          <a:xfrm>
            <a:off x="535940" y="1548732"/>
            <a:ext cx="7963534" cy="3442335"/>
          </a:xfrm>
          <a:prstGeom prst="rect"/>
        </p:spPr>
        <p:txBody>
          <a:bodyPr bIns="0" lIns="0" rIns="0" rtlCol="0" tIns="88900" vert="horz" wrap="square">
            <a:spAutoFit/>
          </a:bodyPr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200" spc="-570">
                <a:solidFill>
                  <a:srgbClr val="D24717"/>
                </a:solidFill>
                <a:latin typeface="Arial"/>
                <a:cs typeface="Arial"/>
              </a:rPr>
              <a:t></a:t>
            </a:r>
            <a:r>
              <a:rPr dirty="0" sz="2200" spc="-530">
                <a:solidFill>
                  <a:srgbClr val="D24717"/>
                </a:solidFill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Divided into 4 phases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 spc="5">
                <a:latin typeface="Arial"/>
                <a:cs typeface="Arial"/>
              </a:rPr>
              <a:t>:-</a:t>
            </a:r>
            <a:endParaRPr sz="2600">
              <a:latin typeface="Arial"/>
              <a:cs typeface="Arial"/>
            </a:endParaRPr>
          </a:p>
          <a:p>
            <a:pPr indent="-515620" marL="527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AutoNum type="alphaLcParenR"/>
              <a:tabLst>
                <a:tab algn="l" pos="527685"/>
                <a:tab algn="l" pos="528320"/>
              </a:tabLst>
            </a:pPr>
            <a:r>
              <a:rPr dirty="0" sz="2600">
                <a:latin typeface="Arial"/>
                <a:cs typeface="Arial"/>
              </a:rPr>
              <a:t>Incubation</a:t>
            </a:r>
            <a:endParaRPr sz="2600">
              <a:latin typeface="Arial"/>
              <a:cs typeface="Arial"/>
            </a:endParaRPr>
          </a:p>
          <a:p>
            <a:pPr lvl="1" marL="527685" marR="187960">
              <a:lnSpc>
                <a:spcPct val="100000"/>
              </a:lnSpc>
              <a:spcBef>
                <a:spcPts val="600"/>
              </a:spcBef>
              <a:buChar char="-"/>
              <a:tabLst>
                <a:tab algn="l" pos="728345"/>
              </a:tabLst>
            </a:pPr>
            <a:r>
              <a:rPr dirty="0" sz="2600">
                <a:latin typeface="Arial"/>
                <a:cs typeface="Arial"/>
              </a:rPr>
              <a:t>IP = 8 to 12 days from exposure to the onset of  symptoms, 14 days from exposure to the onset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  rash.</a:t>
            </a:r>
            <a:endParaRPr sz="2600">
              <a:latin typeface="Arial"/>
              <a:cs typeface="Arial"/>
            </a:endParaRPr>
          </a:p>
          <a:p>
            <a:pPr indent="-515620" marL="527685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AutoNum type="alphaLcParenR"/>
              <a:tabLst>
                <a:tab algn="l" pos="527685"/>
                <a:tab algn="l" pos="528320"/>
              </a:tabLst>
            </a:pPr>
            <a:r>
              <a:rPr dirty="0" sz="2600">
                <a:latin typeface="Arial"/>
                <a:cs typeface="Arial"/>
              </a:rPr>
              <a:t>Prodromal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(catarrhal)</a:t>
            </a:r>
            <a:endParaRPr sz="2600">
              <a:latin typeface="Arial"/>
              <a:cs typeface="Arial"/>
            </a:endParaRPr>
          </a:p>
          <a:p>
            <a:pPr lvl="1" marL="527685" marR="5080">
              <a:lnSpc>
                <a:spcPct val="100000"/>
              </a:lnSpc>
              <a:spcBef>
                <a:spcPts val="600"/>
              </a:spcBef>
              <a:buChar char="-"/>
              <a:tabLst>
                <a:tab algn="l" pos="728345"/>
              </a:tabLst>
            </a:pPr>
            <a:r>
              <a:rPr dirty="0" sz="2600">
                <a:latin typeface="Arial"/>
                <a:cs typeface="Arial"/>
              </a:rPr>
              <a:t>cough, coryza, conjunctivitis (Stimson line)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Koplik  spots (buccal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mucosa)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object 2"/>
          <p:cNvSpPr txBox="1"/>
          <p:nvPr/>
        </p:nvSpPr>
        <p:spPr>
          <a:xfrm>
            <a:off x="535940" y="377164"/>
            <a:ext cx="7455534" cy="3060700"/>
          </a:xfrm>
          <a:prstGeom prst="rect"/>
        </p:spPr>
        <p:txBody>
          <a:bodyPr bIns="0" lIns="0" rIns="0" rtlCol="0" tIns="88900" vert="horz" wrap="square">
            <a:spAutoFit/>
          </a:bodyPr>
          <a:p>
            <a:pPr indent="-515620" marL="52768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AutoNum type="alphaLcParenR"/>
              <a:tabLst>
                <a:tab algn="l" pos="527685"/>
                <a:tab algn="l" pos="528320"/>
              </a:tabLst>
            </a:pPr>
            <a:r>
              <a:rPr dirty="0" sz="2600">
                <a:latin typeface="Arial"/>
                <a:cs typeface="Arial"/>
              </a:rPr>
              <a:t>Exanthematous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(rash)</a:t>
            </a:r>
            <a:endParaRPr sz="2600">
              <a:latin typeface="Arial"/>
              <a:cs typeface="Arial"/>
            </a:endParaRPr>
          </a:p>
          <a:p>
            <a:pPr indent="-200660" lvl="1" marL="727710">
              <a:lnSpc>
                <a:spcPct val="100000"/>
              </a:lnSpc>
              <a:spcBef>
                <a:spcPts val="600"/>
              </a:spcBef>
              <a:buChar char="-"/>
              <a:tabLst>
                <a:tab algn="l" pos="728345"/>
              </a:tabLst>
            </a:pPr>
            <a:r>
              <a:rPr dirty="0" sz="2600">
                <a:latin typeface="Arial"/>
                <a:cs typeface="Arial"/>
              </a:rPr>
              <a:t>accompanied by high grade fever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(40-40.5°C)</a:t>
            </a:r>
            <a:endParaRPr sz="2600">
              <a:latin typeface="Arial"/>
              <a:cs typeface="Arial"/>
            </a:endParaRPr>
          </a:p>
          <a:p>
            <a:pPr lvl="1" marL="527685" marR="5080">
              <a:lnSpc>
                <a:spcPct val="100000"/>
              </a:lnSpc>
              <a:spcBef>
                <a:spcPts val="600"/>
              </a:spcBef>
              <a:buChar char="-"/>
              <a:tabLst>
                <a:tab algn="l" pos="721995"/>
              </a:tabLst>
            </a:pPr>
            <a:r>
              <a:rPr dirty="0" sz="2600">
                <a:latin typeface="Arial"/>
                <a:cs typeface="Arial"/>
              </a:rPr>
              <a:t>The rash starts behind the ears and on </a:t>
            </a:r>
            <a:r>
              <a:rPr dirty="0" sz="2600" spc="-5">
                <a:latin typeface="Arial"/>
                <a:cs typeface="Arial"/>
              </a:rPr>
              <a:t>the  </a:t>
            </a:r>
            <a:r>
              <a:rPr dirty="0" sz="2600">
                <a:latin typeface="Arial"/>
                <a:cs typeface="Arial"/>
              </a:rPr>
              <a:t>forehead at </a:t>
            </a:r>
            <a:r>
              <a:rPr dirty="0" sz="2600" spc="-5">
                <a:latin typeface="Arial"/>
                <a:cs typeface="Arial"/>
              </a:rPr>
              <a:t>the </a:t>
            </a:r>
            <a:r>
              <a:rPr dirty="0" sz="2600">
                <a:latin typeface="Arial"/>
                <a:cs typeface="Arial"/>
              </a:rPr>
              <a:t>hair </a:t>
            </a:r>
            <a:r>
              <a:rPr dirty="0" sz="2600" spc="-5">
                <a:latin typeface="Arial"/>
                <a:cs typeface="Arial"/>
              </a:rPr>
              <a:t>line </a:t>
            </a:r>
            <a:r>
              <a:rPr dirty="0" sz="2600">
                <a:latin typeface="Arial"/>
                <a:cs typeface="Arial"/>
              </a:rPr>
              <a:t>spread down to </a:t>
            </a:r>
            <a:r>
              <a:rPr dirty="0" sz="2600" spc="-5">
                <a:latin typeface="Arial"/>
                <a:cs typeface="Arial"/>
              </a:rPr>
              <a:t>the </a:t>
            </a:r>
            <a:r>
              <a:rPr dirty="0" sz="2600">
                <a:latin typeface="Arial"/>
                <a:cs typeface="Arial"/>
              </a:rPr>
              <a:t>leg  (descending)</a:t>
            </a:r>
            <a:endParaRPr sz="2600">
              <a:latin typeface="Arial"/>
              <a:cs typeface="Arial"/>
            </a:endParaRPr>
          </a:p>
          <a:p>
            <a:pPr indent="-200660" lvl="1" marL="727710">
              <a:lnSpc>
                <a:spcPct val="100000"/>
              </a:lnSpc>
              <a:spcBef>
                <a:spcPts val="600"/>
              </a:spcBef>
              <a:buChar char="-"/>
              <a:tabLst>
                <a:tab algn="l" pos="728345"/>
              </a:tabLst>
            </a:pPr>
            <a:r>
              <a:rPr dirty="0" sz="2600">
                <a:latin typeface="Arial"/>
                <a:cs typeface="Arial"/>
              </a:rPr>
              <a:t>show severity of the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illness</a:t>
            </a:r>
            <a:endParaRPr sz="2600">
              <a:latin typeface="Arial"/>
              <a:cs typeface="Arial"/>
            </a:endParaRPr>
          </a:p>
          <a:p>
            <a:pPr indent="-515620" marL="527685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algn="l" pos="527685"/>
                <a:tab algn="l" pos="528320"/>
              </a:tabLst>
            </a:pPr>
            <a:r>
              <a:rPr dirty="0" sz="2600">
                <a:latin typeface="Arial"/>
                <a:cs typeface="Arial"/>
              </a:rPr>
              <a:t>recovery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object 2"/>
          <p:cNvSpPr/>
          <p:nvPr/>
        </p:nvSpPr>
        <p:spPr>
          <a:xfrm>
            <a:off x="0" y="0"/>
            <a:ext cx="3500374" cy="3071749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49" name="object 3"/>
          <p:cNvSpPr/>
          <p:nvPr/>
        </p:nvSpPr>
        <p:spPr>
          <a:xfrm>
            <a:off x="4643501" y="3571875"/>
            <a:ext cx="4500499" cy="3286121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50" name="object 4"/>
          <p:cNvSpPr/>
          <p:nvPr/>
        </p:nvSpPr>
        <p:spPr>
          <a:xfrm>
            <a:off x="0" y="3071748"/>
            <a:ext cx="4572000" cy="3786248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51" name="object 5"/>
          <p:cNvSpPr txBox="1"/>
          <p:nvPr/>
        </p:nvSpPr>
        <p:spPr>
          <a:xfrm>
            <a:off x="821842" y="6097320"/>
            <a:ext cx="2930525" cy="45212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2800" spc="-5">
                <a:solidFill>
                  <a:srgbClr val="C00000"/>
                </a:solidFill>
                <a:latin typeface="Arial"/>
                <a:cs typeface="Arial"/>
              </a:rPr>
              <a:t>MACULAR</a:t>
            </a:r>
            <a:r>
              <a:rPr b="1" dirty="0" sz="2800" spc="-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C00000"/>
                </a:solidFill>
                <a:latin typeface="Arial"/>
                <a:cs typeface="Arial"/>
              </a:rPr>
              <a:t>RASH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48652" name="object 6"/>
          <p:cNvSpPr txBox="1"/>
          <p:nvPr/>
        </p:nvSpPr>
        <p:spPr>
          <a:xfrm>
            <a:off x="5580379" y="2953257"/>
            <a:ext cx="2667635" cy="45212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2800" spc="-10">
                <a:solidFill>
                  <a:srgbClr val="FF0000"/>
                </a:solidFill>
                <a:latin typeface="Arial"/>
                <a:cs typeface="Arial"/>
              </a:rPr>
              <a:t>KOPLIK</a:t>
            </a:r>
            <a:r>
              <a:rPr b="1" dirty="0" sz="28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 sz="2800" spc="-10">
                <a:solidFill>
                  <a:srgbClr val="FF0000"/>
                </a:solidFill>
                <a:latin typeface="Arial"/>
                <a:cs typeface="Arial"/>
              </a:rPr>
              <a:t>SPOTS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48653" name="object 7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bIns="0" lIns="0" rIns="0" rtlCol="0" tIns="13335" vert="horz" wrap="square">
            <a:spAutoFit/>
          </a:bodyPr>
          <a:p>
            <a:pPr marL="1729105">
              <a:lnSpc>
                <a:spcPct val="100000"/>
              </a:lnSpc>
              <a:spcBef>
                <a:spcPts val="105"/>
              </a:spcBef>
            </a:pPr>
            <a:r>
              <a:rPr dirty="0"/>
              <a:t>CONJUN</a:t>
            </a:r>
            <a:r>
              <a:rPr dirty="0" spc="5"/>
              <a:t>C</a:t>
            </a:r>
            <a:r>
              <a:rPr dirty="0"/>
              <a:t>TIVI</a:t>
            </a:r>
            <a:r>
              <a:rPr dirty="0" spc="-10"/>
              <a:t>T</a:t>
            </a:r>
            <a:r>
              <a:rPr dirty="0" spc="-20"/>
              <a:t>I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object 2"/>
          <p:cNvSpPr txBox="1"/>
          <p:nvPr/>
        </p:nvSpPr>
        <p:spPr>
          <a:xfrm>
            <a:off x="535940" y="591413"/>
            <a:ext cx="4620895" cy="2679700"/>
          </a:xfrm>
          <a:prstGeom prst="rect"/>
        </p:spPr>
        <p:txBody>
          <a:bodyPr bIns="0" lIns="0" rIns="0" rtlCol="0" tIns="88900" vert="horz" wrap="square">
            <a:spAutoFit/>
          </a:bodyPr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600">
                <a:latin typeface="Arial"/>
                <a:cs typeface="Arial"/>
              </a:rPr>
              <a:t>Other manifestations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Cervical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lymphadenitis</a:t>
            </a:r>
            <a:endParaRPr sz="26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Spleenomegaly</a:t>
            </a:r>
            <a:endParaRPr sz="26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Abdominal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pain</a:t>
            </a:r>
            <a:endParaRPr sz="26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Mesenteric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lymphadenopathy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48655" name="object 3"/>
          <p:cNvSpPr txBox="1"/>
          <p:nvPr/>
        </p:nvSpPr>
        <p:spPr>
          <a:xfrm>
            <a:off x="4194175" y="3502278"/>
            <a:ext cx="2962910" cy="3943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 sz="2600">
                <a:latin typeface="Arial"/>
                <a:cs typeface="Arial"/>
              </a:rPr>
              <a:t>common in</a:t>
            </a:r>
            <a:r>
              <a:rPr b="1" dirty="0" sz="2600" spc="-90">
                <a:latin typeface="Arial"/>
                <a:cs typeface="Arial"/>
              </a:rPr>
              <a:t> </a:t>
            </a:r>
            <a:r>
              <a:rPr b="1" dirty="0" sz="2600">
                <a:latin typeface="Arial"/>
                <a:cs typeface="Arial"/>
              </a:rPr>
              <a:t>infants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48656" name="object 4"/>
          <p:cNvSpPr txBox="1"/>
          <p:nvPr/>
        </p:nvSpPr>
        <p:spPr>
          <a:xfrm>
            <a:off x="535940" y="2954248"/>
            <a:ext cx="2044700" cy="1384300"/>
          </a:xfrm>
          <a:prstGeom prst="rect"/>
        </p:spPr>
        <p:txBody>
          <a:bodyPr bIns="0" lIns="0" rIns="0" rtlCol="0" tIns="88900" vert="horz" wrap="square">
            <a:spAutoFit/>
          </a:bodyPr>
          <a:p>
            <a:pPr indent="-274320" marL="287020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 spc="-5">
                <a:latin typeface="Arial"/>
                <a:cs typeface="Arial"/>
              </a:rPr>
              <a:t>Otitis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 spc="-70">
                <a:latin typeface="Arial"/>
                <a:cs typeface="Arial"/>
              </a:rPr>
              <a:t>media</a:t>
            </a:r>
            <a:endParaRPr sz="26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Pneumonia</a:t>
            </a:r>
            <a:endParaRPr sz="26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Diarrhea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48657" name="object 5"/>
          <p:cNvSpPr txBox="1"/>
          <p:nvPr/>
        </p:nvSpPr>
        <p:spPr>
          <a:xfrm>
            <a:off x="535940" y="4447159"/>
            <a:ext cx="5798820" cy="3937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70">
                <a:solidFill>
                  <a:srgbClr val="D24717"/>
                </a:solidFill>
                <a:latin typeface="Arial"/>
                <a:cs typeface="Arial"/>
              </a:rPr>
              <a:t></a:t>
            </a:r>
            <a:r>
              <a:rPr dirty="0" sz="2200" spc="-530">
                <a:solidFill>
                  <a:srgbClr val="D24717"/>
                </a:solidFill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Liver involvement </a:t>
            </a:r>
            <a:r>
              <a:rPr b="1" dirty="0" sz="1800">
                <a:latin typeface="Arial"/>
                <a:cs typeface="Arial"/>
              </a:rPr>
              <a:t>– </a:t>
            </a:r>
            <a:r>
              <a:rPr b="1" dirty="0" sz="2600">
                <a:latin typeface="Arial"/>
                <a:cs typeface="Arial"/>
              </a:rPr>
              <a:t>common in</a:t>
            </a:r>
            <a:r>
              <a:rPr b="1" dirty="0" sz="2600" spc="-80">
                <a:latin typeface="Arial"/>
                <a:cs typeface="Arial"/>
              </a:rPr>
              <a:t> </a:t>
            </a:r>
            <a:r>
              <a:rPr b="1" dirty="0" sz="2600" spc="-70">
                <a:latin typeface="Arial"/>
                <a:cs typeface="Arial"/>
              </a:rPr>
              <a:t>adult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48658" name="object 6"/>
          <p:cNvSpPr/>
          <p:nvPr/>
        </p:nvSpPr>
        <p:spPr>
          <a:xfrm>
            <a:off x="2857500" y="3071748"/>
            <a:ext cx="71755" cy="1286510"/>
          </a:xfrm>
          <a:custGeom>
            <a:avLst/>
            <a:ahLst/>
            <a:rect l="l" t="t" r="r" b="b"/>
            <a:pathLst>
              <a:path w="71755" h="1286510">
                <a:moveTo>
                  <a:pt x="0" y="0"/>
                </a:moveTo>
                <a:lnTo>
                  <a:pt x="13880" y="468"/>
                </a:lnTo>
                <a:lnTo>
                  <a:pt x="25225" y="1746"/>
                </a:lnTo>
                <a:lnTo>
                  <a:pt x="32879" y="3643"/>
                </a:lnTo>
                <a:lnTo>
                  <a:pt x="35687" y="5968"/>
                </a:lnTo>
                <a:lnTo>
                  <a:pt x="35687" y="637032"/>
                </a:lnTo>
                <a:lnTo>
                  <a:pt x="38494" y="639357"/>
                </a:lnTo>
                <a:lnTo>
                  <a:pt x="46148" y="641254"/>
                </a:lnTo>
                <a:lnTo>
                  <a:pt x="57493" y="642532"/>
                </a:lnTo>
                <a:lnTo>
                  <a:pt x="71374" y="643001"/>
                </a:lnTo>
                <a:lnTo>
                  <a:pt x="57493" y="643469"/>
                </a:lnTo>
                <a:lnTo>
                  <a:pt x="46148" y="644747"/>
                </a:lnTo>
                <a:lnTo>
                  <a:pt x="38494" y="646644"/>
                </a:lnTo>
                <a:lnTo>
                  <a:pt x="35687" y="648969"/>
                </a:lnTo>
                <a:lnTo>
                  <a:pt x="35687" y="1280033"/>
                </a:lnTo>
                <a:lnTo>
                  <a:pt x="32879" y="1282358"/>
                </a:lnTo>
                <a:lnTo>
                  <a:pt x="25225" y="1284255"/>
                </a:lnTo>
                <a:lnTo>
                  <a:pt x="13880" y="1285533"/>
                </a:lnTo>
                <a:lnTo>
                  <a:pt x="0" y="1286002"/>
                </a:lnTo>
              </a:path>
            </a:pathLst>
          </a:custGeom>
          <a:ln w="12700">
            <a:solidFill>
              <a:srgbClr val="AE3408"/>
            </a:solidFill>
          </a:ln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3790950" cy="608966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85"/>
              <a:t>WHAT </a:t>
            </a:r>
            <a:r>
              <a:rPr dirty="0" sz="4000" spc="-5"/>
              <a:t>IS</a:t>
            </a:r>
            <a:r>
              <a:rPr dirty="0" sz="4000" spc="-125"/>
              <a:t> </a:t>
            </a:r>
            <a:r>
              <a:rPr dirty="0" sz="4000" spc="-70"/>
              <a:t>THAT?</a:t>
            </a:r>
            <a:endParaRPr sz="4000"/>
          </a:p>
        </p:txBody>
      </p:sp>
      <p:sp>
        <p:nvSpPr>
          <p:cNvPr id="1048594" name="object 3"/>
          <p:cNvSpPr txBox="1"/>
          <p:nvPr/>
        </p:nvSpPr>
        <p:spPr>
          <a:xfrm>
            <a:off x="993444" y="1396339"/>
            <a:ext cx="6884034" cy="3137535"/>
          </a:xfrm>
          <a:prstGeom prst="rect"/>
        </p:spPr>
        <p:txBody>
          <a:bodyPr bIns="0" lIns="0" rIns="0" rtlCol="0" tIns="88900" vert="horz" wrap="square">
            <a:spAutoFit/>
          </a:bodyPr>
          <a:p>
            <a:pPr indent="-274320" marL="28638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FEVER</a:t>
            </a:r>
            <a:endParaRPr sz="2600">
              <a:latin typeface="Arial"/>
              <a:cs typeface="Arial"/>
            </a:endParaRPr>
          </a:p>
          <a:p>
            <a:pPr lvl="1" marL="286385" marR="5080">
              <a:lnSpc>
                <a:spcPct val="100000"/>
              </a:lnSpc>
              <a:spcBef>
                <a:spcPts val="600"/>
              </a:spcBef>
              <a:buChar char="-"/>
              <a:tabLst>
                <a:tab algn="l" pos="487045"/>
              </a:tabLst>
            </a:pPr>
            <a:r>
              <a:rPr dirty="0" sz="2600">
                <a:latin typeface="Arial"/>
                <a:cs typeface="Arial"/>
              </a:rPr>
              <a:t>temporary ↑ </a:t>
            </a:r>
            <a:r>
              <a:rPr dirty="0" sz="2600" spc="-5">
                <a:latin typeface="Arial"/>
                <a:cs typeface="Arial"/>
              </a:rPr>
              <a:t>in </a:t>
            </a:r>
            <a:r>
              <a:rPr dirty="0" sz="2600">
                <a:latin typeface="Arial"/>
                <a:cs typeface="Arial"/>
              </a:rPr>
              <a:t>the </a:t>
            </a:r>
            <a:r>
              <a:rPr dirty="0" sz="2600" spc="-10">
                <a:latin typeface="Arial"/>
                <a:cs typeface="Arial"/>
              </a:rPr>
              <a:t>body’s </a:t>
            </a:r>
            <a:r>
              <a:rPr dirty="0" sz="2600">
                <a:latin typeface="Arial"/>
                <a:cs typeface="Arial"/>
              </a:rPr>
              <a:t>temperature </a:t>
            </a:r>
            <a:r>
              <a:rPr dirty="0" sz="2600" spc="-5">
                <a:latin typeface="Arial"/>
                <a:cs typeface="Arial"/>
              </a:rPr>
              <a:t>in  </a:t>
            </a:r>
            <a:r>
              <a:rPr dirty="0" sz="2600">
                <a:latin typeface="Arial"/>
                <a:cs typeface="Arial"/>
              </a:rPr>
              <a:t>response to some disease or </a:t>
            </a:r>
            <a:r>
              <a:rPr dirty="0" sz="2600" spc="-5">
                <a:latin typeface="Arial"/>
                <a:cs typeface="Arial"/>
              </a:rPr>
              <a:t>illness</a:t>
            </a:r>
            <a:r>
              <a:rPr dirty="0" sz="2600" spc="-65"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RASH</a:t>
            </a:r>
            <a:endParaRPr sz="2600">
              <a:latin typeface="Arial"/>
              <a:cs typeface="Arial"/>
            </a:endParaRPr>
          </a:p>
          <a:p>
            <a:pPr indent="-200660" lvl="1" marL="486409">
              <a:lnSpc>
                <a:spcPct val="100000"/>
              </a:lnSpc>
              <a:spcBef>
                <a:spcPts val="600"/>
              </a:spcBef>
              <a:buChar char="-"/>
              <a:tabLst>
                <a:tab algn="l" pos="487045"/>
              </a:tabLst>
            </a:pPr>
            <a:r>
              <a:rPr dirty="0" sz="2600">
                <a:latin typeface="Arial"/>
                <a:cs typeface="Arial"/>
              </a:rPr>
              <a:t>temporary eruption of </a:t>
            </a:r>
            <a:r>
              <a:rPr dirty="0" sz="2600" spc="-5">
                <a:latin typeface="Arial"/>
                <a:cs typeface="Arial"/>
              </a:rPr>
              <a:t>the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skin</a:t>
            </a:r>
            <a:endParaRPr sz="2600">
              <a:latin typeface="Arial"/>
              <a:cs typeface="Arial"/>
            </a:endParaRPr>
          </a:p>
          <a:p>
            <a:pPr indent="-200660" lvl="1" marL="486409">
              <a:lnSpc>
                <a:spcPct val="100000"/>
              </a:lnSpc>
              <a:spcBef>
                <a:spcPts val="605"/>
              </a:spcBef>
              <a:buChar char="-"/>
              <a:tabLst>
                <a:tab algn="l" pos="487045"/>
              </a:tabLst>
            </a:pPr>
            <a:r>
              <a:rPr dirty="0" sz="2600">
                <a:latin typeface="Arial"/>
                <a:cs typeface="Arial"/>
              </a:rPr>
              <a:t>discrete red spots / generalized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reddening</a:t>
            </a:r>
            <a:endParaRPr sz="2600">
              <a:latin typeface="Arial"/>
              <a:cs typeface="Arial"/>
            </a:endParaRPr>
          </a:p>
          <a:p>
            <a:pPr indent="-200660" lvl="1" marL="486409">
              <a:lnSpc>
                <a:spcPct val="100000"/>
              </a:lnSpc>
              <a:spcBef>
                <a:spcPts val="600"/>
              </a:spcBef>
              <a:buChar char="-"/>
              <a:tabLst>
                <a:tab algn="l" pos="487045"/>
              </a:tabLst>
            </a:pPr>
            <a:r>
              <a:rPr dirty="0" sz="2600">
                <a:latin typeface="Arial"/>
                <a:cs typeface="Arial"/>
              </a:rPr>
              <a:t>accompanied by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itching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4244975" cy="608966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INVESTIG</a:t>
            </a:r>
            <a:r>
              <a:rPr dirty="0" sz="4000" spc="-315"/>
              <a:t>A</a:t>
            </a:r>
            <a:r>
              <a:rPr dirty="0" sz="4000" spc="-5"/>
              <a:t>TIONS</a:t>
            </a:r>
            <a:endParaRPr sz="4000"/>
          </a:p>
        </p:txBody>
      </p:sp>
      <p:sp>
        <p:nvSpPr>
          <p:cNvPr id="1048660" name="object 3"/>
          <p:cNvSpPr txBox="1"/>
          <p:nvPr/>
        </p:nvSpPr>
        <p:spPr>
          <a:xfrm>
            <a:off x="993444" y="1381099"/>
            <a:ext cx="6628765" cy="3367913"/>
          </a:xfrm>
          <a:prstGeom prst="rect"/>
        </p:spPr>
        <p:txBody>
          <a:bodyPr bIns="0" lIns="0" rIns="0" rtlCol="0" tIns="88900" vert="horz" wrap="square">
            <a:spAutoFit/>
          </a:bodyPr>
          <a:p>
            <a:pPr algn="r" indent="-274320" marL="274320" marR="4385310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algn="l" pos="274320"/>
              </a:tabLst>
            </a:pPr>
            <a:r>
              <a:rPr dirty="0" sz="2600" spc="-60">
                <a:latin typeface="Times New Roman"/>
                <a:cs typeface="Times New Roman"/>
              </a:rPr>
              <a:t>Serological</a:t>
            </a:r>
            <a:r>
              <a:rPr dirty="0" sz="2600" spc="-45">
                <a:latin typeface="Times New Roman"/>
                <a:cs typeface="Times New Roman"/>
              </a:rPr>
              <a:t> </a:t>
            </a:r>
            <a:r>
              <a:rPr dirty="0" sz="2600" spc="-125">
                <a:latin typeface="Times New Roman"/>
                <a:cs typeface="Times New Roman"/>
              </a:rPr>
              <a:t>test</a:t>
            </a:r>
            <a:endParaRPr sz="2600">
              <a:latin typeface="Times New Roman"/>
              <a:cs typeface="Times New Roman"/>
            </a:endParaRPr>
          </a:p>
          <a:p>
            <a:pPr algn="r" indent="-163195" lvl="1" marL="163195" marR="4406265">
              <a:lnSpc>
                <a:spcPct val="100000"/>
              </a:lnSpc>
              <a:spcBef>
                <a:spcPts val="600"/>
              </a:spcBef>
              <a:buChar char="-"/>
              <a:tabLst>
                <a:tab algn="l" pos="163195"/>
              </a:tabLst>
            </a:pPr>
            <a:r>
              <a:rPr dirty="0" sz="2600" spc="-50">
                <a:latin typeface="Times New Roman"/>
                <a:cs typeface="Times New Roman"/>
              </a:rPr>
              <a:t>IgM</a:t>
            </a:r>
            <a:r>
              <a:rPr dirty="0" sz="2600" spc="-95">
                <a:latin typeface="Times New Roman"/>
                <a:cs typeface="Times New Roman"/>
              </a:rPr>
              <a:t> </a:t>
            </a:r>
            <a:r>
              <a:rPr dirty="0" sz="2600" spc="-25">
                <a:latin typeface="Times New Roman"/>
                <a:cs typeface="Times New Roman"/>
              </a:rPr>
              <a:t>antibody</a:t>
            </a:r>
            <a:endParaRPr sz="2600">
              <a:latin typeface="Times New Roman"/>
              <a:cs typeface="Times New Roman"/>
            </a:endParaRPr>
          </a:p>
          <a:p>
            <a:pPr indent="-163830" lvl="2" marL="1089660">
              <a:lnSpc>
                <a:spcPct val="100000"/>
              </a:lnSpc>
              <a:spcBef>
                <a:spcPts val="600"/>
              </a:spcBef>
              <a:buChar char="-"/>
              <a:tabLst>
                <a:tab algn="l" pos="1090295"/>
              </a:tabLst>
            </a:pPr>
            <a:r>
              <a:rPr dirty="0" sz="2600" spc="15">
                <a:latin typeface="Times New Roman"/>
                <a:cs typeface="Times New Roman"/>
              </a:rPr>
              <a:t>appear </a:t>
            </a:r>
            <a:r>
              <a:rPr dirty="0" sz="2600" spc="-25">
                <a:latin typeface="Times New Roman"/>
                <a:cs typeface="Times New Roman"/>
              </a:rPr>
              <a:t>in </a:t>
            </a:r>
            <a:r>
              <a:rPr dirty="0" sz="2600" spc="-90">
                <a:latin typeface="Times New Roman"/>
                <a:cs typeface="Times New Roman"/>
              </a:rPr>
              <a:t>1-2 </a:t>
            </a:r>
            <a:r>
              <a:rPr dirty="0" sz="2600" spc="-70">
                <a:latin typeface="Times New Roman"/>
                <a:cs typeface="Times New Roman"/>
              </a:rPr>
              <a:t>days </a:t>
            </a:r>
            <a:r>
              <a:rPr dirty="0" sz="2600" spc="-45">
                <a:latin typeface="Times New Roman"/>
                <a:cs typeface="Times New Roman"/>
              </a:rPr>
              <a:t>of</a:t>
            </a:r>
            <a:r>
              <a:rPr dirty="0" sz="2600" spc="105">
                <a:latin typeface="Times New Roman"/>
                <a:cs typeface="Times New Roman"/>
              </a:rPr>
              <a:t> </a:t>
            </a:r>
            <a:r>
              <a:rPr dirty="0" sz="2600" spc="-15">
                <a:latin typeface="Times New Roman"/>
                <a:cs typeface="Times New Roman"/>
              </a:rPr>
              <a:t>rash</a:t>
            </a:r>
            <a:endParaRPr sz="2600">
              <a:latin typeface="Times New Roman"/>
              <a:cs typeface="Times New Roman"/>
            </a:endParaRPr>
          </a:p>
          <a:p>
            <a:pPr indent="-151765" lvl="2" marL="1077595">
              <a:lnSpc>
                <a:spcPct val="100000"/>
              </a:lnSpc>
              <a:spcBef>
                <a:spcPts val="415"/>
              </a:spcBef>
              <a:buChar char="-"/>
              <a:tabLst>
                <a:tab algn="l" pos="1078230"/>
              </a:tabLst>
            </a:pPr>
            <a:r>
              <a:rPr dirty="0" sz="2400" spc="-30">
                <a:latin typeface="Times New Roman"/>
                <a:cs typeface="Times New Roman"/>
              </a:rPr>
              <a:t>persist </a:t>
            </a:r>
            <a:r>
              <a:rPr dirty="0" sz="2400" spc="-20">
                <a:latin typeface="Times New Roman"/>
                <a:cs typeface="Times New Roman"/>
              </a:rPr>
              <a:t>for </a:t>
            </a:r>
            <a:r>
              <a:rPr dirty="0" sz="2400" spc="-80">
                <a:latin typeface="Times New Roman"/>
                <a:cs typeface="Times New Roman"/>
              </a:rPr>
              <a:t>1-2</a:t>
            </a:r>
            <a:r>
              <a:rPr dirty="0" sz="2400" spc="45">
                <a:latin typeface="Times New Roman"/>
                <a:cs typeface="Times New Roman"/>
              </a:rPr>
              <a:t> </a:t>
            </a:r>
            <a:r>
              <a:rPr dirty="0" sz="2400" spc="30">
                <a:latin typeface="Times New Roman"/>
                <a:cs typeface="Times New Roman"/>
              </a:rPr>
              <a:t>month</a:t>
            </a:r>
            <a:endParaRPr sz="2400">
              <a:latin typeface="Times New Roman"/>
              <a:cs typeface="Times New Roman"/>
            </a:endParaRPr>
          </a:p>
          <a:p>
            <a:pPr indent="-229235" marL="560705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5416"/>
              <a:buFont typeface="Wingdings"/>
              <a:buChar char=""/>
              <a:tabLst>
                <a:tab algn="l" pos="561340"/>
              </a:tabLst>
            </a:pPr>
            <a:r>
              <a:rPr dirty="0" sz="2400" spc="-15">
                <a:latin typeface="Times New Roman"/>
                <a:cs typeface="Times New Roman"/>
              </a:rPr>
              <a:t>Chest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-80">
                <a:latin typeface="Times New Roman"/>
                <a:cs typeface="Times New Roman"/>
              </a:rPr>
              <a:t>X-ray</a:t>
            </a:r>
            <a:endParaRPr sz="2400">
              <a:latin typeface="Times New Roman"/>
              <a:cs typeface="Times New Roman"/>
            </a:endParaRPr>
          </a:p>
          <a:p>
            <a:pPr indent="-151765" lvl="1" marL="711835">
              <a:lnSpc>
                <a:spcPct val="100000"/>
              </a:lnSpc>
              <a:spcBef>
                <a:spcPts val="395"/>
              </a:spcBef>
              <a:buChar char="-"/>
              <a:tabLst>
                <a:tab algn="l" pos="712470"/>
              </a:tabLst>
            </a:pPr>
            <a:r>
              <a:rPr dirty="0" sz="2400" spc="-50">
                <a:latin typeface="Times New Roman"/>
                <a:cs typeface="Times New Roman"/>
              </a:rPr>
              <a:t>interstitial</a:t>
            </a:r>
            <a:r>
              <a:rPr dirty="0" sz="2400" spc="35">
                <a:latin typeface="Times New Roman"/>
                <a:cs typeface="Times New Roman"/>
              </a:rPr>
              <a:t> </a:t>
            </a:r>
            <a:r>
              <a:rPr dirty="0" sz="2400" spc="-40">
                <a:latin typeface="Times New Roman"/>
                <a:cs typeface="Times New Roman"/>
              </a:rPr>
              <a:t>infiltration</a:t>
            </a:r>
            <a:endParaRPr sz="2400">
              <a:latin typeface="Times New Roman"/>
              <a:cs typeface="Times New Roman"/>
            </a:endParaRPr>
          </a:p>
          <a:p>
            <a:pPr indent="-151765" lvl="1" marL="711835">
              <a:lnSpc>
                <a:spcPct val="100000"/>
              </a:lnSpc>
              <a:spcBef>
                <a:spcPts val="409"/>
              </a:spcBef>
              <a:buChar char="-"/>
              <a:tabLst>
                <a:tab algn="l" pos="712470"/>
              </a:tabLst>
            </a:pPr>
            <a:r>
              <a:rPr dirty="0" sz="2400" spc="-135">
                <a:latin typeface="Times New Roman"/>
                <a:cs typeface="Times New Roman"/>
              </a:rPr>
              <a:t>-ve </a:t>
            </a:r>
            <a:r>
              <a:rPr dirty="0" sz="2400" spc="-25">
                <a:latin typeface="Times New Roman"/>
                <a:cs typeface="Times New Roman"/>
              </a:rPr>
              <a:t>measle </a:t>
            </a:r>
            <a:r>
              <a:rPr dirty="0" sz="2400" spc="15">
                <a:latin typeface="Times New Roman"/>
                <a:cs typeface="Times New Roman"/>
              </a:rPr>
              <a:t>pneumonia </a:t>
            </a:r>
            <a:r>
              <a:rPr dirty="0" sz="2400" spc="-150">
                <a:latin typeface="Times New Roman"/>
                <a:cs typeface="Times New Roman"/>
              </a:rPr>
              <a:t>vs </a:t>
            </a:r>
            <a:r>
              <a:rPr dirty="0" sz="2400" spc="-35">
                <a:latin typeface="Times New Roman"/>
                <a:cs typeface="Times New Roman"/>
              </a:rPr>
              <a:t>bacterial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superinfection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2846070" cy="608966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DIAGNOSIS</a:t>
            </a:r>
            <a:endParaRPr sz="4000"/>
          </a:p>
        </p:txBody>
      </p:sp>
      <p:sp>
        <p:nvSpPr>
          <p:cNvPr id="1048662" name="object 3"/>
          <p:cNvSpPr txBox="1"/>
          <p:nvPr/>
        </p:nvSpPr>
        <p:spPr>
          <a:xfrm>
            <a:off x="993444" y="1381099"/>
            <a:ext cx="1924050" cy="2222499"/>
          </a:xfrm>
          <a:prstGeom prst="rect"/>
        </p:spPr>
        <p:txBody>
          <a:bodyPr bIns="0" lIns="0" rIns="0" rtlCol="0" tIns="88900" vert="horz" wrap="square">
            <a:spAutoFit/>
          </a:bodyPr>
          <a:p>
            <a:pPr indent="-274320" marL="28638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algn="l" pos="287020"/>
              </a:tabLst>
            </a:pPr>
            <a:r>
              <a:rPr dirty="0" sz="2600" spc="-55">
                <a:latin typeface="Times New Roman"/>
                <a:cs typeface="Times New Roman"/>
              </a:rPr>
              <a:t>Clinical</a:t>
            </a:r>
            <a:endParaRPr sz="2600">
              <a:latin typeface="Times New Roman"/>
              <a:cs typeface="Times New Roman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algn="l" pos="287020"/>
              </a:tabLst>
            </a:pPr>
            <a:r>
              <a:rPr dirty="0" sz="2600" spc="-70">
                <a:latin typeface="Times New Roman"/>
                <a:cs typeface="Times New Roman"/>
              </a:rPr>
              <a:t>Serology</a:t>
            </a:r>
            <a:endParaRPr sz="2600">
              <a:latin typeface="Times New Roman"/>
              <a:cs typeface="Times New Roman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algn="l" pos="287020"/>
              </a:tabLst>
            </a:pPr>
            <a:r>
              <a:rPr dirty="0" sz="2600" spc="-60">
                <a:latin typeface="Times New Roman"/>
                <a:cs typeface="Times New Roman"/>
              </a:rPr>
              <a:t>Viral</a:t>
            </a:r>
            <a:r>
              <a:rPr dirty="0" sz="2600" spc="-85">
                <a:latin typeface="Times New Roman"/>
                <a:cs typeface="Times New Roman"/>
              </a:rPr>
              <a:t> </a:t>
            </a:r>
            <a:r>
              <a:rPr dirty="0" sz="2600" spc="-65">
                <a:latin typeface="Times New Roman"/>
                <a:cs typeface="Times New Roman"/>
              </a:rPr>
              <a:t>culture</a:t>
            </a:r>
            <a:endParaRPr sz="2600">
              <a:latin typeface="Times New Roman"/>
              <a:cs typeface="Times New Roman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algn="l" pos="287020"/>
              </a:tabLst>
            </a:pPr>
            <a:r>
              <a:rPr dirty="0" sz="2600">
                <a:latin typeface="Times New Roman"/>
                <a:cs typeface="Times New Roman"/>
              </a:rPr>
              <a:t>PCR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4187190" cy="608966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0"/>
              <a:t>COMPLICATIONS</a:t>
            </a:r>
            <a:endParaRPr sz="4000"/>
          </a:p>
        </p:txBody>
      </p:sp>
      <p:sp>
        <p:nvSpPr>
          <p:cNvPr id="1048664" name="object 3"/>
          <p:cNvSpPr txBox="1"/>
          <p:nvPr/>
        </p:nvSpPr>
        <p:spPr>
          <a:xfrm>
            <a:off x="993444" y="1381099"/>
            <a:ext cx="7362825" cy="3518535"/>
          </a:xfrm>
          <a:prstGeom prst="rect"/>
        </p:spPr>
        <p:txBody>
          <a:bodyPr bIns="0" lIns="0" rIns="0" rtlCol="0" tIns="88900" vert="horz" wrap="square">
            <a:spAutoFit/>
          </a:bodyPr>
          <a:p>
            <a:pPr indent="-274320" marL="28638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algn="l" pos="287020"/>
              </a:tabLst>
            </a:pPr>
            <a:r>
              <a:rPr dirty="0" sz="2600" spc="-35">
                <a:latin typeface="Times New Roman"/>
                <a:cs typeface="Times New Roman"/>
              </a:rPr>
              <a:t>Acute </a:t>
            </a:r>
            <a:r>
              <a:rPr dirty="0" sz="2600" spc="-55">
                <a:latin typeface="Times New Roman"/>
                <a:cs typeface="Times New Roman"/>
              </a:rPr>
              <a:t>otitis </a:t>
            </a:r>
            <a:r>
              <a:rPr dirty="0" sz="2600">
                <a:latin typeface="Times New Roman"/>
                <a:cs typeface="Times New Roman"/>
              </a:rPr>
              <a:t>media</a:t>
            </a:r>
            <a:r>
              <a:rPr dirty="0" sz="2600" spc="25">
                <a:latin typeface="Times New Roman"/>
                <a:cs typeface="Times New Roman"/>
              </a:rPr>
              <a:t> </a:t>
            </a:r>
            <a:r>
              <a:rPr dirty="0" sz="2600" spc="-95">
                <a:latin typeface="Times New Roman"/>
                <a:cs typeface="Times New Roman"/>
              </a:rPr>
              <a:t>(10-15%)</a:t>
            </a:r>
            <a:endParaRPr sz="2600">
              <a:latin typeface="Times New Roman"/>
              <a:cs typeface="Times New Roman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algn="l" pos="287020"/>
              </a:tabLst>
            </a:pPr>
            <a:r>
              <a:rPr dirty="0" sz="2600" spc="-35">
                <a:latin typeface="Times New Roman"/>
                <a:cs typeface="Times New Roman"/>
              </a:rPr>
              <a:t>Interstitial </a:t>
            </a:r>
            <a:r>
              <a:rPr dirty="0" sz="2600" spc="20">
                <a:latin typeface="Times New Roman"/>
                <a:cs typeface="Times New Roman"/>
              </a:rPr>
              <a:t>pneumonia </a:t>
            </a:r>
            <a:r>
              <a:rPr dirty="0" sz="2600" spc="-95">
                <a:latin typeface="Times New Roman"/>
                <a:cs typeface="Times New Roman"/>
              </a:rPr>
              <a:t>(50-75% </a:t>
            </a:r>
            <a:r>
              <a:rPr dirty="0" sz="2600" spc="-45">
                <a:latin typeface="Times New Roman"/>
                <a:cs typeface="Times New Roman"/>
              </a:rPr>
              <a:t>pathological </a:t>
            </a:r>
            <a:r>
              <a:rPr dirty="0" sz="2600" spc="-30">
                <a:latin typeface="Times New Roman"/>
                <a:cs typeface="Times New Roman"/>
              </a:rPr>
              <a:t>chest</a:t>
            </a:r>
            <a:r>
              <a:rPr dirty="0" sz="2600" spc="65">
                <a:latin typeface="Times New Roman"/>
                <a:cs typeface="Times New Roman"/>
              </a:rPr>
              <a:t> </a:t>
            </a:r>
            <a:r>
              <a:rPr dirty="0" sz="2600" spc="-140">
                <a:latin typeface="Times New Roman"/>
                <a:cs typeface="Times New Roman"/>
              </a:rPr>
              <a:t>XR)</a:t>
            </a:r>
            <a:endParaRPr sz="2600">
              <a:latin typeface="Times New Roman"/>
              <a:cs typeface="Times New Roman"/>
            </a:endParaRPr>
          </a:p>
          <a:p>
            <a:pPr indent="-355600" marL="36766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algn="l" pos="367665"/>
                <a:tab algn="l" pos="368300"/>
              </a:tabLst>
            </a:pPr>
            <a:r>
              <a:rPr dirty="0" sz="2600" spc="-45">
                <a:latin typeface="Times New Roman"/>
                <a:cs typeface="Times New Roman"/>
              </a:rPr>
              <a:t>Myocarditis </a:t>
            </a:r>
            <a:r>
              <a:rPr dirty="0" sz="2600" spc="25">
                <a:latin typeface="Times New Roman"/>
                <a:cs typeface="Times New Roman"/>
              </a:rPr>
              <a:t>and</a:t>
            </a:r>
            <a:r>
              <a:rPr dirty="0" sz="2600" spc="15">
                <a:latin typeface="Times New Roman"/>
                <a:cs typeface="Times New Roman"/>
              </a:rPr>
              <a:t> </a:t>
            </a:r>
            <a:r>
              <a:rPr dirty="0" sz="2600" spc="-30">
                <a:latin typeface="Times New Roman"/>
                <a:cs typeface="Times New Roman"/>
              </a:rPr>
              <a:t>pericarditis</a:t>
            </a:r>
            <a:endParaRPr sz="2600">
              <a:latin typeface="Times New Roman"/>
              <a:cs typeface="Times New Roman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algn="l" pos="287020"/>
              </a:tabLst>
            </a:pPr>
            <a:r>
              <a:rPr dirty="0" sz="2600" spc="-30">
                <a:latin typeface="Times New Roman"/>
                <a:cs typeface="Times New Roman"/>
              </a:rPr>
              <a:t>Encephalitis </a:t>
            </a:r>
            <a:r>
              <a:rPr dirty="0" sz="2600" spc="-25">
                <a:latin typeface="Times New Roman"/>
                <a:cs typeface="Times New Roman"/>
              </a:rPr>
              <a:t>(1/1000 </a:t>
            </a:r>
            <a:r>
              <a:rPr dirty="0" sz="2600" spc="-65">
                <a:latin typeface="Times New Roman"/>
                <a:cs typeface="Times New Roman"/>
              </a:rPr>
              <a:t>cases) </a:t>
            </a:r>
            <a:r>
              <a:rPr dirty="0" sz="2600" spc="-70">
                <a:latin typeface="Times New Roman"/>
                <a:cs typeface="Times New Roman"/>
              </a:rPr>
              <a:t>7-10 days </a:t>
            </a:r>
            <a:r>
              <a:rPr dirty="0" sz="2600" spc="-35">
                <a:latin typeface="Times New Roman"/>
                <a:cs typeface="Times New Roman"/>
              </a:rPr>
              <a:t>after</a:t>
            </a:r>
            <a:r>
              <a:rPr dirty="0" sz="2600" spc="130">
                <a:latin typeface="Times New Roman"/>
                <a:cs typeface="Times New Roman"/>
              </a:rPr>
              <a:t> </a:t>
            </a:r>
            <a:r>
              <a:rPr dirty="0" sz="2600" spc="-10">
                <a:latin typeface="Times New Roman"/>
                <a:cs typeface="Times New Roman"/>
              </a:rPr>
              <a:t>rash</a:t>
            </a:r>
            <a:endParaRPr sz="2600">
              <a:latin typeface="Times New Roman"/>
              <a:cs typeface="Times New Roman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algn="l" pos="287020"/>
              </a:tabLst>
            </a:pPr>
            <a:r>
              <a:rPr dirty="0" sz="2600" spc="-25">
                <a:latin typeface="Times New Roman"/>
                <a:cs typeface="Times New Roman"/>
              </a:rPr>
              <a:t>Subacute </a:t>
            </a:r>
            <a:r>
              <a:rPr dirty="0" sz="2600" spc="-50">
                <a:latin typeface="Times New Roman"/>
                <a:cs typeface="Times New Roman"/>
              </a:rPr>
              <a:t>sclerosis</a:t>
            </a:r>
            <a:r>
              <a:rPr dirty="0" sz="2600" spc="-5">
                <a:latin typeface="Times New Roman"/>
                <a:cs typeface="Times New Roman"/>
              </a:rPr>
              <a:t> </a:t>
            </a:r>
            <a:r>
              <a:rPr dirty="0" sz="2600" spc="-20">
                <a:latin typeface="Times New Roman"/>
                <a:cs typeface="Times New Roman"/>
              </a:rPr>
              <a:t>panencephalitis</a:t>
            </a:r>
            <a:endParaRPr sz="2600">
              <a:latin typeface="Times New Roman"/>
              <a:cs typeface="Times New Roman"/>
            </a:endParaRPr>
          </a:p>
          <a:p>
            <a:pPr indent="-274320" marL="286385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algn="l" pos="287020"/>
              </a:tabLst>
            </a:pPr>
            <a:r>
              <a:rPr dirty="0" sz="2600" spc="-20">
                <a:latin typeface="Times New Roman"/>
                <a:cs typeface="Times New Roman"/>
              </a:rPr>
              <a:t>Mesenteric</a:t>
            </a:r>
            <a:r>
              <a:rPr dirty="0" sz="2600" spc="-35">
                <a:latin typeface="Times New Roman"/>
                <a:cs typeface="Times New Roman"/>
              </a:rPr>
              <a:t> </a:t>
            </a:r>
            <a:r>
              <a:rPr dirty="0" sz="2600" spc="-30">
                <a:latin typeface="Times New Roman"/>
                <a:cs typeface="Times New Roman"/>
              </a:rPr>
              <a:t>lymphadenitis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3660140" cy="608966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MANAGEMENT</a:t>
            </a:r>
            <a:endParaRPr sz="4000"/>
          </a:p>
        </p:txBody>
      </p:sp>
      <p:sp>
        <p:nvSpPr>
          <p:cNvPr id="1048666" name="object 3"/>
          <p:cNvSpPr txBox="1"/>
          <p:nvPr/>
        </p:nvSpPr>
        <p:spPr>
          <a:xfrm>
            <a:off x="654812" y="1652143"/>
            <a:ext cx="5773420" cy="2985643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65" u="heavy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TREATMENT</a:t>
            </a:r>
            <a:endParaRPr sz="2600">
              <a:latin typeface="Times New Roman"/>
              <a:cs typeface="Times New Roman"/>
            </a:endParaRPr>
          </a:p>
          <a:p>
            <a:pPr indent="-320040" marL="332740">
              <a:lnSpc>
                <a:spcPct val="100000"/>
              </a:lnSpc>
              <a:buClr>
                <a:srgbClr val="D24717"/>
              </a:buClr>
              <a:buSzPct val="84615"/>
              <a:buFont typeface="Arial"/>
              <a:buChar char=""/>
              <a:tabLst>
                <a:tab algn="l" pos="332105"/>
                <a:tab algn="l" pos="332740"/>
              </a:tabLst>
            </a:pPr>
            <a:r>
              <a:rPr dirty="0" sz="2600" spc="-10">
                <a:latin typeface="Times New Roman"/>
                <a:cs typeface="Times New Roman"/>
              </a:rPr>
              <a:t>Routine </a:t>
            </a:r>
            <a:r>
              <a:rPr dirty="0" sz="2600" spc="-25">
                <a:latin typeface="Times New Roman"/>
                <a:cs typeface="Times New Roman"/>
              </a:rPr>
              <a:t>supportive</a:t>
            </a:r>
            <a:r>
              <a:rPr dirty="0" sz="2600" spc="-30">
                <a:latin typeface="Times New Roman"/>
                <a:cs typeface="Times New Roman"/>
              </a:rPr>
              <a:t> </a:t>
            </a:r>
            <a:r>
              <a:rPr dirty="0" sz="2600" spc="-20">
                <a:latin typeface="Times New Roman"/>
                <a:cs typeface="Times New Roman"/>
              </a:rPr>
              <a:t>care</a:t>
            </a:r>
            <a:endParaRPr sz="2600">
              <a:latin typeface="Times New Roman"/>
              <a:cs typeface="Times New Roman"/>
            </a:endParaRPr>
          </a:p>
          <a:p>
            <a:pPr indent="-275590" lvl="1" marL="625475">
              <a:lnSpc>
                <a:spcPct val="100000"/>
              </a:lnSpc>
              <a:spcBef>
                <a:spcPts val="359"/>
              </a:spcBef>
              <a:buClr>
                <a:srgbClr val="9B2C1F"/>
              </a:buClr>
              <a:buSzPct val="84375"/>
              <a:buFont typeface="Arial"/>
              <a:buChar char=""/>
              <a:tabLst>
                <a:tab algn="l" pos="626110"/>
              </a:tabLst>
            </a:pPr>
            <a:r>
              <a:rPr dirty="0" sz="3200" spc="-25">
                <a:latin typeface="Times New Roman"/>
                <a:cs typeface="Times New Roman"/>
              </a:rPr>
              <a:t>maintain </a:t>
            </a:r>
            <a:r>
              <a:rPr dirty="0" sz="3200">
                <a:latin typeface="Times New Roman"/>
                <a:cs typeface="Times New Roman"/>
              </a:rPr>
              <a:t>adequate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hydration</a:t>
            </a:r>
            <a:endParaRPr sz="3200">
              <a:latin typeface="Times New Roman"/>
              <a:cs typeface="Times New Roman"/>
            </a:endParaRPr>
          </a:p>
          <a:p>
            <a:pPr indent="-275590" lvl="1" marL="625475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4375"/>
              <a:buFont typeface="Arial"/>
              <a:buChar char=""/>
              <a:tabLst>
                <a:tab algn="l" pos="626110"/>
              </a:tabLst>
            </a:pPr>
            <a:r>
              <a:rPr dirty="0" sz="3200" spc="-55">
                <a:latin typeface="Times New Roman"/>
                <a:cs typeface="Times New Roman"/>
              </a:rPr>
              <a:t>antipyretics</a:t>
            </a:r>
            <a:endParaRPr sz="3200">
              <a:latin typeface="Times New Roman"/>
              <a:cs typeface="Times New Roman"/>
            </a:endParaRPr>
          </a:p>
          <a:p>
            <a:pPr indent="-320040" marL="332740">
              <a:lnSpc>
                <a:spcPct val="100000"/>
              </a:lnSpc>
              <a:spcBef>
                <a:spcPts val="5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algn="l" pos="332105"/>
                <a:tab algn="l" pos="332740"/>
                <a:tab algn="l" pos="2007235"/>
              </a:tabLst>
            </a:pPr>
            <a:r>
              <a:rPr dirty="0" sz="2600" spc="-25">
                <a:latin typeface="Times New Roman"/>
                <a:cs typeface="Times New Roman"/>
              </a:rPr>
              <a:t>IV</a:t>
            </a:r>
            <a:r>
              <a:rPr dirty="0" sz="2600" spc="-5">
                <a:latin typeface="Times New Roman"/>
                <a:cs typeface="Times New Roman"/>
              </a:rPr>
              <a:t> </a:t>
            </a:r>
            <a:r>
              <a:rPr dirty="0" sz="2600" spc="-45">
                <a:latin typeface="Times New Roman"/>
                <a:cs typeface="Times New Roman"/>
              </a:rPr>
              <a:t>ribavirin	</a:t>
            </a:r>
            <a:r>
              <a:rPr dirty="0" sz="2600" spc="-50">
                <a:latin typeface="Times New Roman"/>
                <a:cs typeface="Times New Roman"/>
              </a:rPr>
              <a:t>(severe</a:t>
            </a:r>
            <a:r>
              <a:rPr dirty="0" sz="2600" spc="-15">
                <a:latin typeface="Times New Roman"/>
                <a:cs typeface="Times New Roman"/>
              </a:rPr>
              <a:t> </a:t>
            </a:r>
            <a:r>
              <a:rPr dirty="0" sz="2600" spc="-40">
                <a:latin typeface="Times New Roman"/>
                <a:cs typeface="Times New Roman"/>
              </a:rPr>
              <a:t>infection)</a:t>
            </a:r>
            <a:endParaRPr sz="2600">
              <a:latin typeface="Times New Roman"/>
              <a:cs typeface="Times New Roman"/>
            </a:endParaRPr>
          </a:p>
          <a:p>
            <a:pPr indent="-320040" marL="332740">
              <a:lnSpc>
                <a:spcPct val="100000"/>
              </a:lnSpc>
              <a:buClr>
                <a:srgbClr val="D24717"/>
              </a:buClr>
              <a:buSzPct val="84615"/>
              <a:buFont typeface="Arial"/>
              <a:buChar char=""/>
              <a:tabLst>
                <a:tab algn="l" pos="332105"/>
                <a:tab algn="l" pos="332740"/>
              </a:tabLst>
            </a:pPr>
            <a:r>
              <a:rPr dirty="0" sz="2600" spc="-5">
                <a:latin typeface="Times New Roman"/>
                <a:cs typeface="Times New Roman"/>
              </a:rPr>
              <a:t>High </a:t>
            </a:r>
            <a:r>
              <a:rPr dirty="0" sz="2600" spc="10">
                <a:latin typeface="Times New Roman"/>
                <a:cs typeface="Times New Roman"/>
              </a:rPr>
              <a:t>dose </a:t>
            </a:r>
            <a:r>
              <a:rPr dirty="0" sz="2600" spc="-20">
                <a:latin typeface="Times New Roman"/>
                <a:cs typeface="Times New Roman"/>
              </a:rPr>
              <a:t>for </a:t>
            </a:r>
            <a:r>
              <a:rPr dirty="0" sz="2600" spc="-60">
                <a:latin typeface="Times New Roman"/>
                <a:cs typeface="Times New Roman"/>
              </a:rPr>
              <a:t>vitamin </a:t>
            </a:r>
            <a:r>
              <a:rPr dirty="0" sz="2600" spc="-75">
                <a:latin typeface="Times New Roman"/>
                <a:cs typeface="Times New Roman"/>
              </a:rPr>
              <a:t>A</a:t>
            </a:r>
            <a:r>
              <a:rPr dirty="0" sz="2600" spc="-80">
                <a:latin typeface="Times New Roman"/>
                <a:cs typeface="Times New Roman"/>
              </a:rPr>
              <a:t> </a:t>
            </a:r>
            <a:r>
              <a:rPr dirty="0" sz="2600">
                <a:latin typeface="Times New Roman"/>
                <a:cs typeface="Times New Roman"/>
              </a:rPr>
              <a:t>supplementation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object 2"/>
          <p:cNvSpPr txBox="1">
            <a:spLocks noGrp="1"/>
          </p:cNvSpPr>
          <p:nvPr>
            <p:ph type="title"/>
          </p:nvPr>
        </p:nvSpPr>
        <p:spPr>
          <a:xfrm>
            <a:off x="535940" y="1164082"/>
            <a:ext cx="2101215" cy="80645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ts val="3070"/>
              </a:lnSpc>
              <a:spcBef>
                <a:spcPts val="105"/>
              </a:spcBef>
            </a:pPr>
            <a:r>
              <a:rPr dirty="0" sz="2600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</a:t>
            </a:r>
            <a:r>
              <a:rPr dirty="0" sz="2600" spc="10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sz="2600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</a:t>
            </a:r>
            <a:r>
              <a:rPr dirty="0" sz="2600" spc="5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sz="2600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NTI</a:t>
            </a:r>
            <a:r>
              <a:rPr dirty="0" sz="2600" spc="-20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dirty="0" sz="2600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endParaRPr sz="2600">
              <a:latin typeface="Times New Roman"/>
              <a:cs typeface="Times New Roman"/>
            </a:endParaRPr>
          </a:p>
          <a:p>
            <a:pPr marL="131445">
              <a:lnSpc>
                <a:spcPts val="3070"/>
              </a:lnSpc>
              <a:tabLst>
                <a:tab algn="l" pos="451484"/>
              </a:tabLst>
            </a:pPr>
            <a:r>
              <a:rPr dirty="0" sz="2200" spc="-570">
                <a:solidFill>
                  <a:srgbClr val="D24717"/>
                </a:solidFill>
              </a:rPr>
              <a:t>	</a:t>
            </a:r>
            <a:r>
              <a:rPr dirty="0" sz="2600" spc="-15">
                <a:solidFill>
                  <a:srgbClr val="000000"/>
                </a:solidFill>
                <a:latin typeface="Times New Roman"/>
                <a:cs typeface="Times New Roman"/>
              </a:rPr>
              <a:t>MMR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48668" name="object 3"/>
          <p:cNvSpPr txBox="1"/>
          <p:nvPr/>
        </p:nvSpPr>
        <p:spPr>
          <a:xfrm>
            <a:off x="980439" y="1933373"/>
            <a:ext cx="5941695" cy="1833118"/>
          </a:xfrm>
          <a:prstGeom prst="rect"/>
        </p:spPr>
        <p:txBody>
          <a:bodyPr bIns="0" lIns="0" rIns="0" rtlCol="0" tIns="76835" vert="horz" wrap="square">
            <a:spAutoFit/>
          </a:bodyPr>
          <a:p>
            <a:pPr indent="-274955" marL="299720">
              <a:lnSpc>
                <a:spcPct val="100000"/>
              </a:lnSpc>
              <a:spcBef>
                <a:spcPts val="605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algn="l" pos="299720"/>
                <a:tab algn="l" pos="300355"/>
              </a:tabLst>
            </a:pPr>
            <a:r>
              <a:rPr dirty="0" sz="2400" spc="-70">
                <a:latin typeface="Times New Roman"/>
                <a:cs typeface="Times New Roman"/>
              </a:rPr>
              <a:t>Live </a:t>
            </a:r>
            <a:r>
              <a:rPr dirty="0" sz="2400" spc="-10">
                <a:latin typeface="Times New Roman"/>
                <a:cs typeface="Times New Roman"/>
              </a:rPr>
              <a:t>attenuated </a:t>
            </a:r>
            <a:r>
              <a:rPr dirty="0" sz="2400" spc="-35">
                <a:latin typeface="Times New Roman"/>
                <a:cs typeface="Times New Roman"/>
              </a:rPr>
              <a:t>measles</a:t>
            </a:r>
            <a:r>
              <a:rPr dirty="0" sz="2400" spc="130">
                <a:latin typeface="Times New Roman"/>
                <a:cs typeface="Times New Roman"/>
              </a:rPr>
              <a:t> </a:t>
            </a:r>
            <a:r>
              <a:rPr dirty="0" sz="2400" spc="-65">
                <a:latin typeface="Times New Roman"/>
                <a:cs typeface="Times New Roman"/>
              </a:rPr>
              <a:t>vaccine</a:t>
            </a:r>
            <a:endParaRPr sz="2400">
              <a:latin typeface="Times New Roman"/>
              <a:cs typeface="Times New Roman"/>
            </a:endParaRPr>
          </a:p>
          <a:p>
            <a:pPr indent="-228600" lvl="1" marL="565150">
              <a:lnSpc>
                <a:spcPct val="100000"/>
              </a:lnSpc>
              <a:spcBef>
                <a:spcPts val="425"/>
              </a:spcBef>
              <a:buClr>
                <a:srgbClr val="A18E6A"/>
              </a:buClr>
              <a:buSzPct val="85000"/>
              <a:buFont typeface="Arial"/>
              <a:buChar char=""/>
              <a:tabLst>
                <a:tab algn="l" pos="565150"/>
                <a:tab algn="l" pos="1517015"/>
              </a:tabLst>
            </a:pPr>
            <a:r>
              <a:rPr dirty="0" sz="2000" spc="-30">
                <a:latin typeface="Times New Roman"/>
                <a:cs typeface="Times New Roman"/>
              </a:rPr>
              <a:t>1</a:t>
            </a:r>
            <a:r>
              <a:rPr baseline="25641" dirty="0" sz="1950" spc="-44">
                <a:latin typeface="Times New Roman"/>
                <a:cs typeface="Times New Roman"/>
              </a:rPr>
              <a:t>st</a:t>
            </a:r>
            <a:r>
              <a:rPr baseline="25641" dirty="0" sz="1950" spc="277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dose	</a:t>
            </a:r>
            <a:r>
              <a:rPr dirty="0" sz="2000" spc="-70">
                <a:latin typeface="Times New Roman"/>
                <a:cs typeface="Times New Roman"/>
              </a:rPr>
              <a:t>: </a:t>
            </a:r>
            <a:r>
              <a:rPr dirty="0" sz="2000" spc="-50">
                <a:latin typeface="Times New Roman"/>
                <a:cs typeface="Times New Roman"/>
              </a:rPr>
              <a:t>12-15 </a:t>
            </a:r>
            <a:r>
              <a:rPr dirty="0" sz="2000" spc="25">
                <a:latin typeface="Times New Roman"/>
                <a:cs typeface="Times New Roman"/>
              </a:rPr>
              <a:t>month </a:t>
            </a:r>
            <a:r>
              <a:rPr dirty="0" sz="2000" spc="-40">
                <a:latin typeface="Times New Roman"/>
                <a:cs typeface="Times New Roman"/>
              </a:rPr>
              <a:t>of</a:t>
            </a:r>
            <a:r>
              <a:rPr dirty="0" sz="2000" spc="75">
                <a:latin typeface="Times New Roman"/>
                <a:cs typeface="Times New Roman"/>
              </a:rPr>
              <a:t> </a:t>
            </a:r>
            <a:r>
              <a:rPr dirty="0" sz="2000" spc="-65">
                <a:latin typeface="Times New Roman"/>
                <a:cs typeface="Times New Roman"/>
              </a:rPr>
              <a:t>life</a:t>
            </a:r>
            <a:endParaRPr sz="2000">
              <a:latin typeface="Times New Roman"/>
              <a:cs typeface="Times New Roman"/>
            </a:endParaRPr>
          </a:p>
          <a:p>
            <a:pPr indent="-228600" lvl="1" marL="565150">
              <a:lnSpc>
                <a:spcPct val="100000"/>
              </a:lnSpc>
              <a:spcBef>
                <a:spcPts val="409"/>
              </a:spcBef>
              <a:buClr>
                <a:srgbClr val="A18E6A"/>
              </a:buClr>
              <a:buSzPct val="85000"/>
              <a:buFont typeface="Arial"/>
              <a:buChar char=""/>
              <a:tabLst>
                <a:tab algn="l" pos="565150"/>
              </a:tabLst>
            </a:pPr>
            <a:r>
              <a:rPr dirty="0" sz="2000" spc="20">
                <a:latin typeface="Times New Roman"/>
                <a:cs typeface="Times New Roman"/>
              </a:rPr>
              <a:t>2</a:t>
            </a:r>
            <a:r>
              <a:rPr baseline="25641" dirty="0" sz="1950" spc="30">
                <a:latin typeface="Times New Roman"/>
                <a:cs typeface="Times New Roman"/>
              </a:rPr>
              <a:t>nd </a:t>
            </a:r>
            <a:r>
              <a:rPr dirty="0" sz="2000">
                <a:latin typeface="Times New Roman"/>
                <a:cs typeface="Times New Roman"/>
              </a:rPr>
              <a:t>dose </a:t>
            </a:r>
            <a:r>
              <a:rPr dirty="0" sz="2000" spc="-70">
                <a:latin typeface="Times New Roman"/>
                <a:cs typeface="Times New Roman"/>
              </a:rPr>
              <a:t>: 4-6 yrs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old</a:t>
            </a:r>
            <a:endParaRPr sz="2000">
              <a:latin typeface="Times New Roman"/>
              <a:cs typeface="Times New Roman"/>
            </a:endParaRPr>
          </a:p>
          <a:p>
            <a:pPr marL="336550">
              <a:lnSpc>
                <a:spcPct val="100000"/>
              </a:lnSpc>
              <a:spcBef>
                <a:spcPts val="395"/>
              </a:spcBef>
            </a:pPr>
            <a:r>
              <a:rPr dirty="0" sz="2000" spc="-15">
                <a:solidFill>
                  <a:srgbClr val="FF0000"/>
                </a:solidFill>
                <a:latin typeface="Times New Roman"/>
                <a:cs typeface="Times New Roman"/>
              </a:rPr>
              <a:t>* </a:t>
            </a:r>
            <a:r>
              <a:rPr dirty="0" sz="2000" spc="-10">
                <a:solidFill>
                  <a:srgbClr val="FF0000"/>
                </a:solidFill>
                <a:latin typeface="Times New Roman"/>
                <a:cs typeface="Times New Roman"/>
              </a:rPr>
              <a:t>Contraindicated </a:t>
            </a:r>
            <a:r>
              <a:rPr dirty="0" sz="2000" spc="-15">
                <a:solidFill>
                  <a:srgbClr val="FF0000"/>
                </a:solidFill>
                <a:latin typeface="Times New Roman"/>
                <a:cs typeface="Times New Roman"/>
              </a:rPr>
              <a:t>for </a:t>
            </a:r>
            <a:r>
              <a:rPr dirty="0" sz="2000" spc="-35">
                <a:solidFill>
                  <a:srgbClr val="FF0000"/>
                </a:solidFill>
                <a:latin typeface="Times New Roman"/>
                <a:cs typeface="Times New Roman"/>
              </a:rPr>
              <a:t>severe </a:t>
            </a:r>
            <a:r>
              <a:rPr dirty="0" sz="2000" spc="-5">
                <a:solidFill>
                  <a:srgbClr val="FF0000"/>
                </a:solidFill>
                <a:latin typeface="Times New Roman"/>
                <a:cs typeface="Times New Roman"/>
              </a:rPr>
              <a:t>immunosupression</a:t>
            </a:r>
            <a:r>
              <a:rPr dirty="0" sz="2000" spc="1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Times New Roman"/>
                <a:cs typeface="Times New Roman"/>
              </a:rPr>
              <a:t>patient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object 2"/>
          <p:cNvSpPr txBox="1">
            <a:spLocks noGrp="1"/>
          </p:cNvSpPr>
          <p:nvPr>
            <p:ph type="title"/>
          </p:nvPr>
        </p:nvSpPr>
        <p:spPr>
          <a:xfrm>
            <a:off x="993444" y="565226"/>
            <a:ext cx="2804795" cy="75755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RUBELLA</a:t>
            </a:r>
            <a:endParaRPr sz="4800"/>
          </a:p>
        </p:txBody>
      </p:sp>
      <p:graphicFrame>
        <p:nvGraphicFramePr>
          <p:cNvPr id="4194308" name="object 3"/>
          <p:cNvGraphicFramePr>
            <a:graphicFrameLocks noGrp="1"/>
          </p:cNvGraphicFramePr>
          <p:nvPr/>
        </p:nvGraphicFramePr>
        <p:xfrm>
          <a:off x="493712" y="1422400"/>
          <a:ext cx="8377555" cy="4880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8975"/>
                <a:gridCol w="6399530"/>
              </a:tblGrid>
              <a:tr h="482600">
                <a:tc>
                  <a:txBody>
                    <a:bodyPr/>
                    <a:p>
                      <a:pPr marL="218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Characteristic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EXPLAINATION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</a:tr>
              <a:tr h="832992">
                <a:tc>
                  <a:txBody>
                    <a:bodyPr/>
                    <a:p>
                      <a:pPr marL="91440" marR="7861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z="1800">
                          <a:latin typeface="Arial"/>
                          <a:cs typeface="Arial"/>
                        </a:rPr>
                        <a:t>C</a:t>
                      </a:r>
                      <a:r>
                        <a:rPr b="1" dirty="0" sz="1800" spc="-1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us</a:t>
                      </a:r>
                      <a:r>
                        <a:rPr b="1" dirty="0" sz="1800" spc="-1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ti</a:t>
                      </a:r>
                      <a:r>
                        <a:rPr b="1" dirty="0" sz="1800" spc="-40">
                          <a:latin typeface="Arial"/>
                          <a:cs typeface="Arial"/>
                        </a:rPr>
                        <a:t>v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e  </a:t>
                      </a:r>
                      <a:r>
                        <a:rPr b="1" dirty="0" sz="1800" spc="-15">
                          <a:latin typeface="Arial"/>
                          <a:cs typeface="Arial"/>
                        </a:rPr>
                        <a:t>Agent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z="1800">
                          <a:latin typeface="Arial"/>
                          <a:cs typeface="Arial"/>
                        </a:rPr>
                        <a:t>Rubella </a:t>
                      </a:r>
                      <a:r>
                        <a:rPr b="1" dirty="0" sz="1800" spc="-10">
                          <a:latin typeface="Arial"/>
                          <a:cs typeface="Arial"/>
                        </a:rPr>
                        <a:t>virus 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( </a:t>
                      </a:r>
                      <a:r>
                        <a:rPr b="1" dirty="0" sz="1800" spc="-10">
                          <a:latin typeface="Arial"/>
                          <a:cs typeface="Arial"/>
                        </a:rPr>
                        <a:t>ssRNA, </a:t>
                      </a:r>
                      <a:r>
                        <a:rPr b="1" dirty="0" sz="1800" spc="-5">
                          <a:latin typeface="Arial"/>
                          <a:cs typeface="Arial"/>
                        </a:rPr>
                        <a:t>togavirus</a:t>
                      </a:r>
                      <a:r>
                        <a:rPr b="1" dirty="0" sz="1800" spc="100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800" spc="-5">
                          <a:latin typeface="Arial"/>
                          <a:cs typeface="Arial"/>
                        </a:rPr>
                        <a:t>family)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</a:tr>
              <a:tr h="482600"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z="1800" spc="-5">
                          <a:latin typeface="Arial"/>
                          <a:cs typeface="Arial"/>
                        </a:rPr>
                        <a:t>Host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z="1800" spc="-5">
                          <a:latin typeface="Arial"/>
                          <a:cs typeface="Arial"/>
                        </a:rPr>
                        <a:t>Human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482600"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z="1800" spc="-10">
                          <a:latin typeface="Arial"/>
                          <a:cs typeface="Arial"/>
                        </a:rPr>
                        <a:t>Invade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z="1800" spc="-5">
                          <a:latin typeface="Arial"/>
                          <a:cs typeface="Arial"/>
                        </a:rPr>
                        <a:t>Respiratory</a:t>
                      </a:r>
                      <a:r>
                        <a:rPr b="1"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epithelium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</a:tr>
              <a:tr h="1189989"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z="1800" spc="-15">
                          <a:latin typeface="Arial"/>
                          <a:cs typeface="Arial"/>
                        </a:rPr>
                        <a:t>Transmited </a:t>
                      </a:r>
                      <a:r>
                        <a:rPr b="1" dirty="0" sz="1800" spc="-5">
                          <a:latin typeface="Arial"/>
                          <a:cs typeface="Arial"/>
                        </a:rPr>
                        <a:t>by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z="1800" spc="-5">
                          <a:latin typeface="Arial"/>
                          <a:cs typeface="Arial"/>
                        </a:rPr>
                        <a:t>Susceptible</a:t>
                      </a:r>
                      <a:r>
                        <a:rPr b="1"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800" spc="-5">
                          <a:latin typeface="Arial"/>
                          <a:cs typeface="Arial"/>
                        </a:rPr>
                        <a:t>contact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 marR="169545">
                        <a:lnSpc>
                          <a:spcPct val="100000"/>
                        </a:lnSpc>
                      </a:pPr>
                      <a:r>
                        <a:rPr b="1" dirty="0" sz="1800" spc="-5">
                          <a:latin typeface="Arial"/>
                          <a:cs typeface="Arial"/>
                        </a:rPr>
                        <a:t>Infection 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in </a:t>
                      </a:r>
                      <a:r>
                        <a:rPr b="1" dirty="0" sz="1800" spc="-5">
                          <a:latin typeface="Arial"/>
                          <a:cs typeface="Arial"/>
                        </a:rPr>
                        <a:t>utero 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(congenital rubella </a:t>
                      </a:r>
                      <a:r>
                        <a:rPr b="1" dirty="0" sz="1800" spc="-5">
                          <a:latin typeface="Arial"/>
                          <a:cs typeface="Arial"/>
                        </a:rPr>
                        <a:t>synd) 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during </a:t>
                      </a:r>
                      <a:r>
                        <a:rPr b="1" dirty="0" sz="1800" spc="-5">
                          <a:latin typeface="Arial"/>
                          <a:cs typeface="Arial"/>
                        </a:rPr>
                        <a:t>the 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1</a:t>
                      </a:r>
                      <a:r>
                        <a:rPr baseline="25462" b="1" dirty="0" sz="1800">
                          <a:latin typeface="Arial"/>
                          <a:cs typeface="Arial"/>
                        </a:rPr>
                        <a:t>st  </a:t>
                      </a:r>
                      <a:r>
                        <a:rPr b="1" dirty="0" sz="1800" spc="-5">
                          <a:latin typeface="Arial"/>
                          <a:cs typeface="Arial"/>
                        </a:rPr>
                        <a:t>trimester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482600"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1" dirty="0" sz="1800" spc="-10">
                          <a:latin typeface="Arial"/>
                          <a:cs typeface="Arial"/>
                        </a:rPr>
                        <a:t>Virus</a:t>
                      </a:r>
                      <a:r>
                        <a:rPr b="1"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800" spc="-5">
                          <a:latin typeface="Arial"/>
                          <a:cs typeface="Arial"/>
                        </a:rPr>
                        <a:t>present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1" dirty="0" sz="1800" spc="-5">
                          <a:latin typeface="Arial"/>
                          <a:cs typeface="Arial"/>
                        </a:rPr>
                        <a:t>Nasopharyngeal secretion,</a:t>
                      </a:r>
                      <a:r>
                        <a:rPr b="1" dirty="0" sz="1800" spc="10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urine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</a:tr>
              <a:tr h="914361">
                <a:tc>
                  <a:txBody>
                    <a:bodyPr/>
                    <a:p>
                      <a:pPr marL="91440" marR="1822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1" dirty="0" sz="1800" spc="-5">
                          <a:latin typeface="Arial"/>
                          <a:cs typeface="Arial"/>
                        </a:rPr>
                        <a:t>Period 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of  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com</a:t>
                      </a:r>
                      <a:r>
                        <a:rPr b="1" dirty="0" sz="1800" spc="-10">
                          <a:latin typeface="Arial"/>
                          <a:cs typeface="Arial"/>
                        </a:rPr>
                        <a:t>m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u</a:t>
                      </a:r>
                      <a:r>
                        <a:rPr b="1" dirty="0" sz="1800" spc="5"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ic</a:t>
                      </a:r>
                      <a:r>
                        <a:rPr b="1" dirty="0" sz="1800" spc="-1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b</a:t>
                      </a:r>
                      <a:r>
                        <a:rPr b="1" dirty="0" sz="1800" spc="5">
                          <a:latin typeface="Arial"/>
                          <a:cs typeface="Arial"/>
                        </a:rPr>
                        <a:t>i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l</a:t>
                      </a:r>
                      <a:r>
                        <a:rPr b="1" dirty="0" sz="1800" spc="5">
                          <a:latin typeface="Arial"/>
                          <a:cs typeface="Arial"/>
                        </a:rPr>
                        <a:t>i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t  </a:t>
                      </a:r>
                      <a:r>
                        <a:rPr b="1" dirty="0" sz="1800" spc="-5">
                          <a:latin typeface="Arial"/>
                          <a:cs typeface="Arial"/>
                        </a:rPr>
                        <a:t>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p>
                      <a:pPr marL="91440" marR="218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1" dirty="0" sz="1800">
                          <a:latin typeface="Arial"/>
                          <a:cs typeface="Arial"/>
                        </a:rPr>
                        <a:t>contagious </a:t>
                      </a:r>
                      <a:r>
                        <a:rPr b="1" dirty="0" sz="1800" spc="-5">
                          <a:latin typeface="Arial"/>
                          <a:cs typeface="Arial"/>
                        </a:rPr>
                        <a:t>from 2 </a:t>
                      </a:r>
                      <a:r>
                        <a:rPr b="1" dirty="0" sz="1800" spc="-10">
                          <a:latin typeface="Arial"/>
                          <a:cs typeface="Arial"/>
                        </a:rPr>
                        <a:t>days </a:t>
                      </a:r>
                      <a:r>
                        <a:rPr b="1" dirty="0" sz="1800" spc="-5">
                          <a:latin typeface="Arial"/>
                          <a:cs typeface="Arial"/>
                        </a:rPr>
                        <a:t>before 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until </a:t>
                      </a:r>
                      <a:r>
                        <a:rPr b="1" dirty="0" sz="1800" spc="-5">
                          <a:latin typeface="Arial"/>
                          <a:cs typeface="Arial"/>
                        </a:rPr>
                        <a:t>5 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to </a:t>
                      </a:r>
                      <a:r>
                        <a:rPr b="1" dirty="0" sz="1800" spc="-5">
                          <a:latin typeface="Arial"/>
                          <a:cs typeface="Arial"/>
                        </a:rPr>
                        <a:t>7 </a:t>
                      </a:r>
                      <a:r>
                        <a:rPr b="1" dirty="0" sz="1800" spc="-10">
                          <a:latin typeface="Arial"/>
                          <a:cs typeface="Arial"/>
                        </a:rPr>
                        <a:t>days </a:t>
                      </a:r>
                      <a:r>
                        <a:rPr b="1" dirty="0" sz="1800" spc="-5">
                          <a:latin typeface="Arial"/>
                          <a:cs typeface="Arial"/>
                        </a:rPr>
                        <a:t>after the  onset 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of</a:t>
                      </a:r>
                      <a:r>
                        <a:rPr b="1" dirty="0" sz="1800" spc="-10">
                          <a:latin typeface="Arial"/>
                          <a:cs typeface="Arial"/>
                        </a:rPr>
                        <a:t> rash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3917950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EPIDEMIOLOGY</a:t>
            </a:r>
            <a:endParaRPr sz="4000"/>
          </a:p>
        </p:txBody>
      </p:sp>
      <p:sp>
        <p:nvSpPr>
          <p:cNvPr id="1048671" name="object 3"/>
          <p:cNvSpPr txBox="1"/>
          <p:nvPr/>
        </p:nvSpPr>
        <p:spPr>
          <a:xfrm>
            <a:off x="535940" y="1667382"/>
            <a:ext cx="7952105" cy="208407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74320" marL="286385" marR="3365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Outbreak of rubella in nonvaccinated groups can  occur in adults at their workplaces, prisons,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colleges  &amp; healthcare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centers</a:t>
            </a:r>
            <a:endParaRPr sz="2600">
              <a:latin typeface="Arial"/>
              <a:cs typeface="Arial"/>
            </a:endParaRPr>
          </a:p>
          <a:p>
            <a:pPr indent="-274320" marL="286385" marR="508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 spc="-5">
                <a:latin typeface="Arial"/>
                <a:cs typeface="Arial"/>
              </a:rPr>
              <a:t>Transplacental </a:t>
            </a:r>
            <a:r>
              <a:rPr dirty="0" sz="2600">
                <a:latin typeface="Arial"/>
                <a:cs typeface="Arial"/>
              </a:rPr>
              <a:t>antibody protection only during </a:t>
            </a:r>
            <a:r>
              <a:rPr dirty="0" sz="2600" spc="-5">
                <a:latin typeface="Arial"/>
                <a:cs typeface="Arial"/>
              </a:rPr>
              <a:t>first </a:t>
            </a:r>
            <a:r>
              <a:rPr dirty="0" sz="2600" spc="-415">
                <a:latin typeface="Arial"/>
                <a:cs typeface="Arial"/>
              </a:rPr>
              <a:t>6  </a:t>
            </a:r>
            <a:r>
              <a:rPr dirty="0" sz="2600">
                <a:latin typeface="Arial"/>
                <a:cs typeface="Arial"/>
              </a:rPr>
              <a:t>month of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 spc="-5">
                <a:latin typeface="Arial"/>
                <a:cs typeface="Arial"/>
              </a:rPr>
              <a:t>life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6470015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CLINICAL</a:t>
            </a:r>
            <a:r>
              <a:rPr dirty="0" sz="4000" spc="-235"/>
              <a:t> </a:t>
            </a:r>
            <a:r>
              <a:rPr dirty="0" sz="4000" spc="-50"/>
              <a:t>MANIFESTATION</a:t>
            </a:r>
            <a:endParaRPr sz="4000"/>
          </a:p>
        </p:txBody>
      </p:sp>
      <p:sp>
        <p:nvSpPr>
          <p:cNvPr id="1048673" name="object 3"/>
          <p:cNvSpPr txBox="1"/>
          <p:nvPr/>
        </p:nvSpPr>
        <p:spPr>
          <a:xfrm>
            <a:off x="993444" y="1471930"/>
            <a:ext cx="2969260" cy="42227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00" spc="-570">
                <a:solidFill>
                  <a:srgbClr val="D24717"/>
                </a:solidFill>
                <a:latin typeface="Arial"/>
                <a:cs typeface="Arial"/>
              </a:rPr>
              <a:t></a:t>
            </a:r>
            <a:r>
              <a:rPr dirty="0" sz="2200" spc="-530">
                <a:solidFill>
                  <a:srgbClr val="D24717"/>
                </a:solidFill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IP = 14 </a:t>
            </a:r>
            <a:r>
              <a:rPr dirty="0" sz="2600" spc="-5">
                <a:latin typeface="Arial"/>
                <a:cs typeface="Arial"/>
              </a:rPr>
              <a:t>to </a:t>
            </a:r>
            <a:r>
              <a:rPr dirty="0" sz="2600">
                <a:latin typeface="Arial"/>
                <a:cs typeface="Arial"/>
              </a:rPr>
              <a:t>21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 spc="-90">
                <a:latin typeface="Arial"/>
                <a:cs typeface="Arial"/>
              </a:rPr>
              <a:t>days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48674" name="object 4"/>
          <p:cNvSpPr txBox="1"/>
          <p:nvPr/>
        </p:nvSpPr>
        <p:spPr>
          <a:xfrm>
            <a:off x="993444" y="4307204"/>
            <a:ext cx="7577455" cy="81851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74320" marL="286385" marR="5080">
              <a:lnSpc>
                <a:spcPct val="100000"/>
              </a:lnSpc>
              <a:spcBef>
                <a:spcPts val="100"/>
              </a:spcBef>
            </a:pPr>
            <a:r>
              <a:rPr dirty="0" sz="2200" spc="-570">
                <a:solidFill>
                  <a:srgbClr val="D24717"/>
                </a:solidFill>
                <a:latin typeface="Arial"/>
                <a:cs typeface="Arial"/>
              </a:rPr>
              <a:t> </a:t>
            </a:r>
            <a:r>
              <a:rPr dirty="0" sz="2600">
                <a:latin typeface="Arial"/>
                <a:cs typeface="Arial"/>
              </a:rPr>
              <a:t>Rashes - begins on </a:t>
            </a:r>
            <a:r>
              <a:rPr dirty="0" sz="2600" spc="-5">
                <a:latin typeface="Arial"/>
                <a:cs typeface="Arial"/>
              </a:rPr>
              <a:t>the </a:t>
            </a:r>
            <a:r>
              <a:rPr dirty="0" sz="2600">
                <a:latin typeface="Arial"/>
                <a:cs typeface="Arial"/>
              </a:rPr>
              <a:t>face, spreads down to </a:t>
            </a:r>
            <a:r>
              <a:rPr dirty="0" sz="2600" spc="-140">
                <a:latin typeface="Arial"/>
                <a:cs typeface="Arial"/>
              </a:rPr>
              <a:t>the  </a:t>
            </a:r>
            <a:r>
              <a:rPr dirty="0" sz="2600">
                <a:latin typeface="Arial"/>
                <a:cs typeface="Arial"/>
              </a:rPr>
              <a:t>body and lasts far three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days.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48675" name="object 5"/>
          <p:cNvSpPr txBox="1"/>
          <p:nvPr/>
        </p:nvSpPr>
        <p:spPr>
          <a:xfrm>
            <a:off x="1000099" y="2214498"/>
            <a:ext cx="3072130" cy="1643380"/>
          </a:xfrm>
          <a:prstGeom prst="rect"/>
          <a:solidFill>
            <a:srgbClr val="D24717"/>
          </a:solidFill>
          <a:ln w="12700">
            <a:solidFill>
              <a:srgbClr val="9B310D"/>
            </a:solidFill>
          </a:ln>
        </p:spPr>
        <p:txBody>
          <a:bodyPr bIns="0" lIns="0" rIns="0" rtlCol="0" tIns="83185" vert="horz" wrap="square">
            <a:spAutoFit/>
          </a:bodyPr>
          <a:p>
            <a:pPr marL="91440" marR="568325">
              <a:lnSpc>
                <a:spcPct val="100000"/>
              </a:lnSpc>
              <a:spcBef>
                <a:spcPts val="655"/>
              </a:spcBef>
            </a:pP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Retroauricular,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posterior cervical,  posterior occipital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lympha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pathy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676" name="object 6"/>
          <p:cNvSpPr txBox="1"/>
          <p:nvPr/>
        </p:nvSpPr>
        <p:spPr>
          <a:xfrm>
            <a:off x="5357876" y="2214498"/>
            <a:ext cx="2857500" cy="1643380"/>
          </a:xfrm>
          <a:prstGeom prst="rect"/>
          <a:solidFill>
            <a:srgbClr val="D24717"/>
          </a:solidFill>
          <a:ln w="12700">
            <a:solidFill>
              <a:srgbClr val="9B310D"/>
            </a:solidFill>
          </a:ln>
        </p:spPr>
        <p:txBody>
          <a:bodyPr bIns="0" lIns="0" rIns="0" rtlCol="0" tIns="265430" vert="horz" wrap="square">
            <a:spAutoFit/>
          </a:bodyPr>
          <a:p>
            <a:pPr marL="92075" marR="692150">
              <a:lnSpc>
                <a:spcPct val="100000"/>
              </a:lnSpc>
              <a:spcBef>
                <a:spcPts val="209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Erythematous,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maculo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ap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discrete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rashes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677" name="object 7"/>
          <p:cNvSpPr/>
          <p:nvPr/>
        </p:nvSpPr>
        <p:spPr>
          <a:xfrm>
            <a:off x="4429125" y="2807207"/>
            <a:ext cx="714375" cy="103505"/>
          </a:xfrm>
          <a:custGeom>
            <a:avLst/>
            <a:ahLst/>
            <a:rect l="l" t="t" r="r" b="b"/>
            <a:pathLst>
              <a:path w="714375" h="103505">
                <a:moveTo>
                  <a:pt x="625855" y="0"/>
                </a:moveTo>
                <a:lnTo>
                  <a:pt x="622046" y="1015"/>
                </a:lnTo>
                <a:lnTo>
                  <a:pt x="620267" y="4063"/>
                </a:lnTo>
                <a:lnTo>
                  <a:pt x="618489" y="6984"/>
                </a:lnTo>
                <a:lnTo>
                  <a:pt x="619505" y="10921"/>
                </a:lnTo>
                <a:lnTo>
                  <a:pt x="678380" y="45415"/>
                </a:lnTo>
                <a:lnTo>
                  <a:pt x="701801" y="45465"/>
                </a:lnTo>
                <a:lnTo>
                  <a:pt x="701801" y="58165"/>
                </a:lnTo>
                <a:lnTo>
                  <a:pt x="678291" y="58165"/>
                </a:lnTo>
                <a:lnTo>
                  <a:pt x="619251" y="92455"/>
                </a:lnTo>
                <a:lnTo>
                  <a:pt x="618236" y="96265"/>
                </a:lnTo>
                <a:lnTo>
                  <a:pt x="621791" y="102362"/>
                </a:lnTo>
                <a:lnTo>
                  <a:pt x="625601" y="103377"/>
                </a:lnTo>
                <a:lnTo>
                  <a:pt x="703442" y="58165"/>
                </a:lnTo>
                <a:lnTo>
                  <a:pt x="701801" y="58165"/>
                </a:lnTo>
                <a:lnTo>
                  <a:pt x="703529" y="58115"/>
                </a:lnTo>
                <a:lnTo>
                  <a:pt x="714375" y="51815"/>
                </a:lnTo>
                <a:lnTo>
                  <a:pt x="625855" y="0"/>
                </a:lnTo>
                <a:close/>
              </a:path>
              <a:path w="714375" h="103505">
                <a:moveTo>
                  <a:pt x="689265" y="51792"/>
                </a:moveTo>
                <a:lnTo>
                  <a:pt x="678378" y="58115"/>
                </a:lnTo>
                <a:lnTo>
                  <a:pt x="701801" y="58165"/>
                </a:lnTo>
                <a:lnTo>
                  <a:pt x="701801" y="57276"/>
                </a:lnTo>
                <a:lnTo>
                  <a:pt x="698626" y="57276"/>
                </a:lnTo>
                <a:lnTo>
                  <a:pt x="689265" y="51792"/>
                </a:lnTo>
                <a:close/>
              </a:path>
              <a:path w="714375" h="103505">
                <a:moveTo>
                  <a:pt x="0" y="43941"/>
                </a:moveTo>
                <a:lnTo>
                  <a:pt x="0" y="56641"/>
                </a:lnTo>
                <a:lnTo>
                  <a:pt x="678378" y="58115"/>
                </a:lnTo>
                <a:lnTo>
                  <a:pt x="689265" y="51792"/>
                </a:lnTo>
                <a:lnTo>
                  <a:pt x="678380" y="45415"/>
                </a:lnTo>
                <a:lnTo>
                  <a:pt x="0" y="43941"/>
                </a:lnTo>
                <a:close/>
              </a:path>
              <a:path w="714375" h="103505">
                <a:moveTo>
                  <a:pt x="698626" y="46354"/>
                </a:moveTo>
                <a:lnTo>
                  <a:pt x="689265" y="51792"/>
                </a:lnTo>
                <a:lnTo>
                  <a:pt x="698626" y="57276"/>
                </a:lnTo>
                <a:lnTo>
                  <a:pt x="698626" y="46354"/>
                </a:lnTo>
                <a:close/>
              </a:path>
              <a:path w="714375" h="103505">
                <a:moveTo>
                  <a:pt x="701801" y="46354"/>
                </a:moveTo>
                <a:lnTo>
                  <a:pt x="698626" y="46354"/>
                </a:lnTo>
                <a:lnTo>
                  <a:pt x="698626" y="57276"/>
                </a:lnTo>
                <a:lnTo>
                  <a:pt x="701801" y="57276"/>
                </a:lnTo>
                <a:lnTo>
                  <a:pt x="701801" y="46354"/>
                </a:lnTo>
                <a:close/>
              </a:path>
              <a:path w="714375" h="103505">
                <a:moveTo>
                  <a:pt x="678380" y="45415"/>
                </a:moveTo>
                <a:lnTo>
                  <a:pt x="689265" y="51792"/>
                </a:lnTo>
                <a:lnTo>
                  <a:pt x="698626" y="46354"/>
                </a:lnTo>
                <a:lnTo>
                  <a:pt x="701801" y="46354"/>
                </a:lnTo>
                <a:lnTo>
                  <a:pt x="701801" y="45465"/>
                </a:lnTo>
                <a:lnTo>
                  <a:pt x="678380" y="45415"/>
                </a:lnTo>
                <a:close/>
              </a:path>
            </a:pathLst>
          </a:custGeom>
          <a:solidFill>
            <a:srgbClr val="AE3408"/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object 2"/>
          <p:cNvSpPr txBox="1"/>
          <p:nvPr/>
        </p:nvSpPr>
        <p:spPr>
          <a:xfrm>
            <a:off x="535940" y="667003"/>
            <a:ext cx="8016875" cy="341630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74320" marL="286385" marR="508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algn="l" pos="287020"/>
              </a:tabLst>
            </a:pPr>
            <a:r>
              <a:rPr b="1" dirty="0" sz="2600">
                <a:latin typeface="Arial"/>
                <a:cs typeface="Arial"/>
              </a:rPr>
              <a:t>Forschheimer spots </a:t>
            </a:r>
            <a:r>
              <a:rPr dirty="0" sz="2600">
                <a:latin typeface="Arial"/>
                <a:cs typeface="Arial"/>
              </a:rPr>
              <a:t>(rose-colored spots on </a:t>
            </a:r>
            <a:r>
              <a:rPr dirty="0" sz="2600" spc="-5">
                <a:latin typeface="Arial"/>
                <a:cs typeface="Arial"/>
              </a:rPr>
              <a:t>the </a:t>
            </a:r>
            <a:r>
              <a:rPr dirty="0" sz="2600" spc="-105">
                <a:latin typeface="Arial"/>
                <a:cs typeface="Arial"/>
              </a:rPr>
              <a:t>soft  </a:t>
            </a:r>
            <a:r>
              <a:rPr dirty="0" sz="2600">
                <a:latin typeface="Arial"/>
                <a:cs typeface="Arial"/>
              </a:rPr>
              <a:t>palate)</a:t>
            </a:r>
            <a:endParaRPr sz="26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285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Mild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pharyngitis</a:t>
            </a:r>
            <a:endParaRPr sz="26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29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Conjunctivitis</a:t>
            </a:r>
            <a:endParaRPr sz="26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29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Anorexia</a:t>
            </a:r>
            <a:endParaRPr sz="26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285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Headache</a:t>
            </a:r>
            <a:endParaRPr sz="26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29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Low grade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fever</a:t>
            </a:r>
            <a:endParaRPr sz="26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29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Polyarthritis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48679" name="object 3"/>
            <p:cNvSpPr/>
            <p:nvPr/>
          </p:nvSpPr>
          <p:spPr>
            <a:xfrm>
              <a:off x="4714875" y="2928873"/>
              <a:ext cx="4429124" cy="3929123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80" name="object 4"/>
            <p:cNvSpPr/>
            <p:nvPr/>
          </p:nvSpPr>
          <p:spPr>
            <a:xfrm>
              <a:off x="0" y="0"/>
              <a:ext cx="4714875" cy="4357751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681" name="object 5"/>
          <p:cNvSpPr txBox="1"/>
          <p:nvPr/>
        </p:nvSpPr>
        <p:spPr>
          <a:xfrm>
            <a:off x="5008626" y="306705"/>
            <a:ext cx="2914650" cy="148971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 sz="3200">
                <a:solidFill>
                  <a:srgbClr val="742117"/>
                </a:solidFill>
                <a:latin typeface="Arial"/>
                <a:cs typeface="Arial"/>
              </a:rPr>
              <a:t>Erythematous  </a:t>
            </a:r>
            <a:r>
              <a:rPr b="1" dirty="0" sz="3200">
                <a:solidFill>
                  <a:srgbClr val="742117"/>
                </a:solidFill>
                <a:latin typeface="Arial"/>
                <a:cs typeface="Arial"/>
              </a:rPr>
              <a:t>m</a:t>
            </a:r>
            <a:r>
              <a:rPr b="1" dirty="0" sz="3200" spc="-10">
                <a:solidFill>
                  <a:srgbClr val="742117"/>
                </a:solidFill>
                <a:latin typeface="Arial"/>
                <a:cs typeface="Arial"/>
              </a:rPr>
              <a:t>a</a:t>
            </a:r>
            <a:r>
              <a:rPr b="1" dirty="0" sz="3200">
                <a:solidFill>
                  <a:srgbClr val="742117"/>
                </a:solidFill>
                <a:latin typeface="Arial"/>
                <a:cs typeface="Arial"/>
              </a:rPr>
              <a:t>cu</a:t>
            </a:r>
            <a:r>
              <a:rPr b="1" dirty="0" sz="3200" spc="-10">
                <a:solidFill>
                  <a:srgbClr val="742117"/>
                </a:solidFill>
                <a:latin typeface="Arial"/>
                <a:cs typeface="Arial"/>
              </a:rPr>
              <a:t>l</a:t>
            </a:r>
            <a:r>
              <a:rPr b="1" dirty="0" sz="3200">
                <a:solidFill>
                  <a:srgbClr val="742117"/>
                </a:solidFill>
                <a:latin typeface="Arial"/>
                <a:cs typeface="Arial"/>
              </a:rPr>
              <a:t>opa</a:t>
            </a:r>
            <a:r>
              <a:rPr b="1" dirty="0" sz="3200" spc="-10">
                <a:solidFill>
                  <a:srgbClr val="742117"/>
                </a:solidFill>
                <a:latin typeface="Arial"/>
                <a:cs typeface="Arial"/>
              </a:rPr>
              <a:t>p</a:t>
            </a:r>
            <a:r>
              <a:rPr b="1" dirty="0" sz="3200">
                <a:solidFill>
                  <a:srgbClr val="742117"/>
                </a:solidFill>
                <a:latin typeface="Arial"/>
                <a:cs typeface="Arial"/>
              </a:rPr>
              <a:t>ul</a:t>
            </a:r>
            <a:r>
              <a:rPr b="1" dirty="0" sz="3200" spc="-10">
                <a:solidFill>
                  <a:srgbClr val="742117"/>
                </a:solidFill>
                <a:latin typeface="Arial"/>
                <a:cs typeface="Arial"/>
              </a:rPr>
              <a:t>a</a:t>
            </a:r>
            <a:r>
              <a:rPr b="1" dirty="0" sz="3200">
                <a:solidFill>
                  <a:srgbClr val="742117"/>
                </a:solidFill>
                <a:latin typeface="Arial"/>
                <a:cs typeface="Arial"/>
              </a:rPr>
              <a:t>r  </a:t>
            </a:r>
            <a:r>
              <a:rPr b="1" dirty="0" sz="3200" spc="-5">
                <a:solidFill>
                  <a:srgbClr val="742117"/>
                </a:solidFill>
                <a:latin typeface="Arial"/>
                <a:cs typeface="Arial"/>
              </a:rPr>
              <a:t>discrete</a:t>
            </a:r>
            <a:r>
              <a:rPr b="1" dirty="0" sz="3200" spc="-50">
                <a:solidFill>
                  <a:srgbClr val="742117"/>
                </a:solidFill>
                <a:latin typeface="Arial"/>
                <a:cs typeface="Arial"/>
              </a:rPr>
              <a:t> </a:t>
            </a:r>
            <a:r>
              <a:rPr b="1" dirty="0" sz="3200" spc="-5">
                <a:solidFill>
                  <a:srgbClr val="742117"/>
                </a:solidFill>
                <a:latin typeface="Arial"/>
                <a:cs typeface="Arial"/>
              </a:rPr>
              <a:t>rash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48682" name="object 6"/>
          <p:cNvSpPr txBox="1"/>
          <p:nvPr/>
        </p:nvSpPr>
        <p:spPr>
          <a:xfrm>
            <a:off x="1072692" y="5379821"/>
            <a:ext cx="2712085" cy="1001394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802005" marL="814069" marR="5080">
              <a:lnSpc>
                <a:spcPct val="100000"/>
              </a:lnSpc>
              <a:spcBef>
                <a:spcPts val="100"/>
              </a:spcBef>
            </a:pPr>
            <a:r>
              <a:rPr b="1" dirty="0" sz="3200">
                <a:solidFill>
                  <a:srgbClr val="742117"/>
                </a:solidFill>
                <a:latin typeface="Arial"/>
                <a:cs typeface="Arial"/>
              </a:rPr>
              <a:t>Fors</a:t>
            </a:r>
            <a:r>
              <a:rPr b="1" dirty="0" sz="3200" spc="-15">
                <a:solidFill>
                  <a:srgbClr val="742117"/>
                </a:solidFill>
                <a:latin typeface="Arial"/>
                <a:cs typeface="Arial"/>
              </a:rPr>
              <a:t>c</a:t>
            </a:r>
            <a:r>
              <a:rPr b="1" dirty="0" sz="3200">
                <a:solidFill>
                  <a:srgbClr val="742117"/>
                </a:solidFill>
                <a:latin typeface="Arial"/>
                <a:cs typeface="Arial"/>
              </a:rPr>
              <a:t>hhe</a:t>
            </a:r>
            <a:r>
              <a:rPr b="1" dirty="0" sz="3200" spc="-15">
                <a:solidFill>
                  <a:srgbClr val="742117"/>
                </a:solidFill>
                <a:latin typeface="Arial"/>
                <a:cs typeface="Arial"/>
              </a:rPr>
              <a:t>i</a:t>
            </a:r>
            <a:r>
              <a:rPr b="1" dirty="0" sz="3200">
                <a:solidFill>
                  <a:srgbClr val="742117"/>
                </a:solidFill>
                <a:latin typeface="Arial"/>
                <a:cs typeface="Arial"/>
              </a:rPr>
              <a:t>m</a:t>
            </a:r>
            <a:r>
              <a:rPr b="1" dirty="0" sz="3200" spc="-10">
                <a:solidFill>
                  <a:srgbClr val="742117"/>
                </a:solidFill>
                <a:latin typeface="Arial"/>
                <a:cs typeface="Arial"/>
              </a:rPr>
              <a:t>e</a:t>
            </a:r>
            <a:r>
              <a:rPr b="1" dirty="0" sz="3200">
                <a:solidFill>
                  <a:srgbClr val="742117"/>
                </a:solidFill>
                <a:latin typeface="Arial"/>
                <a:cs typeface="Arial"/>
              </a:rPr>
              <a:t>r  </a:t>
            </a:r>
            <a:r>
              <a:rPr b="1" dirty="0" sz="3200">
                <a:solidFill>
                  <a:srgbClr val="742117"/>
                </a:solidFill>
                <a:latin typeface="Arial"/>
                <a:cs typeface="Arial"/>
              </a:rPr>
              <a:t>spots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object 2"/>
          <p:cNvSpPr txBox="1"/>
          <p:nvPr/>
        </p:nvSpPr>
        <p:spPr>
          <a:xfrm>
            <a:off x="535940" y="377164"/>
            <a:ext cx="7078345" cy="5499735"/>
          </a:xfrm>
          <a:prstGeom prst="rect"/>
        </p:spPr>
        <p:txBody>
          <a:bodyPr bIns="0" lIns="0" rIns="0" rtlCol="0" tIns="88900" vert="horz" wrap="square">
            <a:spAutoFit/>
          </a:bodyPr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200" spc="-570">
                <a:solidFill>
                  <a:srgbClr val="D24717"/>
                </a:solidFill>
                <a:latin typeface="Arial"/>
                <a:cs typeface="Arial"/>
              </a:rPr>
              <a:t></a:t>
            </a:r>
            <a:r>
              <a:rPr dirty="0" sz="2200" spc="-530">
                <a:solidFill>
                  <a:srgbClr val="D24717"/>
                </a:solidFill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 </a:t>
            </a:r>
            <a:r>
              <a:rPr b="1" dirty="0" sz="2600" spc="-20">
                <a:latin typeface="Arial"/>
                <a:cs typeface="Arial"/>
              </a:rPr>
              <a:t>HISTORY </a:t>
            </a:r>
            <a:r>
              <a:rPr b="1" dirty="0" sz="2600" spc="-30">
                <a:latin typeface="Arial"/>
                <a:cs typeface="Arial"/>
              </a:rPr>
              <a:t>TAKING</a:t>
            </a:r>
            <a:r>
              <a:rPr b="1" dirty="0" sz="2600" spc="-1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indent="-515620" marL="527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AutoNum type="alphaLcParenR"/>
              <a:tabLst>
                <a:tab algn="l" pos="527685"/>
                <a:tab algn="l" pos="528320"/>
              </a:tabLst>
            </a:pPr>
            <a:r>
              <a:rPr dirty="0" sz="2600">
                <a:latin typeface="Arial"/>
                <a:cs typeface="Arial"/>
              </a:rPr>
              <a:t>Exposures</a:t>
            </a:r>
            <a:endParaRPr sz="2600">
              <a:latin typeface="Arial"/>
              <a:cs typeface="Arial"/>
            </a:endParaRPr>
          </a:p>
          <a:p>
            <a:pPr indent="-200660" lvl="1" marL="486409">
              <a:lnSpc>
                <a:spcPct val="100000"/>
              </a:lnSpc>
              <a:spcBef>
                <a:spcPts val="600"/>
              </a:spcBef>
              <a:buChar char="-"/>
              <a:tabLst>
                <a:tab algn="l" pos="487045"/>
              </a:tabLst>
            </a:pPr>
            <a:r>
              <a:rPr dirty="0" sz="2600">
                <a:latin typeface="Arial"/>
                <a:cs typeface="Arial"/>
              </a:rPr>
              <a:t>Ill contacts (home, day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 spc="-5">
                <a:latin typeface="Arial"/>
                <a:cs typeface="Arial"/>
              </a:rPr>
              <a:t>care…)</a:t>
            </a:r>
            <a:endParaRPr sz="2600">
              <a:latin typeface="Arial"/>
              <a:cs typeface="Arial"/>
            </a:endParaRPr>
          </a:p>
          <a:p>
            <a:pPr indent="-194310" lvl="1" marL="480059">
              <a:lnSpc>
                <a:spcPct val="100000"/>
              </a:lnSpc>
              <a:spcBef>
                <a:spcPts val="600"/>
              </a:spcBef>
              <a:buChar char="-"/>
              <a:tabLst>
                <a:tab algn="l" pos="480695"/>
              </a:tabLst>
            </a:pPr>
            <a:r>
              <a:rPr dirty="0" sz="2600" spc="-10">
                <a:latin typeface="Arial"/>
                <a:cs typeface="Arial"/>
              </a:rPr>
              <a:t>Travelling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history</a:t>
            </a:r>
            <a:endParaRPr sz="26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600"/>
              </a:spcBef>
            </a:pPr>
            <a:r>
              <a:rPr dirty="0" sz="2600">
                <a:latin typeface="Arial"/>
                <a:cs typeface="Arial"/>
              </a:rPr>
              <a:t>-Pets,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insects</a:t>
            </a:r>
            <a:endParaRPr sz="2600">
              <a:latin typeface="Arial"/>
              <a:cs typeface="Arial"/>
            </a:endParaRPr>
          </a:p>
          <a:p>
            <a:pPr indent="-200660" lvl="1" marL="486409">
              <a:lnSpc>
                <a:spcPct val="100000"/>
              </a:lnSpc>
              <a:spcBef>
                <a:spcPts val="600"/>
              </a:spcBef>
              <a:buChar char="-"/>
              <a:tabLst>
                <a:tab algn="l" pos="487045"/>
              </a:tabLst>
            </a:pPr>
            <a:r>
              <a:rPr dirty="0" sz="2600">
                <a:latin typeface="Arial"/>
                <a:cs typeface="Arial"/>
              </a:rPr>
              <a:t>Medications and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drugs</a:t>
            </a:r>
            <a:endParaRPr sz="2600">
              <a:latin typeface="Arial"/>
              <a:cs typeface="Arial"/>
            </a:endParaRPr>
          </a:p>
          <a:p>
            <a:pPr indent="-200660" lvl="1" marL="486409">
              <a:lnSpc>
                <a:spcPct val="100000"/>
              </a:lnSpc>
              <a:spcBef>
                <a:spcPts val="605"/>
              </a:spcBef>
              <a:buChar char="-"/>
              <a:tabLst>
                <a:tab algn="l" pos="487045"/>
              </a:tabLst>
            </a:pPr>
            <a:r>
              <a:rPr dirty="0" sz="2600">
                <a:latin typeface="Arial"/>
                <a:cs typeface="Arial"/>
              </a:rPr>
              <a:t>Immunization</a:t>
            </a:r>
            <a:endParaRPr sz="2600">
              <a:latin typeface="Arial"/>
              <a:cs typeface="Arial"/>
            </a:endParaRPr>
          </a:p>
          <a:p>
            <a:pPr indent="-515620" marL="527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AutoNum type="alphaLcParenR"/>
              <a:tabLst>
                <a:tab algn="l" pos="527685"/>
                <a:tab algn="l" pos="528320"/>
              </a:tabLst>
            </a:pPr>
            <a:r>
              <a:rPr dirty="0" sz="2600">
                <a:latin typeface="Arial"/>
                <a:cs typeface="Arial"/>
              </a:rPr>
              <a:t>Features of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rash</a:t>
            </a:r>
            <a:endParaRPr sz="26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600"/>
              </a:spcBef>
            </a:pPr>
            <a:r>
              <a:rPr b="1" dirty="0" sz="2600">
                <a:latin typeface="Arial"/>
                <a:cs typeface="Arial"/>
              </a:rPr>
              <a:t>- </a:t>
            </a:r>
            <a:r>
              <a:rPr dirty="0" sz="2600" spc="-35">
                <a:latin typeface="Arial"/>
                <a:cs typeface="Arial"/>
              </a:rPr>
              <a:t>Temporal </a:t>
            </a:r>
            <a:r>
              <a:rPr dirty="0" sz="2600">
                <a:latin typeface="Arial"/>
                <a:cs typeface="Arial"/>
              </a:rPr>
              <a:t>association (onset relative to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fever)</a:t>
            </a:r>
            <a:endParaRPr sz="2600">
              <a:latin typeface="Arial"/>
              <a:cs typeface="Arial"/>
            </a:endParaRPr>
          </a:p>
          <a:p>
            <a:pPr indent="-200660" marL="486409">
              <a:lnSpc>
                <a:spcPct val="100000"/>
              </a:lnSpc>
              <a:spcBef>
                <a:spcPts val="600"/>
              </a:spcBef>
              <a:buChar char="-"/>
              <a:tabLst>
                <a:tab algn="l" pos="487045"/>
              </a:tabLst>
            </a:pPr>
            <a:r>
              <a:rPr dirty="0" sz="2600">
                <a:latin typeface="Arial"/>
                <a:cs typeface="Arial"/>
              </a:rPr>
              <a:t>Progression and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evolution</a:t>
            </a:r>
            <a:endParaRPr sz="2600">
              <a:latin typeface="Arial"/>
              <a:cs typeface="Arial"/>
            </a:endParaRPr>
          </a:p>
          <a:p>
            <a:pPr indent="-200660" marL="486409">
              <a:lnSpc>
                <a:spcPct val="100000"/>
              </a:lnSpc>
              <a:spcBef>
                <a:spcPts val="600"/>
              </a:spcBef>
              <a:buChar char="-"/>
              <a:tabLst>
                <a:tab algn="l" pos="487045"/>
              </a:tabLst>
            </a:pPr>
            <a:r>
              <a:rPr dirty="0" sz="2600">
                <a:latin typeface="Arial"/>
                <a:cs typeface="Arial"/>
              </a:rPr>
              <a:t>Location and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distribution</a:t>
            </a:r>
            <a:endParaRPr sz="2600">
              <a:latin typeface="Arial"/>
              <a:cs typeface="Arial"/>
            </a:endParaRPr>
          </a:p>
          <a:p>
            <a:pPr indent="-200660" marL="486409">
              <a:lnSpc>
                <a:spcPct val="100000"/>
              </a:lnSpc>
              <a:spcBef>
                <a:spcPts val="600"/>
              </a:spcBef>
              <a:buChar char="-"/>
              <a:tabLst>
                <a:tab algn="l" pos="487045"/>
              </a:tabLst>
            </a:pPr>
            <a:r>
              <a:rPr dirty="0" sz="2600">
                <a:latin typeface="Arial"/>
                <a:cs typeface="Arial"/>
              </a:rPr>
              <a:t>Pain or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pruritus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4244975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INVESTIG</a:t>
            </a:r>
            <a:r>
              <a:rPr dirty="0" sz="4000" spc="-315"/>
              <a:t>A</a:t>
            </a:r>
            <a:r>
              <a:rPr dirty="0" sz="4000" spc="-5"/>
              <a:t>TIONS</a:t>
            </a:r>
            <a:endParaRPr sz="4000"/>
          </a:p>
        </p:txBody>
      </p:sp>
      <p:sp>
        <p:nvSpPr>
          <p:cNvPr id="1048684" name="object 3"/>
          <p:cNvSpPr txBox="1"/>
          <p:nvPr/>
        </p:nvSpPr>
        <p:spPr>
          <a:xfrm>
            <a:off x="993444" y="1396339"/>
            <a:ext cx="7456170" cy="3114675"/>
          </a:xfrm>
          <a:prstGeom prst="rect"/>
        </p:spPr>
        <p:txBody>
          <a:bodyPr bIns="0" lIns="0" rIns="0" rtlCol="0" tIns="88900" vert="horz" wrap="square">
            <a:spAutoFit/>
          </a:bodyPr>
          <a:p>
            <a:pPr indent="-274320" marL="28638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algn="l" pos="287020"/>
              </a:tabLst>
            </a:pPr>
            <a:r>
              <a:rPr b="1" dirty="0" sz="2600">
                <a:latin typeface="Arial"/>
                <a:cs typeface="Arial"/>
              </a:rPr>
              <a:t>NON-SPECIFIC </a:t>
            </a:r>
            <a:r>
              <a:rPr dirty="0" sz="2600">
                <a:latin typeface="Arial"/>
                <a:cs typeface="Arial"/>
              </a:rPr>
              <a:t>and do not aid in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diagnosis</a:t>
            </a:r>
            <a:endParaRPr sz="2600">
              <a:latin typeface="Arial"/>
              <a:cs typeface="Arial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WBC – normal or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low</a:t>
            </a:r>
            <a:endParaRPr sz="2600">
              <a:latin typeface="Arial"/>
              <a:cs typeface="Arial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Thrombocytopenia –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rare</a:t>
            </a:r>
            <a:endParaRPr sz="2600">
              <a:latin typeface="Arial"/>
              <a:cs typeface="Arial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Serological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test</a:t>
            </a:r>
            <a:endParaRPr sz="2600">
              <a:latin typeface="Arial"/>
              <a:cs typeface="Arial"/>
            </a:endParaRPr>
          </a:p>
          <a:p>
            <a:pPr indent="-229235" lvl="1" marL="560705">
              <a:lnSpc>
                <a:spcPct val="100000"/>
              </a:lnSpc>
              <a:spcBef>
                <a:spcPts val="405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algn="l" pos="561340"/>
              </a:tabLst>
            </a:pPr>
            <a:r>
              <a:rPr b="1" dirty="0" sz="2400">
                <a:latin typeface="Arial"/>
                <a:cs typeface="Arial"/>
              </a:rPr>
              <a:t>IgM</a:t>
            </a:r>
            <a:r>
              <a:rPr b="1" dirty="0" sz="2400" spc="-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antibody</a:t>
            </a:r>
            <a:endParaRPr sz="2400">
              <a:latin typeface="Arial"/>
              <a:cs typeface="Arial"/>
            </a:endParaRPr>
          </a:p>
          <a:p>
            <a:pPr indent="-229235" lvl="1" marL="560705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algn="l" pos="561340"/>
              </a:tabLst>
            </a:pPr>
            <a:r>
              <a:rPr b="1" dirty="0" sz="2400">
                <a:latin typeface="Arial"/>
                <a:cs typeface="Arial"/>
              </a:rPr>
              <a:t>Fourfold rise in </a:t>
            </a:r>
            <a:r>
              <a:rPr b="1" dirty="0" sz="2400" spc="-5">
                <a:latin typeface="Arial"/>
                <a:cs typeface="Arial"/>
              </a:rPr>
              <a:t>specific </a:t>
            </a:r>
            <a:r>
              <a:rPr b="1" dirty="0" sz="2400">
                <a:latin typeface="Arial"/>
                <a:cs typeface="Arial"/>
              </a:rPr>
              <a:t>IgG </a:t>
            </a:r>
            <a:r>
              <a:rPr b="1" dirty="0" sz="2400" spc="-5">
                <a:latin typeface="Arial"/>
                <a:cs typeface="Arial"/>
              </a:rPr>
              <a:t>antibodies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paired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acute </a:t>
            </a:r>
            <a:r>
              <a:rPr dirty="0" sz="2400">
                <a:latin typeface="Arial"/>
                <a:cs typeface="Arial"/>
              </a:rPr>
              <a:t>&amp; </a:t>
            </a:r>
            <a:r>
              <a:rPr dirty="0" sz="2400" spc="-5">
                <a:latin typeface="Arial"/>
                <a:cs typeface="Arial"/>
              </a:rPr>
              <a:t>convalescent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sera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4187190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0"/>
              <a:t>COMPLICATIONS</a:t>
            </a:r>
            <a:endParaRPr sz="4000"/>
          </a:p>
        </p:txBody>
      </p:sp>
      <p:sp>
        <p:nvSpPr>
          <p:cNvPr id="1048686" name="object 3"/>
          <p:cNvSpPr txBox="1"/>
          <p:nvPr/>
        </p:nvSpPr>
        <p:spPr>
          <a:xfrm>
            <a:off x="993444" y="1396339"/>
            <a:ext cx="6711315" cy="2861310"/>
          </a:xfrm>
          <a:prstGeom prst="rect"/>
        </p:spPr>
        <p:txBody>
          <a:bodyPr bIns="0" lIns="0" rIns="0" rtlCol="0" tIns="88900" vert="horz" wrap="square">
            <a:spAutoFit/>
          </a:bodyPr>
          <a:p>
            <a:pPr indent="-274320" marL="28638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Rarely complicated compared to</a:t>
            </a:r>
            <a:r>
              <a:rPr dirty="0" sz="2600" spc="-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measles</a:t>
            </a:r>
            <a:endParaRPr sz="2600">
              <a:latin typeface="Arial"/>
              <a:cs typeface="Arial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pregnancy – </a:t>
            </a:r>
            <a:r>
              <a:rPr b="1" dirty="0" sz="2600">
                <a:latin typeface="Arial"/>
                <a:cs typeface="Arial"/>
              </a:rPr>
              <a:t>congenital rubella</a:t>
            </a:r>
            <a:r>
              <a:rPr b="1" dirty="0" sz="2600" spc="-85">
                <a:latin typeface="Arial"/>
                <a:cs typeface="Arial"/>
              </a:rPr>
              <a:t> </a:t>
            </a:r>
            <a:r>
              <a:rPr b="1" dirty="0" sz="2600" spc="-40">
                <a:latin typeface="Arial"/>
                <a:cs typeface="Arial"/>
              </a:rPr>
              <a:t>syndrome</a:t>
            </a:r>
            <a:endParaRPr sz="2600">
              <a:latin typeface="Arial"/>
              <a:cs typeface="Arial"/>
            </a:endParaRPr>
          </a:p>
          <a:p>
            <a:pPr indent="-200660" lvl="1" marL="486409">
              <a:lnSpc>
                <a:spcPct val="100000"/>
              </a:lnSpc>
              <a:spcBef>
                <a:spcPts val="600"/>
              </a:spcBef>
              <a:buChar char="-"/>
              <a:tabLst>
                <a:tab algn="l" pos="487045"/>
              </a:tabLst>
            </a:pPr>
            <a:r>
              <a:rPr dirty="0" sz="2600">
                <a:latin typeface="Arial"/>
                <a:cs typeface="Arial"/>
              </a:rPr>
              <a:t>IUGR</a:t>
            </a:r>
            <a:endParaRPr sz="2600">
              <a:latin typeface="Arial"/>
              <a:cs typeface="Arial"/>
            </a:endParaRPr>
          </a:p>
          <a:p>
            <a:pPr indent="-200660" lvl="1" marL="486409">
              <a:lnSpc>
                <a:spcPct val="100000"/>
              </a:lnSpc>
              <a:spcBef>
                <a:spcPts val="600"/>
              </a:spcBef>
              <a:buChar char="-"/>
              <a:tabLst>
                <a:tab algn="l" pos="487045"/>
              </a:tabLst>
            </a:pPr>
            <a:r>
              <a:rPr dirty="0" sz="2600">
                <a:latin typeface="Arial"/>
                <a:cs typeface="Arial"/>
              </a:rPr>
              <a:t>cataracts</a:t>
            </a:r>
            <a:endParaRPr sz="2600">
              <a:latin typeface="Arial"/>
              <a:cs typeface="Arial"/>
            </a:endParaRPr>
          </a:p>
          <a:p>
            <a:pPr indent="-200660" lvl="1" marL="486409">
              <a:lnSpc>
                <a:spcPct val="100000"/>
              </a:lnSpc>
              <a:spcBef>
                <a:spcPts val="600"/>
              </a:spcBef>
              <a:buChar char="-"/>
              <a:tabLst>
                <a:tab algn="l" pos="487045"/>
              </a:tabLst>
            </a:pPr>
            <a:r>
              <a:rPr dirty="0" sz="2600">
                <a:latin typeface="Arial"/>
                <a:cs typeface="Arial"/>
              </a:rPr>
              <a:t>deafness</a:t>
            </a:r>
            <a:endParaRPr sz="2600">
              <a:latin typeface="Arial"/>
              <a:cs typeface="Arial"/>
            </a:endParaRPr>
          </a:p>
          <a:p>
            <a:pPr indent="-200660" lvl="1" marL="486409">
              <a:lnSpc>
                <a:spcPct val="100000"/>
              </a:lnSpc>
              <a:spcBef>
                <a:spcPts val="605"/>
              </a:spcBef>
              <a:buChar char="-"/>
              <a:tabLst>
                <a:tab algn="l" pos="487045"/>
              </a:tabLst>
            </a:pPr>
            <a:r>
              <a:rPr dirty="0" sz="2600">
                <a:latin typeface="Arial"/>
                <a:cs typeface="Arial"/>
              </a:rPr>
              <a:t>patent ductus arteriosus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(PDA)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object 2"/>
          <p:cNvSpPr/>
          <p:nvPr/>
        </p:nvSpPr>
        <p:spPr>
          <a:xfrm>
            <a:off x="0" y="0"/>
            <a:ext cx="9144000" cy="5215001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88" name="object 3"/>
          <p:cNvSpPr txBox="1"/>
          <p:nvPr/>
        </p:nvSpPr>
        <p:spPr>
          <a:xfrm>
            <a:off x="1130300" y="5737047"/>
            <a:ext cx="7026275" cy="51371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5">
                <a:solidFill>
                  <a:srgbClr val="742117"/>
                </a:solidFill>
                <a:latin typeface="Arial"/>
                <a:cs typeface="Arial"/>
              </a:rPr>
              <a:t>CONGENITAL </a:t>
            </a:r>
            <a:r>
              <a:rPr dirty="0" sz="3200">
                <a:solidFill>
                  <a:srgbClr val="742117"/>
                </a:solidFill>
                <a:latin typeface="Arial"/>
                <a:cs typeface="Arial"/>
              </a:rPr>
              <a:t>RUBELLA</a:t>
            </a:r>
            <a:r>
              <a:rPr dirty="0" sz="3200" spc="-370">
                <a:solidFill>
                  <a:srgbClr val="742117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742117"/>
                </a:solidFill>
                <a:latin typeface="Arial"/>
                <a:cs typeface="Arial"/>
              </a:rPr>
              <a:t>SYNDROME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7325359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PRINCIPLE OF</a:t>
            </a:r>
            <a:r>
              <a:rPr dirty="0" sz="4000" spc="-85"/>
              <a:t> </a:t>
            </a:r>
            <a:r>
              <a:rPr dirty="0" sz="4000" spc="-5"/>
              <a:t>MANAGEMENT</a:t>
            </a:r>
            <a:endParaRPr sz="4000"/>
          </a:p>
        </p:txBody>
      </p:sp>
      <p:sp>
        <p:nvSpPr>
          <p:cNvPr id="1048690" name="object 3"/>
          <p:cNvSpPr txBox="1"/>
          <p:nvPr/>
        </p:nvSpPr>
        <p:spPr>
          <a:xfrm>
            <a:off x="993444" y="1396339"/>
            <a:ext cx="7023100" cy="2312035"/>
          </a:xfrm>
          <a:prstGeom prst="rect"/>
        </p:spPr>
        <p:txBody>
          <a:bodyPr bIns="0" lIns="0" rIns="0" rtlCol="0" tIns="88900" vert="horz" wrap="square">
            <a:spAutoFit/>
          </a:bodyPr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600" spc="-20" u="heavy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TREATMENT</a:t>
            </a:r>
            <a:endParaRPr sz="2600">
              <a:latin typeface="Arial"/>
              <a:cs typeface="Arial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No specific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therapy</a:t>
            </a:r>
            <a:endParaRPr sz="2600">
              <a:latin typeface="Arial"/>
              <a:cs typeface="Arial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Routine supportive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care</a:t>
            </a:r>
            <a:endParaRPr sz="2600">
              <a:latin typeface="Arial"/>
              <a:cs typeface="Arial"/>
            </a:endParaRPr>
          </a:p>
          <a:p>
            <a:pPr indent="-274320" marL="286385" marR="508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Congenital Rubella Syndrome baby should </a:t>
            </a:r>
            <a:r>
              <a:rPr dirty="0" sz="2600" spc="-215">
                <a:latin typeface="Arial"/>
                <a:cs typeface="Arial"/>
              </a:rPr>
              <a:t>be  </a:t>
            </a:r>
            <a:r>
              <a:rPr dirty="0" sz="2600">
                <a:latin typeface="Arial"/>
                <a:cs typeface="Arial"/>
              </a:rPr>
              <a:t>isolated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object 2"/>
          <p:cNvSpPr txBox="1">
            <a:spLocks noGrp="1"/>
          </p:cNvSpPr>
          <p:nvPr>
            <p:ph type="title"/>
          </p:nvPr>
        </p:nvSpPr>
        <p:spPr>
          <a:xfrm>
            <a:off x="535940" y="805281"/>
            <a:ext cx="4655185" cy="971550"/>
          </a:xfrm>
          <a:prstGeom prst="rect"/>
        </p:spPr>
        <p:txBody>
          <a:bodyPr bIns="0" lIns="0" rIns="0" rtlCol="0" tIns="88900" vert="horz" wrap="square">
            <a:spAutoFit/>
          </a:bodyPr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600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PREVENTION</a:t>
            </a:r>
            <a:endParaRPr sz="2600"/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2200" spc="-570">
                <a:solidFill>
                  <a:srgbClr val="D24717"/>
                </a:solidFill>
              </a:rPr>
              <a:t></a:t>
            </a:r>
            <a:r>
              <a:rPr dirty="0" sz="2200" spc="-530">
                <a:solidFill>
                  <a:srgbClr val="D24717"/>
                </a:solidFill>
              </a:rPr>
              <a:t> </a:t>
            </a:r>
            <a:r>
              <a:rPr dirty="0" sz="2600">
                <a:solidFill>
                  <a:srgbClr val="000000"/>
                </a:solidFill>
              </a:rPr>
              <a:t>Live attenuated MMR</a:t>
            </a:r>
            <a:r>
              <a:rPr dirty="0" sz="2600" spc="-75">
                <a:solidFill>
                  <a:srgbClr val="000000"/>
                </a:solidFill>
              </a:rPr>
              <a:t> </a:t>
            </a:r>
            <a:r>
              <a:rPr dirty="0" sz="2600" spc="-50">
                <a:solidFill>
                  <a:srgbClr val="000000"/>
                </a:solidFill>
              </a:rPr>
              <a:t>vaccine</a:t>
            </a:r>
            <a:endParaRPr sz="2600"/>
          </a:p>
        </p:txBody>
      </p:sp>
      <p:sp>
        <p:nvSpPr>
          <p:cNvPr id="1048692" name="object 3"/>
          <p:cNvSpPr txBox="1"/>
          <p:nvPr/>
        </p:nvSpPr>
        <p:spPr>
          <a:xfrm>
            <a:off x="855980" y="1751837"/>
            <a:ext cx="7353300" cy="1275080"/>
          </a:xfrm>
          <a:prstGeom prst="rect"/>
        </p:spPr>
        <p:txBody>
          <a:bodyPr bIns="0" lIns="0" rIns="0" rtlCol="0" tIns="62865" vert="horz" wrap="square">
            <a:spAutoFit/>
          </a:bodyPr>
          <a:p>
            <a:pPr indent="-229235" marL="241300">
              <a:lnSpc>
                <a:spcPct val="100000"/>
              </a:lnSpc>
              <a:spcBef>
                <a:spcPts val="495"/>
              </a:spcBef>
              <a:buClr>
                <a:srgbClr val="9B2C1F"/>
              </a:buClr>
              <a:buSzPct val="85416"/>
              <a:buChar char=""/>
              <a:tabLst>
                <a:tab algn="l" pos="241935"/>
              </a:tabLst>
            </a:pPr>
            <a:r>
              <a:rPr dirty="0" sz="2400" spc="-5">
                <a:latin typeface="Arial"/>
                <a:cs typeface="Arial"/>
              </a:rPr>
              <a:t>Children </a:t>
            </a:r>
            <a:r>
              <a:rPr dirty="0" sz="2400">
                <a:latin typeface="Arial"/>
                <a:cs typeface="Arial"/>
              </a:rPr>
              <a:t>at </a:t>
            </a:r>
            <a:r>
              <a:rPr dirty="0" sz="2400" spc="-5">
                <a:latin typeface="Arial"/>
                <a:cs typeface="Arial"/>
              </a:rPr>
              <a:t>age 12-15 </a:t>
            </a:r>
            <a:r>
              <a:rPr dirty="0" sz="2400">
                <a:latin typeface="Arial"/>
                <a:cs typeface="Arial"/>
              </a:rPr>
              <a:t>months of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life</a:t>
            </a:r>
            <a:endParaRPr sz="2400">
              <a:latin typeface="Arial"/>
              <a:cs typeface="Arial"/>
            </a:endParaRPr>
          </a:p>
          <a:p>
            <a:pPr indent="-229235" marL="24130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416"/>
              <a:buChar char=""/>
              <a:tabLst>
                <a:tab algn="l" pos="241935"/>
              </a:tabLst>
            </a:pPr>
            <a:r>
              <a:rPr dirty="0" sz="2400" spc="-5">
                <a:latin typeface="Arial"/>
                <a:cs typeface="Arial"/>
              </a:rPr>
              <a:t>Children </a:t>
            </a:r>
            <a:r>
              <a:rPr dirty="0" sz="2400">
                <a:latin typeface="Arial"/>
                <a:cs typeface="Arial"/>
              </a:rPr>
              <a:t>at </a:t>
            </a:r>
            <a:r>
              <a:rPr dirty="0" sz="2400" spc="-5">
                <a:latin typeface="Arial"/>
                <a:cs typeface="Arial"/>
              </a:rPr>
              <a:t>age </a:t>
            </a:r>
            <a:r>
              <a:rPr dirty="0" sz="2400">
                <a:latin typeface="Arial"/>
                <a:cs typeface="Arial"/>
              </a:rPr>
              <a:t>4-6 yrs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old</a:t>
            </a:r>
            <a:endParaRPr sz="2400">
              <a:latin typeface="Arial"/>
              <a:cs typeface="Arial"/>
            </a:endParaRPr>
          </a:p>
          <a:p>
            <a:pPr indent="-229235" marL="241300">
              <a:lnSpc>
                <a:spcPct val="100000"/>
              </a:lnSpc>
              <a:spcBef>
                <a:spcPts val="409"/>
              </a:spcBef>
              <a:buClr>
                <a:srgbClr val="9B2C1F"/>
              </a:buClr>
              <a:buSzPct val="85416"/>
              <a:buChar char=""/>
              <a:tabLst>
                <a:tab algn="l" pos="241935"/>
              </a:tabLst>
            </a:pPr>
            <a:r>
              <a:rPr dirty="0" sz="2400" spc="-5">
                <a:latin typeface="Arial"/>
                <a:cs typeface="Arial"/>
              </a:rPr>
              <a:t>Pregnant woman should be immunized </a:t>
            </a:r>
            <a:r>
              <a:rPr dirty="0" sz="2400">
                <a:latin typeface="Arial"/>
                <a:cs typeface="Arial"/>
              </a:rPr>
              <a:t>after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delivery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9" name="object 2"/>
          <p:cNvGraphicFramePr>
            <a:graphicFrameLocks noGrp="1"/>
          </p:cNvGraphicFramePr>
          <p:nvPr/>
        </p:nvGraphicFramePr>
        <p:xfrm>
          <a:off x="565124" y="1922398"/>
          <a:ext cx="7806055" cy="4313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5245"/>
                <a:gridCol w="2595245"/>
                <a:gridCol w="2595244"/>
              </a:tblGrid>
              <a:tr h="478154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7493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z="1800" spc="-10">
                          <a:latin typeface="Arial"/>
                          <a:cs typeface="Arial"/>
                        </a:rPr>
                        <a:t>MEASLES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7556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z="1800" spc="-5">
                          <a:latin typeface="Arial"/>
                          <a:cs typeface="Arial"/>
                        </a:rPr>
                        <a:t>RUBELLA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8155"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z="1800" spc="-15">
                          <a:latin typeface="Arial"/>
                          <a:cs typeface="Arial"/>
                        </a:rPr>
                        <a:t>RASH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60">
                          <a:latin typeface="Arial"/>
                          <a:cs typeface="Arial"/>
                        </a:rPr>
                        <a:t>Yes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60">
                          <a:latin typeface="Arial"/>
                          <a:cs typeface="Arial"/>
                        </a:rPr>
                        <a:t>Yes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8154"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z="1800">
                          <a:latin typeface="Arial"/>
                          <a:cs typeface="Arial"/>
                        </a:rPr>
                        <a:t>FEVER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60">
                          <a:latin typeface="Arial"/>
                          <a:cs typeface="Arial"/>
                        </a:rPr>
                        <a:t>Yes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Mild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fever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z="1800" spc="-5">
                          <a:latin typeface="Arial"/>
                          <a:cs typeface="Arial"/>
                        </a:rPr>
                        <a:t>CHARACTERISTIC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Confluent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macular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rash, 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Koplik</a:t>
                      </a:r>
                      <a:r>
                        <a:rPr b="1"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800" spc="-5">
                          <a:latin typeface="Arial"/>
                          <a:cs typeface="Arial"/>
                        </a:rPr>
                        <a:t>spots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2075" marR="1358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Maculopapular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discrete  rash</a:t>
                      </a:r>
                      <a:r>
                        <a:rPr b="1" dirty="0" sz="1800" spc="-5">
                          <a:latin typeface="Arial"/>
                          <a:cs typeface="Arial"/>
                        </a:rPr>
                        <a:t>, Forschheimer  spots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8155"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z="1800" spc="-5">
                          <a:latin typeface="Arial"/>
                          <a:cs typeface="Arial"/>
                        </a:rPr>
                        <a:t>TRANSMISSION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Droplet, airborne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Droplet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73720"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1" dirty="0" sz="1800" spc="-5">
                          <a:latin typeface="Arial"/>
                          <a:cs typeface="Arial"/>
                        </a:rPr>
                        <a:t>SYMPTOMS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just" marL="91440" marR="1003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High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fever,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runny nose,  cough and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3-5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days,  followed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8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rash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2075" marR="3892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Rash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minimal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no fever or toxicity;  infection possible 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without</a:t>
                      </a:r>
                      <a:r>
                        <a:rPr dirty="0" sz="18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rash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4869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DIFFERENCES</a:t>
            </a:r>
            <a:r>
              <a:rPr dirty="0" spc="-85"/>
              <a:t> </a:t>
            </a:r>
            <a:r>
              <a:rPr dirty="0" spc="-5"/>
              <a:t>BETWEEN  </a:t>
            </a:r>
            <a:r>
              <a:rPr dirty="0"/>
              <a:t>MEASLES </a:t>
            </a:r>
            <a:r>
              <a:rPr dirty="0" spc="-5"/>
              <a:t>AND</a:t>
            </a:r>
            <a:r>
              <a:rPr dirty="0" spc="-270"/>
              <a:t> </a:t>
            </a:r>
            <a:r>
              <a:rPr dirty="0"/>
              <a:t>RUBELLA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0" name="object 2"/>
          <p:cNvGraphicFramePr>
            <a:graphicFrameLocks noGrp="1"/>
          </p:cNvGraphicFramePr>
          <p:nvPr/>
        </p:nvGraphicFramePr>
        <p:xfrm>
          <a:off x="350812" y="922274"/>
          <a:ext cx="8163559" cy="38277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4625"/>
                <a:gridCol w="2714625"/>
                <a:gridCol w="2714625"/>
              </a:tblGrid>
              <a:tr h="1737360"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z="1800" spc="-15">
                          <a:latin typeface="Arial"/>
                          <a:cs typeface="Arial"/>
                        </a:rPr>
                        <a:t>SPREAD 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OF</a:t>
                      </a:r>
                      <a:r>
                        <a:rPr b="1" dirty="0" sz="1800" spc="40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800" spc="-15">
                          <a:latin typeface="Arial"/>
                          <a:cs typeface="Arial"/>
                        </a:rPr>
                        <a:t>RASH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Starts on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head and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upper body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 marR="13970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Spreads </a:t>
                      </a:r>
                      <a:r>
                        <a:rPr b="1" dirty="0" sz="1800" spc="5" u="heavy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slowly</a:t>
                      </a:r>
                      <a:r>
                        <a:rPr b="1" dirty="0" sz="18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down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feet over 7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days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Starts on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head and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upper body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 marR="309245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Spreads </a:t>
                      </a:r>
                      <a:r>
                        <a:rPr b="1" dirty="0" sz="1800" spc="-5" u="heavy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quickly</a:t>
                      </a:r>
                      <a:r>
                        <a:rPr b="1" dirty="0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down 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feet over 3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days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5909"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z="1800" spc="-20">
                          <a:latin typeface="Arial"/>
                          <a:cs typeface="Arial"/>
                        </a:rPr>
                        <a:t>COMPLICATION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2075" marR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5">
                          <a:latin typeface="Arial"/>
                          <a:cs typeface="Arial"/>
                        </a:rPr>
                        <a:t>Viral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or bacterial  pneumonia,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encephalitis, 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otitis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media,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blindness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Congenital infection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1682"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1" dirty="0" sz="1800" spc="-5">
                          <a:latin typeface="Arial"/>
                          <a:cs typeface="Arial"/>
                        </a:rPr>
                        <a:t>SEVERITY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Moderate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severe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Mild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48694" name="object 3"/>
            <p:cNvSpPr/>
            <p:nvPr/>
          </p:nvSpPr>
          <p:spPr>
            <a:xfrm>
              <a:off x="0" y="0"/>
              <a:ext cx="9144000" cy="6858000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95" name="object 4"/>
            <p:cNvSpPr/>
            <p:nvPr/>
          </p:nvSpPr>
          <p:spPr>
            <a:xfrm>
              <a:off x="65313" y="69722"/>
              <a:ext cx="9013825" cy="6692265"/>
            </a:xfrm>
            <a:custGeom>
              <a:avLst/>
              <a:ahLst/>
              <a:rect l="l" t="t" r="r" b="b"/>
              <a:pathLst>
                <a:path w="9013825" h="6692265">
                  <a:moveTo>
                    <a:pt x="0" y="329946"/>
                  </a:moveTo>
                  <a:lnTo>
                    <a:pt x="3576" y="281184"/>
                  </a:lnTo>
                  <a:lnTo>
                    <a:pt x="13965" y="234645"/>
                  </a:lnTo>
                  <a:lnTo>
                    <a:pt x="30657" y="190840"/>
                  </a:lnTo>
                  <a:lnTo>
                    <a:pt x="53141" y="150277"/>
                  </a:lnTo>
                  <a:lnTo>
                    <a:pt x="80907" y="113468"/>
                  </a:lnTo>
                  <a:lnTo>
                    <a:pt x="113445" y="80923"/>
                  </a:lnTo>
                  <a:lnTo>
                    <a:pt x="150245" y="53151"/>
                  </a:lnTo>
                  <a:lnTo>
                    <a:pt x="190796" y="30662"/>
                  </a:lnTo>
                  <a:lnTo>
                    <a:pt x="234589" y="13967"/>
                  </a:lnTo>
                  <a:lnTo>
                    <a:pt x="281114" y="3576"/>
                  </a:lnTo>
                  <a:lnTo>
                    <a:pt x="329859" y="0"/>
                  </a:lnTo>
                  <a:lnTo>
                    <a:pt x="8683462" y="0"/>
                  </a:lnTo>
                  <a:lnTo>
                    <a:pt x="8732224" y="3576"/>
                  </a:lnTo>
                  <a:lnTo>
                    <a:pt x="8778762" y="13967"/>
                  </a:lnTo>
                  <a:lnTo>
                    <a:pt x="8822568" y="30662"/>
                  </a:lnTo>
                  <a:lnTo>
                    <a:pt x="8863130" y="53151"/>
                  </a:lnTo>
                  <a:lnTo>
                    <a:pt x="8899939" y="80923"/>
                  </a:lnTo>
                  <a:lnTo>
                    <a:pt x="8932485" y="113468"/>
                  </a:lnTo>
                  <a:lnTo>
                    <a:pt x="8960257" y="150277"/>
                  </a:lnTo>
                  <a:lnTo>
                    <a:pt x="8982745" y="190840"/>
                  </a:lnTo>
                  <a:lnTo>
                    <a:pt x="8999440" y="234645"/>
                  </a:lnTo>
                  <a:lnTo>
                    <a:pt x="9009831" y="281184"/>
                  </a:lnTo>
                  <a:lnTo>
                    <a:pt x="9013408" y="329946"/>
                  </a:lnTo>
                  <a:lnTo>
                    <a:pt x="9013408" y="6362369"/>
                  </a:lnTo>
                  <a:lnTo>
                    <a:pt x="9009831" y="6411115"/>
                  </a:lnTo>
                  <a:lnTo>
                    <a:pt x="8999440" y="6457639"/>
                  </a:lnTo>
                  <a:lnTo>
                    <a:pt x="8982745" y="6501432"/>
                  </a:lnTo>
                  <a:lnTo>
                    <a:pt x="8960257" y="6541984"/>
                  </a:lnTo>
                  <a:lnTo>
                    <a:pt x="8932485" y="6578785"/>
                  </a:lnTo>
                  <a:lnTo>
                    <a:pt x="8899939" y="6611323"/>
                  </a:lnTo>
                  <a:lnTo>
                    <a:pt x="8863130" y="6639090"/>
                  </a:lnTo>
                  <a:lnTo>
                    <a:pt x="8822568" y="6661574"/>
                  </a:lnTo>
                  <a:lnTo>
                    <a:pt x="8778762" y="6678266"/>
                  </a:lnTo>
                  <a:lnTo>
                    <a:pt x="8732224" y="6688655"/>
                  </a:lnTo>
                  <a:lnTo>
                    <a:pt x="8683462" y="6692231"/>
                  </a:lnTo>
                  <a:lnTo>
                    <a:pt x="329859" y="6692231"/>
                  </a:lnTo>
                  <a:lnTo>
                    <a:pt x="281114" y="6688655"/>
                  </a:lnTo>
                  <a:lnTo>
                    <a:pt x="234589" y="6678266"/>
                  </a:lnTo>
                  <a:lnTo>
                    <a:pt x="190796" y="6661574"/>
                  </a:lnTo>
                  <a:lnTo>
                    <a:pt x="150245" y="6639090"/>
                  </a:lnTo>
                  <a:lnTo>
                    <a:pt x="113445" y="6611323"/>
                  </a:lnTo>
                  <a:lnTo>
                    <a:pt x="80907" y="6578785"/>
                  </a:lnTo>
                  <a:lnTo>
                    <a:pt x="53141" y="6541984"/>
                  </a:lnTo>
                  <a:lnTo>
                    <a:pt x="30657" y="6501432"/>
                  </a:lnTo>
                  <a:lnTo>
                    <a:pt x="13965" y="6457639"/>
                  </a:lnTo>
                  <a:lnTo>
                    <a:pt x="3576" y="6411115"/>
                  </a:lnTo>
                  <a:lnTo>
                    <a:pt x="0" y="6362369"/>
                  </a:lnTo>
                  <a:lnTo>
                    <a:pt x="0" y="32994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696" name="object 5"/>
            <p:cNvSpPr/>
            <p:nvPr/>
          </p:nvSpPr>
          <p:spPr>
            <a:xfrm>
              <a:off x="62931" y="1396688"/>
              <a:ext cx="9022080" cy="120650"/>
            </a:xfrm>
            <a:custGeom>
              <a:avLst/>
              <a:ahLst/>
              <a:rect l="l" t="t" r="r" b="b"/>
              <a:pathLst>
                <a:path w="9022080" h="120650">
                  <a:moveTo>
                    <a:pt x="9021572" y="0"/>
                  </a:moveTo>
                  <a:lnTo>
                    <a:pt x="0" y="0"/>
                  </a:lnTo>
                  <a:lnTo>
                    <a:pt x="0" y="120580"/>
                  </a:lnTo>
                  <a:lnTo>
                    <a:pt x="9021572" y="120580"/>
                  </a:lnTo>
                  <a:lnTo>
                    <a:pt x="9021572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97" name="object 6"/>
            <p:cNvSpPr/>
            <p:nvPr/>
          </p:nvSpPr>
          <p:spPr>
            <a:xfrm>
              <a:off x="62931" y="2976711"/>
              <a:ext cx="9022080" cy="111125"/>
            </a:xfrm>
            <a:custGeom>
              <a:avLst/>
              <a:ahLst/>
              <a:rect l="l" t="t" r="r" b="b"/>
              <a:pathLst>
                <a:path w="9022080" h="111125">
                  <a:moveTo>
                    <a:pt x="9021572" y="0"/>
                  </a:moveTo>
                  <a:lnTo>
                    <a:pt x="0" y="0"/>
                  </a:lnTo>
                  <a:lnTo>
                    <a:pt x="0" y="110531"/>
                  </a:lnTo>
                  <a:lnTo>
                    <a:pt x="9021572" y="110531"/>
                  </a:lnTo>
                  <a:lnTo>
                    <a:pt x="9021572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698" name="object 7"/>
          <p:cNvSpPr txBox="1">
            <a:spLocks noGrp="1"/>
          </p:cNvSpPr>
          <p:nvPr>
            <p:ph type="title"/>
          </p:nvPr>
        </p:nvSpPr>
        <p:spPr>
          <a:xfrm>
            <a:off x="62931" y="1517269"/>
            <a:ext cx="9022080" cy="1459865"/>
          </a:xfrm>
          <a:prstGeom prst="rect"/>
          <a:solidFill>
            <a:srgbClr val="D24717"/>
          </a:solidFill>
        </p:spPr>
        <p:txBody>
          <a:bodyPr bIns="0" lIns="0" rIns="0" rtlCol="0" tIns="382270" vert="horz" wrap="square">
            <a:spAutoFit/>
          </a:bodyPr>
          <a:p>
            <a:pPr algn="ctr">
              <a:lnSpc>
                <a:spcPct val="100000"/>
              </a:lnSpc>
              <a:spcBef>
                <a:spcPts val="3010"/>
              </a:spcBef>
            </a:pPr>
            <a:r>
              <a:rPr dirty="0" sz="4000" spc="-35">
                <a:solidFill>
                  <a:srgbClr val="FFFFFF"/>
                </a:solidFill>
              </a:rPr>
              <a:t>Varicella</a:t>
            </a:r>
            <a:r>
              <a:rPr dirty="0" sz="4000" spc="-5">
                <a:solidFill>
                  <a:srgbClr val="FFFFFF"/>
                </a:solidFill>
              </a:rPr>
              <a:t> (chickenpox)</a:t>
            </a:r>
            <a:endParaRPr sz="4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object 2"/>
          <p:cNvSpPr txBox="1"/>
          <p:nvPr/>
        </p:nvSpPr>
        <p:spPr>
          <a:xfrm>
            <a:off x="993444" y="1778253"/>
            <a:ext cx="1868170" cy="3911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2400" spc="-5">
                <a:solidFill>
                  <a:srgbClr val="D24717"/>
                </a:solidFill>
                <a:latin typeface="Arial"/>
                <a:cs typeface="Arial"/>
              </a:rPr>
              <a:t>Clinical</a:t>
            </a:r>
            <a:r>
              <a:rPr b="1" dirty="0" sz="2400" spc="-80">
                <a:solidFill>
                  <a:srgbClr val="D24717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D24717"/>
                </a:solidFill>
                <a:latin typeface="Arial"/>
                <a:cs typeface="Arial"/>
              </a:rPr>
              <a:t>case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700" name="object 3"/>
          <p:cNvSpPr txBox="1"/>
          <p:nvPr/>
        </p:nvSpPr>
        <p:spPr>
          <a:xfrm>
            <a:off x="4498975" y="5417007"/>
            <a:ext cx="3804285" cy="605155"/>
          </a:xfrm>
          <a:prstGeom prst="rect"/>
        </p:spPr>
        <p:txBody>
          <a:bodyPr bIns="0" lIns="0" rIns="0" rtlCol="0" tIns="47625" vert="horz" wrap="square">
            <a:spAutoFit/>
          </a:bodyPr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b="1" dirty="0" sz="2000" spc="-15">
                <a:solidFill>
                  <a:srgbClr val="D24717"/>
                </a:solidFill>
                <a:latin typeface="Arial"/>
                <a:cs typeface="Arial"/>
              </a:rPr>
              <a:t>Vesicular </a:t>
            </a:r>
            <a:r>
              <a:rPr b="1" dirty="0" sz="2000">
                <a:solidFill>
                  <a:srgbClr val="D24717"/>
                </a:solidFill>
                <a:latin typeface="Arial"/>
                <a:cs typeface="Arial"/>
              </a:rPr>
              <a:t>rash on the trunk</a:t>
            </a:r>
            <a:r>
              <a:rPr b="1" dirty="0" sz="2000" spc="-110">
                <a:solidFill>
                  <a:srgbClr val="D24717"/>
                </a:solidFill>
                <a:latin typeface="Arial"/>
                <a:cs typeface="Arial"/>
              </a:rPr>
              <a:t> </a:t>
            </a:r>
            <a:r>
              <a:rPr b="1" dirty="0" sz="2000">
                <a:solidFill>
                  <a:srgbClr val="D24717"/>
                </a:solidFill>
                <a:latin typeface="Arial"/>
                <a:cs typeface="Arial"/>
              </a:rPr>
              <a:t>and  face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701" name="object 4"/>
          <p:cNvSpPr txBox="1">
            <a:spLocks noGrp="1"/>
          </p:cNvSpPr>
          <p:nvPr>
            <p:ph type="title"/>
          </p:nvPr>
        </p:nvSpPr>
        <p:spPr>
          <a:xfrm>
            <a:off x="993444" y="2272411"/>
            <a:ext cx="3178175" cy="208407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74320" marL="286385" marR="508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solidFill>
                  <a:srgbClr val="000000"/>
                </a:solidFill>
              </a:rPr>
              <a:t>History: 5 y old </a:t>
            </a:r>
            <a:r>
              <a:rPr dirty="0" sz="2600" spc="-155">
                <a:solidFill>
                  <a:srgbClr val="000000"/>
                </a:solidFill>
              </a:rPr>
              <a:t>boy,  </a:t>
            </a:r>
            <a:r>
              <a:rPr dirty="0" sz="2600">
                <a:solidFill>
                  <a:srgbClr val="000000"/>
                </a:solidFill>
              </a:rPr>
              <a:t>no special past  medical</a:t>
            </a:r>
            <a:r>
              <a:rPr dirty="0" sz="2600" spc="-55">
                <a:solidFill>
                  <a:srgbClr val="000000"/>
                </a:solidFill>
              </a:rPr>
              <a:t> </a:t>
            </a:r>
            <a:r>
              <a:rPr dirty="0" sz="2600">
                <a:solidFill>
                  <a:srgbClr val="000000"/>
                </a:solidFill>
              </a:rPr>
              <a:t>history</a:t>
            </a:r>
            <a:endParaRPr sz="2600"/>
          </a:p>
          <a:p>
            <a:pPr indent="-274320" marL="286385" marR="38481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solidFill>
                  <a:srgbClr val="000000"/>
                </a:solidFill>
              </a:rPr>
              <a:t>Low grade fever  (38.30C) for 48</a:t>
            </a:r>
            <a:r>
              <a:rPr dirty="0" sz="2600" spc="-90">
                <a:solidFill>
                  <a:srgbClr val="000000"/>
                </a:solidFill>
              </a:rPr>
              <a:t> </a:t>
            </a:r>
            <a:r>
              <a:rPr dirty="0" sz="2600">
                <a:solidFill>
                  <a:srgbClr val="000000"/>
                </a:solidFill>
              </a:rPr>
              <a:t>h</a:t>
            </a:r>
            <a:endParaRPr sz="2600"/>
          </a:p>
        </p:txBody>
      </p:sp>
      <p:sp>
        <p:nvSpPr>
          <p:cNvPr id="1048702" name="object 5"/>
          <p:cNvSpPr txBox="1"/>
          <p:nvPr/>
        </p:nvSpPr>
        <p:spPr>
          <a:xfrm>
            <a:off x="993444" y="4330674"/>
            <a:ext cx="2687320" cy="1443355"/>
          </a:xfrm>
          <a:prstGeom prst="rect"/>
        </p:spPr>
        <p:txBody>
          <a:bodyPr bIns="0" lIns="0" rIns="0" rtlCol="0" tIns="88900" vert="horz" wrap="square">
            <a:spAutoFit/>
          </a:bodyPr>
          <a:p>
            <a:pPr indent="-274320" marL="28638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Attends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school</a:t>
            </a:r>
            <a:endParaRPr sz="2600">
              <a:latin typeface="Arial"/>
              <a:cs typeface="Arial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No travel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 spc="-50">
                <a:latin typeface="Arial"/>
                <a:cs typeface="Arial"/>
              </a:rPr>
              <a:t>history</a:t>
            </a:r>
            <a:endParaRPr sz="2600">
              <a:latin typeface="Arial"/>
              <a:cs typeface="Arial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No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pets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48703" name="object 6"/>
          <p:cNvSpPr/>
          <p:nvPr/>
        </p:nvSpPr>
        <p:spPr>
          <a:xfrm>
            <a:off x="4572000" y="1524000"/>
            <a:ext cx="4114800" cy="381000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4953000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"/>
              <a:t>Varicella</a:t>
            </a:r>
            <a:r>
              <a:rPr dirty="0" sz="4000" spc="-15"/>
              <a:t> </a:t>
            </a:r>
            <a:r>
              <a:rPr dirty="0" sz="4000" spc="-5"/>
              <a:t>(chickenpox)</a:t>
            </a:r>
            <a:endParaRPr sz="4000"/>
          </a:p>
        </p:txBody>
      </p:sp>
      <p:sp>
        <p:nvSpPr>
          <p:cNvPr id="1048705" name="object 3"/>
          <p:cNvSpPr txBox="1"/>
          <p:nvPr/>
        </p:nvSpPr>
        <p:spPr>
          <a:xfrm>
            <a:off x="993444" y="1471930"/>
            <a:ext cx="7487920" cy="3897629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74320" marL="286385" marR="15621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Causes: </a:t>
            </a:r>
            <a:r>
              <a:rPr dirty="0" sz="2600" spc="-20">
                <a:latin typeface="Arial"/>
                <a:cs typeface="Arial"/>
              </a:rPr>
              <a:t>Varicella </a:t>
            </a:r>
            <a:r>
              <a:rPr dirty="0" sz="2600">
                <a:latin typeface="Arial"/>
                <a:cs typeface="Arial"/>
              </a:rPr>
              <a:t>zoster virus </a:t>
            </a:r>
            <a:r>
              <a:rPr dirty="0" sz="2600" spc="-45">
                <a:latin typeface="Arial"/>
                <a:cs typeface="Arial"/>
              </a:rPr>
              <a:t>(VZV, </a:t>
            </a:r>
            <a:r>
              <a:rPr dirty="0" sz="2600" spc="-40">
                <a:latin typeface="Arial"/>
                <a:cs typeface="Arial"/>
              </a:rPr>
              <a:t>herpesvirus  </a:t>
            </a:r>
            <a:r>
              <a:rPr dirty="0" sz="2600">
                <a:latin typeface="Arial"/>
                <a:cs typeface="Arial"/>
              </a:rPr>
              <a:t>family)</a:t>
            </a:r>
            <a:endParaRPr sz="2600">
              <a:latin typeface="Arial"/>
              <a:cs typeface="Arial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Human are the only natural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host</a:t>
            </a:r>
            <a:endParaRPr sz="2600">
              <a:latin typeface="Arial"/>
              <a:cs typeface="Arial"/>
            </a:endParaRPr>
          </a:p>
          <a:p>
            <a:pPr indent="-274320" marL="286385" marR="3937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Chickenpox (vericella) = manifestation of </a:t>
            </a:r>
            <a:r>
              <a:rPr dirty="0" sz="2600" spc="-60">
                <a:latin typeface="Arial"/>
                <a:cs typeface="Arial"/>
              </a:rPr>
              <a:t>primary  </a:t>
            </a:r>
            <a:r>
              <a:rPr dirty="0" sz="2600">
                <a:latin typeface="Arial"/>
                <a:cs typeface="Arial"/>
              </a:rPr>
              <a:t>infection</a:t>
            </a:r>
            <a:endParaRPr sz="2600">
              <a:latin typeface="Arial"/>
              <a:cs typeface="Arial"/>
            </a:endParaRPr>
          </a:p>
          <a:p>
            <a:pPr indent="-274320" marL="286385" marR="508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Highly contagious among susceptible </a:t>
            </a:r>
            <a:r>
              <a:rPr dirty="0" sz="2600" spc="-35">
                <a:latin typeface="Arial"/>
                <a:cs typeface="Arial"/>
              </a:rPr>
              <a:t>individuals;  </a:t>
            </a:r>
            <a:r>
              <a:rPr dirty="0" sz="2600">
                <a:latin typeface="Arial"/>
                <a:cs typeface="Arial"/>
              </a:rPr>
              <a:t>secondary attack rate </a:t>
            </a:r>
            <a:r>
              <a:rPr dirty="0" sz="2600" spc="-5">
                <a:latin typeface="Arial"/>
                <a:cs typeface="Arial"/>
              </a:rPr>
              <a:t>is </a:t>
            </a:r>
            <a:r>
              <a:rPr dirty="0" sz="2600">
                <a:latin typeface="Arial"/>
                <a:cs typeface="Arial"/>
              </a:rPr>
              <a:t>more than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90%)</a:t>
            </a:r>
            <a:endParaRPr sz="2600">
              <a:latin typeface="Arial"/>
              <a:cs typeface="Arial"/>
            </a:endParaRPr>
          </a:p>
          <a:p>
            <a:pPr indent="-274320" marL="286385" marR="445770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Contagiosity: 2 days before to 7 days after </a:t>
            </a:r>
            <a:r>
              <a:rPr dirty="0" sz="2600" spc="-140">
                <a:latin typeface="Arial"/>
                <a:cs typeface="Arial"/>
              </a:rPr>
              <a:t>the  </a:t>
            </a:r>
            <a:r>
              <a:rPr dirty="0" sz="2600">
                <a:latin typeface="Arial"/>
                <a:cs typeface="Arial"/>
              </a:rPr>
              <a:t>onset of the rash, when all lesions are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crusted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object 2"/>
          <p:cNvSpPr txBox="1"/>
          <p:nvPr/>
        </p:nvSpPr>
        <p:spPr>
          <a:xfrm>
            <a:off x="535940" y="519726"/>
            <a:ext cx="7526020" cy="4940300"/>
          </a:xfrm>
          <a:prstGeom prst="rect"/>
        </p:spPr>
        <p:txBody>
          <a:bodyPr bIns="0" lIns="0" rIns="0" rtlCol="0" tIns="88900" vert="horz" wrap="square">
            <a:spAutoFit/>
          </a:bodyPr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200" spc="-570">
                <a:solidFill>
                  <a:srgbClr val="D24717"/>
                </a:solidFill>
                <a:latin typeface="Arial"/>
                <a:cs typeface="Arial"/>
              </a:rPr>
              <a:t></a:t>
            </a:r>
            <a:r>
              <a:rPr dirty="0" sz="2200" spc="-530">
                <a:solidFill>
                  <a:srgbClr val="D24717"/>
                </a:solidFill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 </a:t>
            </a:r>
            <a:r>
              <a:rPr b="1" dirty="0" sz="2600">
                <a:latin typeface="Arial"/>
                <a:cs typeface="Arial"/>
              </a:rPr>
              <a:t>PHYSICAL </a:t>
            </a:r>
            <a:r>
              <a:rPr b="1" dirty="0" sz="2600" spc="-15">
                <a:latin typeface="Arial"/>
                <a:cs typeface="Arial"/>
              </a:rPr>
              <a:t>EXAMINATION</a:t>
            </a:r>
            <a:r>
              <a:rPr b="1" dirty="0" sz="2600" spc="-1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indent="-515620" marL="527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AutoNum type="alphaLcParenR"/>
              <a:tabLst>
                <a:tab algn="l" pos="527685"/>
                <a:tab algn="l" pos="528320"/>
              </a:tabLst>
            </a:pPr>
            <a:r>
              <a:rPr dirty="0" sz="2600">
                <a:latin typeface="Arial"/>
                <a:cs typeface="Arial"/>
              </a:rPr>
              <a:t>Distribution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pattern</a:t>
            </a:r>
            <a:endParaRPr sz="2600">
              <a:latin typeface="Arial"/>
              <a:cs typeface="Arial"/>
            </a:endParaRPr>
          </a:p>
          <a:p>
            <a:pPr indent="-200660" lvl="1" marL="727710">
              <a:lnSpc>
                <a:spcPct val="100000"/>
              </a:lnSpc>
              <a:spcBef>
                <a:spcPts val="600"/>
              </a:spcBef>
              <a:buChar char="-"/>
              <a:tabLst>
                <a:tab algn="l" pos="728345"/>
              </a:tabLst>
            </a:pPr>
            <a:r>
              <a:rPr dirty="0" sz="2600">
                <a:latin typeface="Arial"/>
                <a:cs typeface="Arial"/>
              </a:rPr>
              <a:t>symmetrical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eruption</a:t>
            </a:r>
            <a:endParaRPr sz="2600">
              <a:latin typeface="Arial"/>
              <a:cs typeface="Arial"/>
            </a:endParaRPr>
          </a:p>
          <a:p>
            <a:pPr indent="-200660" lvl="1" marL="727710">
              <a:lnSpc>
                <a:spcPct val="100000"/>
              </a:lnSpc>
              <a:spcBef>
                <a:spcPts val="600"/>
              </a:spcBef>
              <a:buChar char="-"/>
              <a:tabLst>
                <a:tab algn="l" pos="728345"/>
              </a:tabLst>
            </a:pPr>
            <a:r>
              <a:rPr dirty="0" sz="2600">
                <a:latin typeface="Arial"/>
                <a:cs typeface="Arial"/>
              </a:rPr>
              <a:t>asymmetrical</a:t>
            </a:r>
            <a:r>
              <a:rPr dirty="0" sz="2600" spc="-9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rashes</a:t>
            </a:r>
            <a:endParaRPr sz="2600">
              <a:latin typeface="Arial"/>
              <a:cs typeface="Arial"/>
            </a:endParaRPr>
          </a:p>
          <a:p>
            <a:pPr indent="-515620" marL="527685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AutoNum type="alphaLcParenR"/>
              <a:tabLst>
                <a:tab algn="l" pos="527685"/>
                <a:tab algn="l" pos="528320"/>
              </a:tabLst>
            </a:pPr>
            <a:r>
              <a:rPr dirty="0" sz="2600">
                <a:latin typeface="Arial"/>
                <a:cs typeface="Arial"/>
              </a:rPr>
              <a:t>Morphology</a:t>
            </a:r>
            <a:endParaRPr sz="2600">
              <a:latin typeface="Arial"/>
              <a:cs typeface="Arial"/>
            </a:endParaRPr>
          </a:p>
          <a:p>
            <a:pPr indent="-200660" lvl="1" marL="727710">
              <a:lnSpc>
                <a:spcPct val="100000"/>
              </a:lnSpc>
              <a:spcBef>
                <a:spcPts val="600"/>
              </a:spcBef>
              <a:buChar char="-"/>
              <a:tabLst>
                <a:tab algn="l" pos="728345"/>
              </a:tabLst>
            </a:pPr>
            <a:r>
              <a:rPr dirty="0" sz="2600">
                <a:latin typeface="Arial"/>
                <a:cs typeface="Arial"/>
              </a:rPr>
              <a:t>monomorphic</a:t>
            </a:r>
            <a:endParaRPr sz="2600">
              <a:latin typeface="Arial"/>
              <a:cs typeface="Arial"/>
            </a:endParaRPr>
          </a:p>
          <a:p>
            <a:pPr indent="-200660" lvl="1" marL="727710">
              <a:lnSpc>
                <a:spcPct val="100000"/>
              </a:lnSpc>
              <a:spcBef>
                <a:spcPts val="600"/>
              </a:spcBef>
              <a:buChar char="-"/>
              <a:tabLst>
                <a:tab algn="l" pos="728345"/>
              </a:tabLst>
            </a:pPr>
            <a:r>
              <a:rPr dirty="0" sz="2600">
                <a:latin typeface="Arial"/>
                <a:cs typeface="Arial"/>
              </a:rPr>
              <a:t>pleomorphic</a:t>
            </a:r>
            <a:endParaRPr sz="2600">
              <a:latin typeface="Arial"/>
              <a:cs typeface="Arial"/>
            </a:endParaRPr>
          </a:p>
          <a:p>
            <a:pPr indent="-515620" marL="527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AutoNum type="alphaLcParenR"/>
              <a:tabLst>
                <a:tab algn="l" pos="527685"/>
                <a:tab algn="l" pos="528320"/>
              </a:tabLst>
            </a:pPr>
            <a:r>
              <a:rPr dirty="0" sz="2600">
                <a:latin typeface="Arial"/>
                <a:cs typeface="Arial"/>
              </a:rPr>
              <a:t>Configuration</a:t>
            </a:r>
            <a:endParaRPr sz="2600">
              <a:latin typeface="Arial"/>
              <a:cs typeface="Arial"/>
            </a:endParaRPr>
          </a:p>
          <a:p>
            <a:pPr indent="-200660" lvl="1" marL="727710">
              <a:lnSpc>
                <a:spcPct val="100000"/>
              </a:lnSpc>
              <a:spcBef>
                <a:spcPts val="600"/>
              </a:spcBef>
              <a:buChar char="-"/>
              <a:tabLst>
                <a:tab algn="l" pos="728345"/>
              </a:tabLst>
            </a:pPr>
            <a:r>
              <a:rPr dirty="0" sz="2600" spc="-20">
                <a:latin typeface="Arial"/>
                <a:cs typeface="Arial"/>
              </a:rPr>
              <a:t>linear, annular,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grouped,</a:t>
            </a:r>
            <a:endParaRPr sz="2600">
              <a:latin typeface="Arial"/>
              <a:cs typeface="Arial"/>
            </a:endParaRPr>
          </a:p>
          <a:p>
            <a:pPr lvl="1" marL="527685" marR="5080">
              <a:lnSpc>
                <a:spcPct val="100000"/>
              </a:lnSpc>
              <a:spcBef>
                <a:spcPts val="395"/>
              </a:spcBef>
              <a:buChar char="-"/>
              <a:tabLst>
                <a:tab algn="l" pos="728345"/>
                <a:tab algn="l" pos="7237095"/>
              </a:tabLst>
            </a:pPr>
            <a:r>
              <a:rPr dirty="0" sz="2600">
                <a:latin typeface="Arial"/>
                <a:cs typeface="Arial"/>
              </a:rPr>
              <a:t>Ko</a:t>
            </a:r>
            <a:r>
              <a:rPr dirty="0" sz="2600" spc="5">
                <a:latin typeface="Arial"/>
                <a:cs typeface="Arial"/>
              </a:rPr>
              <a:t>e</a:t>
            </a:r>
            <a:r>
              <a:rPr dirty="0" sz="2600">
                <a:latin typeface="Arial"/>
                <a:cs typeface="Arial"/>
              </a:rPr>
              <a:t>b</a:t>
            </a:r>
            <a:r>
              <a:rPr dirty="0" sz="2600" spc="5">
                <a:latin typeface="Arial"/>
                <a:cs typeface="Arial"/>
              </a:rPr>
              <a:t>n</a:t>
            </a:r>
            <a:r>
              <a:rPr dirty="0" sz="2600">
                <a:latin typeface="Arial"/>
                <a:cs typeface="Arial"/>
              </a:rPr>
              <a:t>er</a:t>
            </a:r>
            <a:r>
              <a:rPr dirty="0" sz="2600" spc="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</a:t>
            </a:r>
            <a:r>
              <a:rPr dirty="0" sz="2600" spc="5">
                <a:latin typeface="Arial"/>
                <a:cs typeface="Arial"/>
              </a:rPr>
              <a:t>h</a:t>
            </a:r>
            <a:r>
              <a:rPr dirty="0" sz="2600">
                <a:latin typeface="Arial"/>
                <a:cs typeface="Arial"/>
              </a:rPr>
              <a:t>e</a:t>
            </a:r>
            <a:r>
              <a:rPr dirty="0" sz="2600" spc="5">
                <a:latin typeface="Arial"/>
                <a:cs typeface="Arial"/>
              </a:rPr>
              <a:t>n</a:t>
            </a:r>
            <a:r>
              <a:rPr dirty="0" sz="2600">
                <a:latin typeface="Arial"/>
                <a:cs typeface="Arial"/>
              </a:rPr>
              <a:t>om</a:t>
            </a:r>
            <a:r>
              <a:rPr dirty="0" sz="2600" spc="5">
                <a:latin typeface="Arial"/>
                <a:cs typeface="Arial"/>
              </a:rPr>
              <a:t>e</a:t>
            </a:r>
            <a:r>
              <a:rPr dirty="0" sz="2600">
                <a:latin typeface="Arial"/>
                <a:cs typeface="Arial"/>
              </a:rPr>
              <a:t>n</a:t>
            </a:r>
            <a:r>
              <a:rPr dirty="0" sz="2600" spc="5">
                <a:latin typeface="Arial"/>
                <a:cs typeface="Arial"/>
              </a:rPr>
              <a:t>o</a:t>
            </a:r>
            <a:r>
              <a:rPr dirty="0" sz="2600">
                <a:latin typeface="Arial"/>
                <a:cs typeface="Arial"/>
              </a:rPr>
              <a:t>n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(eruption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</a:t>
            </a:r>
            <a:r>
              <a:rPr dirty="0" sz="2600" spc="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area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>
                <a:latin typeface="Arial"/>
                <a:cs typeface="Arial"/>
              </a:rPr>
              <a:t>of  </a:t>
            </a:r>
            <a:r>
              <a:rPr dirty="0" sz="2600">
                <a:latin typeface="Arial"/>
                <a:cs typeface="Arial"/>
              </a:rPr>
              <a:t>local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trauma)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object 2"/>
          <p:cNvSpPr txBox="1"/>
          <p:nvPr/>
        </p:nvSpPr>
        <p:spPr>
          <a:xfrm>
            <a:off x="993444" y="1396339"/>
            <a:ext cx="7118350" cy="1915795"/>
          </a:xfrm>
          <a:prstGeom prst="rect"/>
        </p:spPr>
        <p:txBody>
          <a:bodyPr bIns="0" lIns="0" rIns="0" rtlCol="0" tIns="88900" vert="horz" wrap="square">
            <a:spAutoFit/>
          </a:bodyPr>
          <a:p>
            <a:pPr indent="-274320" marL="28638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Peak age: 5 to 10 years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old</a:t>
            </a:r>
            <a:endParaRPr sz="2600">
              <a:latin typeface="Arial"/>
              <a:cs typeface="Arial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Peak seasonal infection: late winter and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 spc="-60">
                <a:latin typeface="Arial"/>
                <a:cs typeface="Arial"/>
              </a:rPr>
              <a:t>spring</a:t>
            </a:r>
            <a:endParaRPr sz="2600">
              <a:latin typeface="Arial"/>
              <a:cs typeface="Arial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 spc="-10">
                <a:latin typeface="Arial"/>
                <a:cs typeface="Arial"/>
              </a:rPr>
              <a:t>Transmission: </a:t>
            </a:r>
            <a:r>
              <a:rPr dirty="0" sz="2600">
                <a:latin typeface="Arial"/>
                <a:cs typeface="Arial"/>
              </a:rPr>
              <a:t>direct contact, droplet, and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air</a:t>
            </a:r>
            <a:endParaRPr sz="2600">
              <a:latin typeface="Arial"/>
              <a:cs typeface="Arial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Incubation period: 14-16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days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4820920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Clinical</a:t>
            </a:r>
            <a:r>
              <a:rPr dirty="0" sz="4000" spc="-40"/>
              <a:t> </a:t>
            </a:r>
            <a:r>
              <a:rPr dirty="0" sz="4000" spc="-5"/>
              <a:t>manifestation</a:t>
            </a:r>
            <a:endParaRPr sz="4000"/>
          </a:p>
        </p:txBody>
      </p:sp>
      <p:sp>
        <p:nvSpPr>
          <p:cNvPr id="1048708" name="object 3"/>
          <p:cNvSpPr txBox="1"/>
          <p:nvPr/>
        </p:nvSpPr>
        <p:spPr>
          <a:xfrm>
            <a:off x="993444" y="1471930"/>
            <a:ext cx="7594600" cy="516318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74320" marL="286385" marR="37147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Prodromal symptoms: </a:t>
            </a:r>
            <a:r>
              <a:rPr b="1" dirty="0" sz="2600" spc="-25">
                <a:latin typeface="Arial"/>
                <a:cs typeface="Arial"/>
              </a:rPr>
              <a:t>fever, </a:t>
            </a:r>
            <a:r>
              <a:rPr b="1" dirty="0" sz="2600">
                <a:latin typeface="Arial"/>
                <a:cs typeface="Arial"/>
              </a:rPr>
              <a:t>malaise</a:t>
            </a:r>
            <a:r>
              <a:rPr dirty="0" sz="2600">
                <a:latin typeface="Arial"/>
                <a:cs typeface="Arial"/>
              </a:rPr>
              <a:t>, </a:t>
            </a:r>
            <a:r>
              <a:rPr dirty="0" sz="2600" spc="-55">
                <a:latin typeface="Arial"/>
                <a:cs typeface="Arial"/>
              </a:rPr>
              <a:t>anorexia  </a:t>
            </a:r>
            <a:r>
              <a:rPr dirty="0" sz="2600">
                <a:latin typeface="Arial"/>
                <a:cs typeface="Arial"/>
              </a:rPr>
              <a:t>(preceed the rash by 1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day)</a:t>
            </a:r>
            <a:endParaRPr sz="2600">
              <a:latin typeface="Arial"/>
              <a:cs typeface="Arial"/>
            </a:endParaRPr>
          </a:p>
          <a:p>
            <a:pPr indent="-274320" marL="286385" marR="16573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algn="l" pos="287020"/>
              </a:tabLst>
            </a:pPr>
            <a:r>
              <a:rPr b="1" dirty="0" sz="2600">
                <a:latin typeface="Arial"/>
                <a:cs typeface="Arial"/>
              </a:rPr>
              <a:t>Characteristic rash</a:t>
            </a:r>
            <a:r>
              <a:rPr dirty="0" sz="2600">
                <a:latin typeface="Arial"/>
                <a:cs typeface="Arial"/>
              </a:rPr>
              <a:t>: small red papules&gt;  Erythematous papules&gt; vesicular&gt; vesicles  ulcerate, crust and heal (new crops appear for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 spc="20">
                <a:latin typeface="Arial"/>
                <a:cs typeface="Arial"/>
              </a:rPr>
              <a:t>3-  </a:t>
            </a:r>
            <a:r>
              <a:rPr dirty="0" sz="2600">
                <a:latin typeface="Arial"/>
                <a:cs typeface="Arial"/>
              </a:rPr>
              <a:t>4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days)</a:t>
            </a:r>
            <a:endParaRPr sz="2600">
              <a:latin typeface="Arial"/>
              <a:cs typeface="Arial"/>
            </a:endParaRPr>
          </a:p>
          <a:p>
            <a:pPr indent="-274320" marL="286385" marR="36957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Pattern of rash: beginning on </a:t>
            </a:r>
            <a:r>
              <a:rPr dirty="0" sz="2600" spc="-5">
                <a:latin typeface="Arial"/>
                <a:cs typeface="Arial"/>
              </a:rPr>
              <a:t>the trunk </a:t>
            </a:r>
            <a:r>
              <a:rPr dirty="0" sz="2600" spc="-55">
                <a:latin typeface="Arial"/>
                <a:cs typeface="Arial"/>
              </a:rPr>
              <a:t>followed  </a:t>
            </a:r>
            <a:r>
              <a:rPr dirty="0" sz="2600">
                <a:latin typeface="Arial"/>
                <a:cs typeface="Arial"/>
              </a:rPr>
              <a:t>by the head, face, and less commonly the  extremities</a:t>
            </a:r>
            <a:endParaRPr sz="2600">
              <a:latin typeface="Arial"/>
              <a:cs typeface="Arial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algn="l" pos="287020"/>
              </a:tabLst>
            </a:pPr>
            <a:r>
              <a:rPr b="1" dirty="0" sz="2600">
                <a:latin typeface="Arial"/>
                <a:cs typeface="Arial"/>
              </a:rPr>
              <a:t>Pruritus </a:t>
            </a:r>
            <a:r>
              <a:rPr dirty="0" sz="2600">
                <a:latin typeface="Arial"/>
                <a:cs typeface="Arial"/>
              </a:rPr>
              <a:t>is universal and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marked</a:t>
            </a:r>
            <a:endParaRPr sz="2600">
              <a:latin typeface="Arial"/>
              <a:cs typeface="Arial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Lesions may also present on mucosa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 spc="-40">
                <a:latin typeface="Arial"/>
                <a:cs typeface="Arial"/>
              </a:rPr>
              <a:t>membranes</a:t>
            </a:r>
            <a:endParaRPr sz="2600">
              <a:latin typeface="Arial"/>
              <a:cs typeface="Arial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 spc="-5">
                <a:latin typeface="Arial"/>
                <a:cs typeface="Arial"/>
              </a:rPr>
              <a:t>Lymphadenopathy </a:t>
            </a:r>
            <a:r>
              <a:rPr dirty="0" sz="2600">
                <a:latin typeface="Arial"/>
                <a:cs typeface="Arial"/>
              </a:rPr>
              <a:t>may be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generalized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object 2"/>
          <p:cNvSpPr/>
          <p:nvPr/>
        </p:nvSpPr>
        <p:spPr>
          <a:xfrm>
            <a:off x="457200" y="381000"/>
            <a:ext cx="4114800" cy="274320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10" name="object 3"/>
          <p:cNvSpPr/>
          <p:nvPr/>
        </p:nvSpPr>
        <p:spPr>
          <a:xfrm>
            <a:off x="5029200" y="381000"/>
            <a:ext cx="3733800" cy="2743200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11" name="object 4"/>
          <p:cNvSpPr/>
          <p:nvPr/>
        </p:nvSpPr>
        <p:spPr>
          <a:xfrm>
            <a:off x="457200" y="3505200"/>
            <a:ext cx="4114800" cy="2971800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12" name="object 5"/>
          <p:cNvSpPr/>
          <p:nvPr/>
        </p:nvSpPr>
        <p:spPr>
          <a:xfrm>
            <a:off x="5029200" y="3505200"/>
            <a:ext cx="3733800" cy="2971800"/>
          </a:xfrm>
          <a:prstGeom prst="rect"/>
          <a:blipFill>
            <a:blip xmlns:r="http://schemas.openxmlformats.org/officeDocument/2006/relationships" r:embed="rId4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2957830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Com</a:t>
            </a:r>
            <a:r>
              <a:rPr dirty="0" sz="4000" spc="-20"/>
              <a:t>p</a:t>
            </a:r>
            <a:r>
              <a:rPr dirty="0" sz="4000" spc="-5"/>
              <a:t>licat</a:t>
            </a:r>
            <a:r>
              <a:rPr dirty="0" sz="4000"/>
              <a:t>i</a:t>
            </a:r>
            <a:r>
              <a:rPr dirty="0" sz="4000" spc="-5"/>
              <a:t>on</a:t>
            </a:r>
            <a:endParaRPr sz="4000"/>
          </a:p>
        </p:txBody>
      </p:sp>
      <p:sp>
        <p:nvSpPr>
          <p:cNvPr id="1048714" name="object 3"/>
          <p:cNvSpPr txBox="1"/>
          <p:nvPr/>
        </p:nvSpPr>
        <p:spPr>
          <a:xfrm>
            <a:off x="993444" y="1406398"/>
            <a:ext cx="7202805" cy="526224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274320" marL="286385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4090"/>
              <a:buChar char=""/>
              <a:tabLst>
                <a:tab algn="l" pos="286385"/>
                <a:tab algn="l" pos="287020"/>
              </a:tabLst>
            </a:pPr>
            <a:r>
              <a:rPr dirty="0" sz="2200" spc="-5">
                <a:latin typeface="Arial"/>
                <a:cs typeface="Arial"/>
              </a:rPr>
              <a:t>Common</a:t>
            </a:r>
            <a:endParaRPr sz="2200">
              <a:latin typeface="Arial"/>
              <a:cs typeface="Arial"/>
            </a:endParaRPr>
          </a:p>
          <a:p>
            <a:pPr indent="-274320" marL="286385">
              <a:lnSpc>
                <a:spcPts val="2375"/>
              </a:lnSpc>
              <a:spcBef>
                <a:spcPts val="70"/>
              </a:spcBef>
              <a:buClr>
                <a:srgbClr val="D24717"/>
              </a:buClr>
              <a:buSzPct val="84090"/>
              <a:buChar char=""/>
              <a:tabLst>
                <a:tab algn="l" pos="286385"/>
                <a:tab algn="l" pos="287020"/>
              </a:tabLst>
            </a:pPr>
            <a:r>
              <a:rPr dirty="0" sz="2200" spc="-5">
                <a:latin typeface="Arial"/>
                <a:cs typeface="Arial"/>
              </a:rPr>
              <a:t>More severe for neonates, adults,</a:t>
            </a:r>
            <a:r>
              <a:rPr dirty="0" sz="2200" spc="4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286385">
              <a:lnSpc>
                <a:spcPts val="2375"/>
              </a:lnSpc>
            </a:pPr>
            <a:r>
              <a:rPr dirty="0" sz="2200" spc="-5">
                <a:latin typeface="Arial"/>
                <a:cs typeface="Arial"/>
              </a:rPr>
              <a:t>immunocompromised</a:t>
            </a:r>
            <a:r>
              <a:rPr dirty="0" sz="2200" spc="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persons.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>
              <a:latin typeface="Arial"/>
              <a:cs typeface="Arial"/>
            </a:endParaRPr>
          </a:p>
          <a:p>
            <a:pPr indent="-274320" marL="286385" marR="1302385">
              <a:lnSpc>
                <a:spcPct val="80000"/>
              </a:lnSpc>
              <a:buChar char="-"/>
              <a:tabLst>
                <a:tab algn="l" pos="286385"/>
                <a:tab algn="l" pos="287020"/>
              </a:tabLst>
            </a:pPr>
            <a:r>
              <a:rPr dirty="0" sz="2200" spc="-5">
                <a:latin typeface="Arial"/>
                <a:cs typeface="Arial"/>
              </a:rPr>
              <a:t>Secondary infection of </a:t>
            </a:r>
            <a:r>
              <a:rPr dirty="0" sz="2200">
                <a:latin typeface="Arial"/>
                <a:cs typeface="Arial"/>
              </a:rPr>
              <a:t>skin </a:t>
            </a:r>
            <a:r>
              <a:rPr dirty="0" sz="2200" spc="-5">
                <a:latin typeface="Arial"/>
                <a:cs typeface="Arial"/>
              </a:rPr>
              <a:t>by streptococci pr  staphylococci</a:t>
            </a:r>
            <a:endParaRPr sz="2200">
              <a:latin typeface="Arial"/>
              <a:cs typeface="Arial"/>
            </a:endParaRPr>
          </a:p>
          <a:p>
            <a:pPr indent="-274320" marL="286385">
              <a:lnSpc>
                <a:spcPts val="2375"/>
              </a:lnSpc>
              <a:spcBef>
                <a:spcPts val="75"/>
              </a:spcBef>
              <a:buClr>
                <a:srgbClr val="D24717"/>
              </a:buClr>
              <a:buSzPct val="84090"/>
              <a:buChar char="-"/>
              <a:tabLst>
                <a:tab algn="l" pos="286385"/>
                <a:tab algn="l" pos="287020"/>
              </a:tabLst>
            </a:pPr>
            <a:r>
              <a:rPr dirty="0" sz="2200" spc="-5">
                <a:latin typeface="Arial"/>
                <a:cs typeface="Arial"/>
              </a:rPr>
              <a:t>Thrombocytopenia and haemorragic lesions or</a:t>
            </a:r>
            <a:r>
              <a:rPr dirty="0" sz="2200" spc="16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bleeding</a:t>
            </a:r>
            <a:endParaRPr sz="2200">
              <a:latin typeface="Arial"/>
              <a:cs typeface="Arial"/>
            </a:endParaRPr>
          </a:p>
          <a:p>
            <a:pPr marL="286385">
              <a:lnSpc>
                <a:spcPts val="2375"/>
              </a:lnSpc>
            </a:pPr>
            <a:r>
              <a:rPr dirty="0" sz="2200" spc="-5">
                <a:latin typeface="Arial"/>
                <a:cs typeface="Arial"/>
              </a:rPr>
              <a:t>may </a:t>
            </a:r>
            <a:r>
              <a:rPr dirty="0" sz="2200">
                <a:latin typeface="Arial"/>
                <a:cs typeface="Arial"/>
              </a:rPr>
              <a:t>occur </a:t>
            </a:r>
            <a:r>
              <a:rPr dirty="0" sz="2200" spc="-5">
                <a:latin typeface="Arial"/>
                <a:cs typeface="Arial"/>
              </a:rPr>
              <a:t>(varicella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gangrenosa)</a:t>
            </a:r>
            <a:endParaRPr sz="2200">
              <a:latin typeface="Arial"/>
              <a:cs typeface="Arial"/>
            </a:endParaRPr>
          </a:p>
          <a:p>
            <a:pPr indent="-274320" marL="286385" marR="443865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4090"/>
              <a:buChar char="-"/>
              <a:tabLst>
                <a:tab algn="l" pos="286385"/>
                <a:tab algn="l" pos="287020"/>
              </a:tabLst>
            </a:pPr>
            <a:r>
              <a:rPr dirty="0" sz="2200" spc="-5">
                <a:latin typeface="Arial"/>
                <a:cs typeface="Arial"/>
              </a:rPr>
              <a:t>Pneumonia (15-20% 0f healty adults and  immunlcompromised persons, uncommon in healthy  children)</a:t>
            </a:r>
            <a:endParaRPr sz="2200">
              <a:latin typeface="Arial"/>
              <a:cs typeface="Arial"/>
            </a:endParaRPr>
          </a:p>
          <a:p>
            <a:pPr indent="-274320" marL="286385" marR="38735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4090"/>
              <a:buChar char="-"/>
              <a:tabLst>
                <a:tab algn="l" pos="286385"/>
                <a:tab algn="l" pos="287020"/>
              </a:tabLst>
            </a:pPr>
            <a:r>
              <a:rPr dirty="0" sz="2200" spc="-5">
                <a:latin typeface="Arial"/>
                <a:cs typeface="Arial"/>
              </a:rPr>
              <a:t>Myocarditis, </a:t>
            </a:r>
            <a:r>
              <a:rPr dirty="0" sz="2200">
                <a:latin typeface="Arial"/>
                <a:cs typeface="Arial"/>
              </a:rPr>
              <a:t>pericarditis, orchitis, </a:t>
            </a:r>
            <a:r>
              <a:rPr dirty="0" sz="2200" spc="-5">
                <a:latin typeface="Arial"/>
                <a:cs typeface="Arial"/>
              </a:rPr>
              <a:t>hepatitis, ulcerative  gastritis, glomerulonephritis and athritis may</a:t>
            </a:r>
            <a:r>
              <a:rPr dirty="0" sz="2200" spc="15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complicate</a:t>
            </a:r>
            <a:endParaRPr sz="2200">
              <a:latin typeface="Arial"/>
              <a:cs typeface="Arial"/>
            </a:endParaRPr>
          </a:p>
          <a:p>
            <a:pPr indent="-274320" marL="286385" marR="645795">
              <a:lnSpc>
                <a:spcPts val="2110"/>
              </a:lnSpc>
              <a:spcBef>
                <a:spcPts val="585"/>
              </a:spcBef>
              <a:buClr>
                <a:srgbClr val="D24717"/>
              </a:buClr>
              <a:buSzPct val="84090"/>
              <a:buChar char="-"/>
              <a:tabLst>
                <a:tab algn="l" pos="286385"/>
                <a:tab algn="l" pos="287020"/>
              </a:tabLst>
            </a:pPr>
            <a:r>
              <a:rPr dirty="0" sz="2200" spc="-5">
                <a:latin typeface="Arial"/>
                <a:cs typeface="Arial"/>
              </a:rPr>
              <a:t>Reye syndrome may follow varicella (aspirin use </a:t>
            </a:r>
            <a:r>
              <a:rPr dirty="0" sz="2200">
                <a:latin typeface="Arial"/>
                <a:cs typeface="Arial"/>
              </a:rPr>
              <a:t>is  </a:t>
            </a:r>
            <a:r>
              <a:rPr dirty="0" sz="2200" spc="-5">
                <a:latin typeface="Arial"/>
                <a:cs typeface="Arial"/>
              </a:rPr>
              <a:t>contraindicated)</a:t>
            </a:r>
            <a:endParaRPr sz="2200">
              <a:latin typeface="Arial"/>
              <a:cs typeface="Arial"/>
            </a:endParaRPr>
          </a:p>
          <a:p>
            <a:pPr indent="-274320" marL="286385" marR="59690">
              <a:lnSpc>
                <a:spcPct val="80000"/>
              </a:lnSpc>
              <a:spcBef>
                <a:spcPts val="620"/>
              </a:spcBef>
              <a:buClr>
                <a:srgbClr val="D24717"/>
              </a:buClr>
              <a:buSzPct val="84090"/>
              <a:buChar char="-"/>
              <a:tabLst>
                <a:tab algn="l" pos="286385"/>
                <a:tab algn="l" pos="287020"/>
              </a:tabLst>
            </a:pPr>
            <a:r>
              <a:rPr dirty="0" sz="2200" spc="-5">
                <a:latin typeface="Arial"/>
                <a:cs typeface="Arial"/>
              </a:rPr>
              <a:t>Neurological complication: </a:t>
            </a:r>
            <a:r>
              <a:rPr dirty="0" sz="2200">
                <a:latin typeface="Arial"/>
                <a:cs typeface="Arial"/>
              </a:rPr>
              <a:t>post </a:t>
            </a:r>
            <a:r>
              <a:rPr dirty="0" sz="2200" spc="-5">
                <a:latin typeface="Arial"/>
                <a:cs typeface="Arial"/>
              </a:rPr>
              <a:t>infectious </a:t>
            </a:r>
            <a:r>
              <a:rPr dirty="0" sz="2200" spc="-15">
                <a:latin typeface="Arial"/>
                <a:cs typeface="Arial"/>
              </a:rPr>
              <a:t>enencephaly,  </a:t>
            </a:r>
            <a:r>
              <a:rPr dirty="0" sz="2200" spc="-5">
                <a:latin typeface="Arial"/>
                <a:cs typeface="Arial"/>
              </a:rPr>
              <a:t>cerebellar ataxia, nystagmus and</a:t>
            </a:r>
            <a:r>
              <a:rPr dirty="0" sz="2200" spc="6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tremor.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object 2"/>
          <p:cNvSpPr txBox="1"/>
          <p:nvPr/>
        </p:nvSpPr>
        <p:spPr>
          <a:xfrm>
            <a:off x="993444" y="1396339"/>
            <a:ext cx="7308850" cy="2708910"/>
          </a:xfrm>
          <a:prstGeom prst="rect"/>
        </p:spPr>
        <p:txBody>
          <a:bodyPr bIns="0" lIns="0" rIns="0" rtlCol="0" tIns="88900" vert="horz" wrap="square">
            <a:spAutoFit/>
          </a:bodyPr>
          <a:p>
            <a:pPr indent="-274320" marL="28638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Congenital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infection</a:t>
            </a:r>
            <a:endParaRPr sz="2600">
              <a:latin typeface="Arial"/>
              <a:cs typeface="Arial"/>
            </a:endParaRPr>
          </a:p>
          <a:p>
            <a:pPr marL="286385" marR="5080">
              <a:lnSpc>
                <a:spcPct val="100000"/>
              </a:lnSpc>
              <a:spcBef>
                <a:spcPts val="600"/>
              </a:spcBef>
            </a:pPr>
            <a:r>
              <a:rPr dirty="0" sz="2600">
                <a:latin typeface="Arial"/>
                <a:cs typeface="Arial"/>
              </a:rPr>
              <a:t>-characteristic: low birth weight, cortical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atrophy,  </a:t>
            </a:r>
            <a:r>
              <a:rPr dirty="0" sz="2600">
                <a:latin typeface="Arial"/>
                <a:cs typeface="Arial"/>
              </a:rPr>
              <a:t>seizure, mental retardation, chorioretinitis,  cataracts,microcephaly</a:t>
            </a:r>
            <a:endParaRPr sz="2600">
              <a:latin typeface="Arial"/>
              <a:cs typeface="Arial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Perinatal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infection</a:t>
            </a:r>
            <a:endParaRPr sz="26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605"/>
              </a:spcBef>
            </a:pPr>
            <a:r>
              <a:rPr dirty="0" sz="2600">
                <a:latin typeface="Arial"/>
                <a:cs typeface="Arial"/>
              </a:rPr>
              <a:t>-severe form of noenatal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varicella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2319655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55"/>
              <a:t>T</a:t>
            </a:r>
            <a:r>
              <a:rPr dirty="0" sz="4000" spc="-5"/>
              <a:t>reatment</a:t>
            </a:r>
            <a:endParaRPr sz="4000"/>
          </a:p>
        </p:txBody>
      </p:sp>
      <p:sp>
        <p:nvSpPr>
          <p:cNvPr id="1048717" name="object 3"/>
          <p:cNvSpPr txBox="1"/>
          <p:nvPr/>
        </p:nvSpPr>
        <p:spPr>
          <a:xfrm>
            <a:off x="993444" y="1471930"/>
            <a:ext cx="7025640" cy="168783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74320" marL="286385" marR="508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Symptomatic therapy: Nonaspirin </a:t>
            </a:r>
            <a:r>
              <a:rPr dirty="0" sz="2600" spc="-35">
                <a:latin typeface="Arial"/>
                <a:cs typeface="Arial"/>
              </a:rPr>
              <a:t>antipyretics,  </a:t>
            </a:r>
            <a:r>
              <a:rPr dirty="0" sz="2600">
                <a:latin typeface="Arial"/>
                <a:cs typeface="Arial"/>
              </a:rPr>
              <a:t>cool baths, careful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hygiene</a:t>
            </a:r>
            <a:endParaRPr sz="2600">
              <a:latin typeface="Arial"/>
              <a:cs typeface="Arial"/>
            </a:endParaRPr>
          </a:p>
          <a:p>
            <a:pPr indent="-274320" marL="286385" marR="79629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Antiviral treatment: </a:t>
            </a:r>
            <a:r>
              <a:rPr dirty="0" sz="2600" spc="-15">
                <a:latin typeface="Arial"/>
                <a:cs typeface="Arial"/>
              </a:rPr>
              <a:t>acyclovir, </a:t>
            </a:r>
            <a:r>
              <a:rPr dirty="0" sz="2600" spc="-45">
                <a:latin typeface="Arial"/>
                <a:cs typeface="Arial"/>
              </a:rPr>
              <a:t>famciclovir,  </a:t>
            </a:r>
            <a:r>
              <a:rPr dirty="0" sz="2600">
                <a:latin typeface="Arial"/>
                <a:cs typeface="Arial"/>
              </a:rPr>
              <a:t>valacyclovir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object 2"/>
          <p:cNvSpPr/>
          <p:nvPr/>
        </p:nvSpPr>
        <p:spPr>
          <a:xfrm>
            <a:off x="766762" y="1939289"/>
            <a:ext cx="7591425" cy="379476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2451735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Prevention</a:t>
            </a:r>
            <a:endParaRPr sz="4000"/>
          </a:p>
        </p:txBody>
      </p:sp>
      <p:sp>
        <p:nvSpPr>
          <p:cNvPr id="1048720" name="object 3"/>
          <p:cNvSpPr txBox="1"/>
          <p:nvPr/>
        </p:nvSpPr>
        <p:spPr>
          <a:xfrm>
            <a:off x="993444" y="1471930"/>
            <a:ext cx="6915150" cy="216027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74320" marL="286385" marR="26034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Children with chickenpox should not return </a:t>
            </a:r>
            <a:r>
              <a:rPr dirty="0" sz="2600" spc="-210">
                <a:latin typeface="Arial"/>
                <a:cs typeface="Arial"/>
              </a:rPr>
              <a:t>to  </a:t>
            </a:r>
            <a:r>
              <a:rPr dirty="0" sz="2600">
                <a:latin typeface="Arial"/>
                <a:cs typeface="Arial"/>
              </a:rPr>
              <a:t>school until all vesicle have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crusted</a:t>
            </a:r>
            <a:endParaRPr sz="2600">
              <a:latin typeface="Arial"/>
              <a:cs typeface="Arial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Live attenuated varicella (primary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 spc="-35">
                <a:latin typeface="Arial"/>
                <a:cs typeface="Arial"/>
              </a:rPr>
              <a:t>prevention)</a:t>
            </a:r>
            <a:endParaRPr sz="2600">
              <a:latin typeface="Arial"/>
              <a:cs typeface="Arial"/>
            </a:endParaRPr>
          </a:p>
          <a:p>
            <a:pPr indent="-274320" marL="286385" marR="101790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Passive immunity by VZIG </a:t>
            </a:r>
            <a:r>
              <a:rPr dirty="0" sz="2600" spc="-45">
                <a:latin typeface="Arial"/>
                <a:cs typeface="Arial"/>
              </a:rPr>
              <a:t>(secondary  </a:t>
            </a:r>
            <a:r>
              <a:rPr dirty="0" sz="2600">
                <a:latin typeface="Arial"/>
                <a:cs typeface="Arial"/>
              </a:rPr>
              <a:t>prevention)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object 2"/>
          <p:cNvSpPr/>
          <p:nvPr/>
        </p:nvSpPr>
        <p:spPr>
          <a:xfrm>
            <a:off x="925367" y="820270"/>
            <a:ext cx="7612593" cy="3845858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22" name="object 3"/>
          <p:cNvSpPr txBox="1"/>
          <p:nvPr/>
        </p:nvSpPr>
        <p:spPr>
          <a:xfrm>
            <a:off x="993444" y="4855845"/>
            <a:ext cx="7245984" cy="81915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74320" marL="286385" marR="5080">
              <a:lnSpc>
                <a:spcPct val="100000"/>
              </a:lnSpc>
              <a:spcBef>
                <a:spcPts val="100"/>
              </a:spcBef>
            </a:pPr>
            <a:r>
              <a:rPr dirty="0" sz="2200" spc="-570">
                <a:solidFill>
                  <a:srgbClr val="D24717"/>
                </a:solidFill>
                <a:latin typeface="Arial"/>
                <a:cs typeface="Arial"/>
              </a:rPr>
              <a:t> </a:t>
            </a:r>
            <a:r>
              <a:rPr dirty="0" sz="2600">
                <a:latin typeface="Arial"/>
                <a:cs typeface="Arial"/>
              </a:rPr>
              <a:t>Must be administered by 96h after exposure </a:t>
            </a:r>
            <a:r>
              <a:rPr dirty="0" sz="2600" spc="-140">
                <a:latin typeface="Arial"/>
                <a:cs typeface="Arial"/>
              </a:rPr>
              <a:t>(or  </a:t>
            </a:r>
            <a:r>
              <a:rPr dirty="0" sz="2600">
                <a:latin typeface="Arial"/>
                <a:cs typeface="Arial"/>
              </a:rPr>
              <a:t>better if &lt;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72h)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48723" name="object 3"/>
            <p:cNvSpPr/>
            <p:nvPr/>
          </p:nvSpPr>
          <p:spPr>
            <a:xfrm>
              <a:off x="0" y="0"/>
              <a:ext cx="9144000" cy="6858000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24" name="object 4"/>
            <p:cNvSpPr/>
            <p:nvPr/>
          </p:nvSpPr>
          <p:spPr>
            <a:xfrm>
              <a:off x="65313" y="69722"/>
              <a:ext cx="9013825" cy="6692265"/>
            </a:xfrm>
            <a:custGeom>
              <a:avLst/>
              <a:ahLst/>
              <a:rect l="l" t="t" r="r" b="b"/>
              <a:pathLst>
                <a:path w="9013825" h="6692265">
                  <a:moveTo>
                    <a:pt x="0" y="329946"/>
                  </a:moveTo>
                  <a:lnTo>
                    <a:pt x="3576" y="281184"/>
                  </a:lnTo>
                  <a:lnTo>
                    <a:pt x="13965" y="234645"/>
                  </a:lnTo>
                  <a:lnTo>
                    <a:pt x="30657" y="190840"/>
                  </a:lnTo>
                  <a:lnTo>
                    <a:pt x="53141" y="150277"/>
                  </a:lnTo>
                  <a:lnTo>
                    <a:pt x="80907" y="113468"/>
                  </a:lnTo>
                  <a:lnTo>
                    <a:pt x="113445" y="80923"/>
                  </a:lnTo>
                  <a:lnTo>
                    <a:pt x="150245" y="53151"/>
                  </a:lnTo>
                  <a:lnTo>
                    <a:pt x="190796" y="30662"/>
                  </a:lnTo>
                  <a:lnTo>
                    <a:pt x="234589" y="13967"/>
                  </a:lnTo>
                  <a:lnTo>
                    <a:pt x="281114" y="3576"/>
                  </a:lnTo>
                  <a:lnTo>
                    <a:pt x="329859" y="0"/>
                  </a:lnTo>
                  <a:lnTo>
                    <a:pt x="8683462" y="0"/>
                  </a:lnTo>
                  <a:lnTo>
                    <a:pt x="8732224" y="3576"/>
                  </a:lnTo>
                  <a:lnTo>
                    <a:pt x="8778762" y="13967"/>
                  </a:lnTo>
                  <a:lnTo>
                    <a:pt x="8822568" y="30662"/>
                  </a:lnTo>
                  <a:lnTo>
                    <a:pt x="8863130" y="53151"/>
                  </a:lnTo>
                  <a:lnTo>
                    <a:pt x="8899939" y="80923"/>
                  </a:lnTo>
                  <a:lnTo>
                    <a:pt x="8932485" y="113468"/>
                  </a:lnTo>
                  <a:lnTo>
                    <a:pt x="8960257" y="150277"/>
                  </a:lnTo>
                  <a:lnTo>
                    <a:pt x="8982745" y="190840"/>
                  </a:lnTo>
                  <a:lnTo>
                    <a:pt x="8999440" y="234645"/>
                  </a:lnTo>
                  <a:lnTo>
                    <a:pt x="9009831" y="281184"/>
                  </a:lnTo>
                  <a:lnTo>
                    <a:pt x="9013408" y="329946"/>
                  </a:lnTo>
                  <a:lnTo>
                    <a:pt x="9013408" y="6362369"/>
                  </a:lnTo>
                  <a:lnTo>
                    <a:pt x="9009831" y="6411115"/>
                  </a:lnTo>
                  <a:lnTo>
                    <a:pt x="8999440" y="6457639"/>
                  </a:lnTo>
                  <a:lnTo>
                    <a:pt x="8982745" y="6501432"/>
                  </a:lnTo>
                  <a:lnTo>
                    <a:pt x="8960257" y="6541984"/>
                  </a:lnTo>
                  <a:lnTo>
                    <a:pt x="8932485" y="6578785"/>
                  </a:lnTo>
                  <a:lnTo>
                    <a:pt x="8899939" y="6611323"/>
                  </a:lnTo>
                  <a:lnTo>
                    <a:pt x="8863130" y="6639090"/>
                  </a:lnTo>
                  <a:lnTo>
                    <a:pt x="8822568" y="6661574"/>
                  </a:lnTo>
                  <a:lnTo>
                    <a:pt x="8778762" y="6678266"/>
                  </a:lnTo>
                  <a:lnTo>
                    <a:pt x="8732224" y="6688655"/>
                  </a:lnTo>
                  <a:lnTo>
                    <a:pt x="8683462" y="6692231"/>
                  </a:lnTo>
                  <a:lnTo>
                    <a:pt x="329859" y="6692231"/>
                  </a:lnTo>
                  <a:lnTo>
                    <a:pt x="281114" y="6688655"/>
                  </a:lnTo>
                  <a:lnTo>
                    <a:pt x="234589" y="6678266"/>
                  </a:lnTo>
                  <a:lnTo>
                    <a:pt x="190796" y="6661574"/>
                  </a:lnTo>
                  <a:lnTo>
                    <a:pt x="150245" y="6639090"/>
                  </a:lnTo>
                  <a:lnTo>
                    <a:pt x="113445" y="6611323"/>
                  </a:lnTo>
                  <a:lnTo>
                    <a:pt x="80907" y="6578785"/>
                  </a:lnTo>
                  <a:lnTo>
                    <a:pt x="53141" y="6541984"/>
                  </a:lnTo>
                  <a:lnTo>
                    <a:pt x="30657" y="6501432"/>
                  </a:lnTo>
                  <a:lnTo>
                    <a:pt x="13965" y="6457639"/>
                  </a:lnTo>
                  <a:lnTo>
                    <a:pt x="3576" y="6411115"/>
                  </a:lnTo>
                  <a:lnTo>
                    <a:pt x="0" y="6362369"/>
                  </a:lnTo>
                  <a:lnTo>
                    <a:pt x="0" y="32994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725" name="object 5"/>
            <p:cNvSpPr/>
            <p:nvPr/>
          </p:nvSpPr>
          <p:spPr>
            <a:xfrm>
              <a:off x="62931" y="1396688"/>
              <a:ext cx="9022080" cy="120650"/>
            </a:xfrm>
            <a:custGeom>
              <a:avLst/>
              <a:ahLst/>
              <a:rect l="l" t="t" r="r" b="b"/>
              <a:pathLst>
                <a:path w="9022080" h="120650">
                  <a:moveTo>
                    <a:pt x="9021572" y="0"/>
                  </a:moveTo>
                  <a:lnTo>
                    <a:pt x="0" y="0"/>
                  </a:lnTo>
                  <a:lnTo>
                    <a:pt x="0" y="120580"/>
                  </a:lnTo>
                  <a:lnTo>
                    <a:pt x="9021572" y="120580"/>
                  </a:lnTo>
                  <a:lnTo>
                    <a:pt x="9021572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26" name="object 6"/>
            <p:cNvSpPr/>
            <p:nvPr/>
          </p:nvSpPr>
          <p:spPr>
            <a:xfrm>
              <a:off x="62931" y="2976711"/>
              <a:ext cx="9022080" cy="111125"/>
            </a:xfrm>
            <a:custGeom>
              <a:avLst/>
              <a:ahLst/>
              <a:rect l="l" t="t" r="r" b="b"/>
              <a:pathLst>
                <a:path w="9022080" h="111125">
                  <a:moveTo>
                    <a:pt x="9021572" y="0"/>
                  </a:moveTo>
                  <a:lnTo>
                    <a:pt x="0" y="0"/>
                  </a:lnTo>
                  <a:lnTo>
                    <a:pt x="0" y="110531"/>
                  </a:lnTo>
                  <a:lnTo>
                    <a:pt x="9021572" y="110531"/>
                  </a:lnTo>
                  <a:lnTo>
                    <a:pt x="9021572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727" name="object 7"/>
          <p:cNvSpPr txBox="1">
            <a:spLocks noGrp="1"/>
          </p:cNvSpPr>
          <p:nvPr>
            <p:ph type="title"/>
          </p:nvPr>
        </p:nvSpPr>
        <p:spPr>
          <a:xfrm>
            <a:off x="62931" y="1517269"/>
            <a:ext cx="9022080" cy="1459865"/>
          </a:xfrm>
          <a:prstGeom prst="rect"/>
          <a:solidFill>
            <a:srgbClr val="D24717"/>
          </a:solidFill>
        </p:spPr>
        <p:txBody>
          <a:bodyPr bIns="0" lIns="0" rIns="0" rtlCol="0" tIns="382270" vert="horz" wrap="square">
            <a:spAutoFit/>
          </a:bodyPr>
          <a:p>
            <a:pPr algn="ctr">
              <a:lnSpc>
                <a:spcPct val="100000"/>
              </a:lnSpc>
              <a:spcBef>
                <a:spcPts val="3010"/>
              </a:spcBef>
            </a:pPr>
            <a:r>
              <a:rPr dirty="0" sz="4000" spc="-5">
                <a:solidFill>
                  <a:srgbClr val="FFFFFF"/>
                </a:solidFill>
              </a:rPr>
              <a:t>Hand,foot and mouth</a:t>
            </a:r>
            <a:r>
              <a:rPr dirty="0" sz="4000" spc="35">
                <a:solidFill>
                  <a:srgbClr val="FFFFFF"/>
                </a:solidFill>
              </a:rPr>
              <a:t> </a:t>
            </a:r>
            <a:r>
              <a:rPr dirty="0" sz="4000" spc="-5">
                <a:solidFill>
                  <a:srgbClr val="FFFFFF"/>
                </a:solidFill>
              </a:rPr>
              <a:t>disease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object 2"/>
          <p:cNvSpPr/>
          <p:nvPr/>
        </p:nvSpPr>
        <p:spPr>
          <a:xfrm>
            <a:off x="5000625" y="2000262"/>
            <a:ext cx="3571875" cy="4143375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05" name="object 3"/>
          <p:cNvSpPr/>
          <p:nvPr/>
        </p:nvSpPr>
        <p:spPr>
          <a:xfrm>
            <a:off x="785787" y="2000262"/>
            <a:ext cx="3714750" cy="4143375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06" name="object 4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3408045" cy="608966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LINEAR</a:t>
            </a:r>
            <a:r>
              <a:rPr dirty="0" sz="4000" spc="-75"/>
              <a:t> </a:t>
            </a:r>
            <a:r>
              <a:rPr dirty="0" sz="4000" spc="-10"/>
              <a:t>RASH</a:t>
            </a:r>
            <a:endParaRPr sz="40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6660515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Hand,foot and mouth</a:t>
            </a:r>
            <a:r>
              <a:rPr dirty="0" sz="4000"/>
              <a:t> </a:t>
            </a:r>
            <a:r>
              <a:rPr dirty="0" sz="4000" spc="-5"/>
              <a:t>disease</a:t>
            </a:r>
            <a:endParaRPr sz="4000"/>
          </a:p>
        </p:txBody>
      </p:sp>
      <p:sp>
        <p:nvSpPr>
          <p:cNvPr id="1048729" name="object 3"/>
          <p:cNvSpPr txBox="1"/>
          <p:nvPr/>
        </p:nvSpPr>
        <p:spPr>
          <a:xfrm>
            <a:off x="993444" y="1396339"/>
            <a:ext cx="7428230" cy="3500754"/>
          </a:xfrm>
          <a:prstGeom prst="rect"/>
        </p:spPr>
        <p:txBody>
          <a:bodyPr bIns="0" lIns="0" rIns="0" rtlCol="0" tIns="88900" vert="horz" wrap="square">
            <a:spAutoFit/>
          </a:bodyPr>
          <a:p>
            <a:pPr indent="-274320" marL="28638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most often occurs in children under 10 years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 spc="-85">
                <a:latin typeface="Arial"/>
                <a:cs typeface="Arial"/>
              </a:rPr>
              <a:t>old.</a:t>
            </a:r>
            <a:endParaRPr sz="2600">
              <a:latin typeface="Arial"/>
              <a:cs typeface="Arial"/>
            </a:endParaRPr>
          </a:p>
          <a:p>
            <a:pPr indent="-274320" marL="286385" marR="64579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Causes: coxsackie virus A16, enterovirus </a:t>
            </a:r>
            <a:r>
              <a:rPr dirty="0" sz="2600" spc="-204">
                <a:latin typeface="Arial"/>
                <a:cs typeface="Arial"/>
              </a:rPr>
              <a:t>71  </a:t>
            </a:r>
            <a:r>
              <a:rPr dirty="0" sz="2600">
                <a:latin typeface="Arial"/>
                <a:cs typeface="Arial"/>
              </a:rPr>
              <a:t>(EV71) and other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enteroviruses.</a:t>
            </a:r>
            <a:endParaRPr sz="2600">
              <a:latin typeface="Arial"/>
              <a:cs typeface="Arial"/>
            </a:endParaRPr>
          </a:p>
          <a:p>
            <a:pPr indent="-274320" marL="286385" marR="66167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 spc="5">
                <a:latin typeface="Arial"/>
                <a:cs typeface="Arial"/>
              </a:rPr>
              <a:t>The </a:t>
            </a:r>
            <a:r>
              <a:rPr dirty="0" sz="2600">
                <a:latin typeface="Arial"/>
                <a:cs typeface="Arial"/>
              </a:rPr>
              <a:t>enterovirus group includes </a:t>
            </a:r>
            <a:r>
              <a:rPr dirty="0" sz="2600" spc="-35">
                <a:latin typeface="Arial"/>
                <a:cs typeface="Arial"/>
              </a:rPr>
              <a:t>polioviruses,  </a:t>
            </a:r>
            <a:r>
              <a:rPr dirty="0" sz="2600">
                <a:latin typeface="Arial"/>
                <a:cs typeface="Arial"/>
              </a:rPr>
              <a:t>coxsackieviruses, echoviruses and other  enteroviruses</a:t>
            </a:r>
            <a:r>
              <a:rPr b="1" dirty="0" sz="260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indent="-274320" marL="286385" marR="24384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algn="l" pos="376555"/>
                <a:tab algn="l" pos="377190"/>
              </a:tabLst>
            </a:pPr>
            <a:r>
              <a:rPr dirty="0"/>
              <a:t>	</a:t>
            </a:r>
            <a:r>
              <a:rPr dirty="0" sz="2600">
                <a:latin typeface="Arial"/>
                <a:cs typeface="Arial"/>
              </a:rPr>
              <a:t>more frequent in summer and early autumn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(in  temperate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countries)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object 2"/>
          <p:cNvSpPr txBox="1"/>
          <p:nvPr/>
        </p:nvSpPr>
        <p:spPr>
          <a:xfrm>
            <a:off x="993444" y="1868398"/>
            <a:ext cx="7599680" cy="3898265"/>
          </a:xfrm>
          <a:prstGeom prst="rect"/>
        </p:spPr>
        <p:txBody>
          <a:bodyPr bIns="0" lIns="0" rIns="0" rtlCol="0" tIns="88900" vert="horz" wrap="square">
            <a:spAutoFit/>
          </a:bodyPr>
          <a:p>
            <a:pPr indent="-274320" marL="28638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moderately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contagious.</a:t>
            </a:r>
            <a:endParaRPr sz="2600">
              <a:latin typeface="Arial"/>
              <a:cs typeface="Arial"/>
            </a:endParaRPr>
          </a:p>
          <a:p>
            <a:pPr indent="-274320" marL="286385" marR="120014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A person is most contagious during the </a:t>
            </a:r>
            <a:r>
              <a:rPr dirty="0" sz="2600" spc="-5">
                <a:latin typeface="Arial"/>
                <a:cs typeface="Arial"/>
              </a:rPr>
              <a:t>first </a:t>
            </a:r>
            <a:r>
              <a:rPr dirty="0" sz="2600" spc="-105">
                <a:latin typeface="Arial"/>
                <a:cs typeface="Arial"/>
              </a:rPr>
              <a:t>week  </a:t>
            </a:r>
            <a:r>
              <a:rPr dirty="0" sz="2600">
                <a:latin typeface="Arial"/>
                <a:cs typeface="Arial"/>
              </a:rPr>
              <a:t>of the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illness.</a:t>
            </a:r>
            <a:endParaRPr sz="2600">
              <a:latin typeface="Arial"/>
              <a:cs typeface="Arial"/>
            </a:endParaRPr>
          </a:p>
          <a:p>
            <a:pPr indent="-274320" marL="286385" marR="508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transmitted from person to person via direct  contact with nose and throat discharges, saliva,  fluid from blisters, or the stool of infected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 spc="5">
                <a:latin typeface="Arial"/>
                <a:cs typeface="Arial"/>
              </a:rPr>
              <a:t>persons.</a:t>
            </a:r>
            <a:endParaRPr sz="2600">
              <a:latin typeface="Arial"/>
              <a:cs typeface="Arial"/>
            </a:endParaRPr>
          </a:p>
          <a:p>
            <a:pPr indent="-274320" marL="286385" marR="34163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(incubation period) is 3 to 7 days. Fever is </a:t>
            </a:r>
            <a:r>
              <a:rPr dirty="0" sz="2600" spc="-85">
                <a:latin typeface="Arial"/>
                <a:cs typeface="Arial"/>
              </a:rPr>
              <a:t>often  </a:t>
            </a:r>
            <a:r>
              <a:rPr dirty="0" sz="2600">
                <a:latin typeface="Arial"/>
                <a:cs typeface="Arial"/>
              </a:rPr>
              <a:t>the </a:t>
            </a:r>
            <a:r>
              <a:rPr dirty="0" sz="2600" spc="-5">
                <a:latin typeface="Arial"/>
                <a:cs typeface="Arial"/>
              </a:rPr>
              <a:t>first </a:t>
            </a:r>
            <a:r>
              <a:rPr dirty="0" sz="2600">
                <a:latin typeface="Arial"/>
                <a:cs typeface="Arial"/>
              </a:rPr>
              <a:t>symptom of HFMD followed by  blister/rash.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4820920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Clinical</a:t>
            </a:r>
            <a:r>
              <a:rPr dirty="0" sz="4000" spc="-40"/>
              <a:t> </a:t>
            </a:r>
            <a:r>
              <a:rPr dirty="0" sz="4000" spc="-5"/>
              <a:t>manifestation</a:t>
            </a:r>
            <a:endParaRPr sz="4000"/>
          </a:p>
        </p:txBody>
      </p:sp>
      <p:sp>
        <p:nvSpPr>
          <p:cNvPr id="1048732" name="object 3"/>
          <p:cNvSpPr txBox="1"/>
          <p:nvPr/>
        </p:nvSpPr>
        <p:spPr>
          <a:xfrm>
            <a:off x="993444" y="1397254"/>
            <a:ext cx="7342505" cy="4510405"/>
          </a:xfrm>
          <a:prstGeom prst="rect"/>
        </p:spPr>
        <p:txBody>
          <a:bodyPr bIns="0" lIns="0" rIns="0" rtlCol="0" tIns="52069" vert="horz" wrap="square">
            <a:spAutoFit/>
          </a:bodyPr>
          <a:p>
            <a:pPr indent="-274320" marL="286385">
              <a:lnSpc>
                <a:spcPct val="100000"/>
              </a:lnSpc>
              <a:spcBef>
                <a:spcPts val="409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algn="l" pos="286385"/>
                <a:tab algn="l" pos="287020"/>
              </a:tabLst>
            </a:pPr>
            <a:r>
              <a:rPr b="1" dirty="0" sz="2400" spc="-5">
                <a:latin typeface="Arial"/>
                <a:cs typeface="Arial"/>
              </a:rPr>
              <a:t>mild</a:t>
            </a:r>
            <a:r>
              <a:rPr b="1" dirty="0" sz="2400" spc="-35">
                <a:latin typeface="Arial"/>
                <a:cs typeface="Arial"/>
              </a:rPr>
              <a:t> </a:t>
            </a:r>
            <a:r>
              <a:rPr b="1" dirty="0" sz="2400" spc="-25">
                <a:latin typeface="Arial"/>
                <a:cs typeface="Arial"/>
              </a:rPr>
              <a:t>fever,</a:t>
            </a:r>
            <a:endParaRPr sz="2400">
              <a:latin typeface="Arial"/>
              <a:cs typeface="Arial"/>
            </a:endParaRPr>
          </a:p>
          <a:p>
            <a:pPr indent="-274320" marL="286385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algn="l" pos="286385"/>
                <a:tab algn="l" pos="287020"/>
              </a:tabLst>
            </a:pPr>
            <a:r>
              <a:rPr b="1" dirty="0" sz="2400">
                <a:latin typeface="Arial"/>
                <a:cs typeface="Arial"/>
              </a:rPr>
              <a:t>poor</a:t>
            </a:r>
            <a:r>
              <a:rPr b="1" dirty="0" sz="2400" spc="-30">
                <a:latin typeface="Arial"/>
                <a:cs typeface="Arial"/>
              </a:rPr>
              <a:t> </a:t>
            </a:r>
            <a:r>
              <a:rPr b="1" dirty="0" sz="2400" spc="-5">
                <a:latin typeface="Arial"/>
                <a:cs typeface="Arial"/>
              </a:rPr>
              <a:t>appetite,</a:t>
            </a:r>
            <a:endParaRPr sz="2400">
              <a:latin typeface="Arial"/>
              <a:cs typeface="Arial"/>
            </a:endParaRPr>
          </a:p>
          <a:p>
            <a:pPr indent="-274320" marL="286385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algn="l" pos="286385"/>
                <a:tab algn="l" pos="287020"/>
              </a:tabLst>
            </a:pPr>
            <a:r>
              <a:rPr b="1" dirty="0" sz="2400">
                <a:latin typeface="Arial"/>
                <a:cs typeface="Arial"/>
              </a:rPr>
              <a:t>malaise ("feeling sick"),</a:t>
            </a:r>
            <a:r>
              <a:rPr b="1" dirty="0" sz="2400" spc="-7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indent="-274320" marL="286385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algn="l" pos="286385"/>
                <a:tab algn="l" pos="287020"/>
              </a:tabLst>
            </a:pPr>
            <a:r>
              <a:rPr b="1" dirty="0" sz="2400" spc="-5">
                <a:latin typeface="Arial"/>
                <a:cs typeface="Arial"/>
              </a:rPr>
              <a:t>frequently a sore</a:t>
            </a:r>
            <a:r>
              <a:rPr b="1" dirty="0" sz="2400" spc="-10">
                <a:latin typeface="Arial"/>
                <a:cs typeface="Arial"/>
              </a:rPr>
              <a:t> </a:t>
            </a:r>
            <a:r>
              <a:rPr b="1" dirty="0" sz="2400" spc="-5">
                <a:latin typeface="Arial"/>
                <a:cs typeface="Arial"/>
              </a:rPr>
              <a:t>throat.</a:t>
            </a:r>
            <a:endParaRPr sz="2400">
              <a:latin typeface="Arial"/>
              <a:cs typeface="Arial"/>
            </a:endParaRPr>
          </a:p>
          <a:p>
            <a:pPr indent="-274320" marL="286385" marR="5080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5416"/>
              <a:buChar char=""/>
              <a:tabLst>
                <a:tab algn="l" pos="286385"/>
                <a:tab algn="l" pos="287020"/>
              </a:tabLst>
            </a:pPr>
            <a:r>
              <a:rPr dirty="0" sz="2400">
                <a:latin typeface="Arial"/>
                <a:cs typeface="Arial"/>
              </a:rPr>
              <a:t>One </a:t>
            </a:r>
            <a:r>
              <a:rPr dirty="0" sz="2400" spc="-5">
                <a:latin typeface="Arial"/>
                <a:cs typeface="Arial"/>
              </a:rPr>
              <a:t>or 2 days </a:t>
            </a:r>
            <a:r>
              <a:rPr dirty="0" sz="2400">
                <a:latin typeface="Arial"/>
                <a:cs typeface="Arial"/>
              </a:rPr>
              <a:t>after the fever </a:t>
            </a:r>
            <a:r>
              <a:rPr dirty="0" sz="2400" spc="-5">
                <a:latin typeface="Arial"/>
                <a:cs typeface="Arial"/>
              </a:rPr>
              <a:t>begins, </a:t>
            </a:r>
            <a:r>
              <a:rPr b="1" dirty="0" sz="2400">
                <a:latin typeface="Arial"/>
                <a:cs typeface="Arial"/>
              </a:rPr>
              <a:t>painful </a:t>
            </a:r>
            <a:r>
              <a:rPr b="1" dirty="0" sz="2400" spc="-5">
                <a:latin typeface="Arial"/>
                <a:cs typeface="Arial"/>
              </a:rPr>
              <a:t>sores  </a:t>
            </a:r>
            <a:r>
              <a:rPr dirty="0" sz="2400" spc="-5">
                <a:latin typeface="Arial"/>
                <a:cs typeface="Arial"/>
              </a:rPr>
              <a:t>develop in </a:t>
            </a:r>
            <a:r>
              <a:rPr dirty="0" sz="2400">
                <a:latin typeface="Arial"/>
                <a:cs typeface="Arial"/>
              </a:rPr>
              <a:t>the mouth. </a:t>
            </a:r>
            <a:r>
              <a:rPr dirty="0" sz="2400" spc="-5">
                <a:latin typeface="Arial"/>
                <a:cs typeface="Arial"/>
              </a:rPr>
              <a:t>They begin as small red </a:t>
            </a:r>
            <a:r>
              <a:rPr dirty="0" sz="2400">
                <a:latin typeface="Arial"/>
                <a:cs typeface="Arial"/>
              </a:rPr>
              <a:t>spots  that </a:t>
            </a:r>
            <a:r>
              <a:rPr dirty="0" sz="2400" spc="-5">
                <a:latin typeface="Arial"/>
                <a:cs typeface="Arial"/>
              </a:rPr>
              <a:t>blister </a:t>
            </a:r>
            <a:r>
              <a:rPr dirty="0" sz="2400">
                <a:latin typeface="Arial"/>
                <a:cs typeface="Arial"/>
              </a:rPr>
              <a:t>and then often </a:t>
            </a:r>
            <a:r>
              <a:rPr dirty="0" sz="2400" spc="-5">
                <a:latin typeface="Arial"/>
                <a:cs typeface="Arial"/>
              </a:rPr>
              <a:t>become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ulcers.</a:t>
            </a:r>
            <a:endParaRPr sz="2400">
              <a:latin typeface="Arial"/>
              <a:cs typeface="Arial"/>
            </a:endParaRPr>
          </a:p>
          <a:p>
            <a:pPr algn="just" indent="-274320" marL="286385" marR="203200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Char char=""/>
              <a:tabLst>
                <a:tab algn="l" pos="287020"/>
              </a:tabLst>
            </a:pPr>
            <a:r>
              <a:rPr dirty="0" sz="2400" spc="-5">
                <a:latin typeface="Arial"/>
                <a:cs typeface="Arial"/>
              </a:rPr>
              <a:t>They are usually located on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tongue, </a:t>
            </a:r>
            <a:r>
              <a:rPr dirty="0" sz="2400">
                <a:latin typeface="Arial"/>
                <a:cs typeface="Arial"/>
              </a:rPr>
              <a:t>gums, </a:t>
            </a:r>
            <a:r>
              <a:rPr dirty="0" sz="2400" spc="-135">
                <a:latin typeface="Arial"/>
                <a:cs typeface="Arial"/>
              </a:rPr>
              <a:t>and  </a:t>
            </a:r>
            <a:r>
              <a:rPr dirty="0" sz="2400" spc="-5">
                <a:latin typeface="Arial"/>
                <a:cs typeface="Arial"/>
              </a:rPr>
              <a:t>inside </a:t>
            </a:r>
            <a:r>
              <a:rPr dirty="0" sz="2400">
                <a:latin typeface="Arial"/>
                <a:cs typeface="Arial"/>
              </a:rPr>
              <a:t>of the</a:t>
            </a:r>
            <a:r>
              <a:rPr dirty="0" sz="2400" spc="-5">
                <a:latin typeface="Arial"/>
                <a:cs typeface="Arial"/>
              </a:rPr>
              <a:t> cheeks.</a:t>
            </a:r>
            <a:endParaRPr sz="2400">
              <a:latin typeface="Arial"/>
              <a:cs typeface="Arial"/>
            </a:endParaRPr>
          </a:p>
          <a:p>
            <a:pPr algn="just" indent="-274320" marL="286385" marR="69850">
              <a:lnSpc>
                <a:spcPct val="90000"/>
              </a:lnSpc>
              <a:spcBef>
                <a:spcPts val="565"/>
              </a:spcBef>
              <a:buClr>
                <a:srgbClr val="D24717"/>
              </a:buClr>
              <a:buSzPct val="85416"/>
              <a:buChar char=""/>
              <a:tabLst>
                <a:tab algn="l" pos="287020"/>
              </a:tabLst>
            </a:pPr>
            <a:r>
              <a:rPr dirty="0" sz="2400" spc="-5">
                <a:latin typeface="Arial"/>
                <a:cs typeface="Arial"/>
              </a:rPr>
              <a:t>The </a:t>
            </a:r>
            <a:r>
              <a:rPr b="1" dirty="0" sz="2400" spc="-5">
                <a:latin typeface="Arial"/>
                <a:cs typeface="Arial"/>
              </a:rPr>
              <a:t>skin rash </a:t>
            </a:r>
            <a:r>
              <a:rPr dirty="0" sz="2400" spc="-5">
                <a:latin typeface="Arial"/>
                <a:cs typeface="Arial"/>
              </a:rPr>
              <a:t>develops over 1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2 days with </a:t>
            </a:r>
            <a:r>
              <a:rPr dirty="0" sz="2400">
                <a:latin typeface="Arial"/>
                <a:cs typeface="Arial"/>
              </a:rPr>
              <a:t>flat </a:t>
            </a:r>
            <a:r>
              <a:rPr dirty="0" sz="2400" spc="-195">
                <a:latin typeface="Arial"/>
                <a:cs typeface="Arial"/>
              </a:rPr>
              <a:t>or  </a:t>
            </a:r>
            <a:r>
              <a:rPr dirty="0" sz="2400" spc="-5">
                <a:latin typeface="Arial"/>
                <a:cs typeface="Arial"/>
              </a:rPr>
              <a:t>raised </a:t>
            </a:r>
            <a:r>
              <a:rPr dirty="0" sz="2400">
                <a:latin typeface="Arial"/>
                <a:cs typeface="Arial"/>
              </a:rPr>
              <a:t>red </a:t>
            </a:r>
            <a:r>
              <a:rPr dirty="0" sz="2400" spc="-5">
                <a:latin typeface="Arial"/>
                <a:cs typeface="Arial"/>
              </a:rPr>
              <a:t>spots, </a:t>
            </a:r>
            <a:r>
              <a:rPr dirty="0" sz="2400">
                <a:latin typeface="Arial"/>
                <a:cs typeface="Arial"/>
              </a:rPr>
              <a:t>some </a:t>
            </a:r>
            <a:r>
              <a:rPr dirty="0" sz="2400" spc="-5">
                <a:latin typeface="Arial"/>
                <a:cs typeface="Arial"/>
              </a:rPr>
              <a:t>with blisters </a:t>
            </a:r>
            <a:r>
              <a:rPr dirty="0" sz="2400">
                <a:latin typeface="Arial"/>
                <a:cs typeface="Arial"/>
              </a:rPr>
              <a:t>on the </a:t>
            </a:r>
            <a:r>
              <a:rPr dirty="0" sz="2400" spc="-5">
                <a:latin typeface="Arial"/>
                <a:cs typeface="Arial"/>
              </a:rPr>
              <a:t>palms </a:t>
            </a:r>
            <a:r>
              <a:rPr dirty="0" sz="2400">
                <a:latin typeface="Arial"/>
                <a:cs typeface="Arial"/>
              </a:rPr>
              <a:t>of  </a:t>
            </a:r>
            <a:r>
              <a:rPr dirty="0" sz="2400" spc="-5">
                <a:latin typeface="Arial"/>
                <a:cs typeface="Arial"/>
              </a:rPr>
              <a:t>the hand and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soles </a:t>
            </a:r>
            <a:r>
              <a:rPr dirty="0" sz="2400">
                <a:latin typeface="Arial"/>
                <a:cs typeface="Arial"/>
              </a:rPr>
              <a:t>of 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feet.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object 2"/>
          <p:cNvSpPr/>
          <p:nvPr/>
        </p:nvSpPr>
        <p:spPr>
          <a:xfrm>
            <a:off x="381000" y="228600"/>
            <a:ext cx="3962400" cy="259080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34" name="object 3"/>
          <p:cNvSpPr/>
          <p:nvPr/>
        </p:nvSpPr>
        <p:spPr>
          <a:xfrm>
            <a:off x="4495800" y="228600"/>
            <a:ext cx="4191000" cy="2590800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35" name="object 4"/>
          <p:cNvSpPr/>
          <p:nvPr/>
        </p:nvSpPr>
        <p:spPr>
          <a:xfrm>
            <a:off x="304800" y="3581400"/>
            <a:ext cx="4038600" cy="2514600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36" name="object 5"/>
          <p:cNvSpPr/>
          <p:nvPr/>
        </p:nvSpPr>
        <p:spPr>
          <a:xfrm>
            <a:off x="4495800" y="3581400"/>
            <a:ext cx="4191000" cy="2514600"/>
          </a:xfrm>
          <a:prstGeom prst="rect"/>
          <a:blipFill>
            <a:blip xmlns:r="http://schemas.openxmlformats.org/officeDocument/2006/relationships" r:embed="rId4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37" name="object 6"/>
          <p:cNvSpPr txBox="1"/>
          <p:nvPr/>
        </p:nvSpPr>
        <p:spPr>
          <a:xfrm>
            <a:off x="459740" y="3075559"/>
            <a:ext cx="3349625" cy="29972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Blister on </a:t>
            </a: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-5">
                <a:latin typeface="Arial"/>
                <a:cs typeface="Arial"/>
              </a:rPr>
              <a:t>palms </a:t>
            </a:r>
            <a:r>
              <a:rPr dirty="0" sz="1800">
                <a:latin typeface="Arial"/>
                <a:cs typeface="Arial"/>
              </a:rPr>
              <a:t>of the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hands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738" name="object 7"/>
          <p:cNvSpPr txBox="1">
            <a:spLocks noGrp="1"/>
          </p:cNvSpPr>
          <p:nvPr>
            <p:ph type="title"/>
          </p:nvPr>
        </p:nvSpPr>
        <p:spPr>
          <a:xfrm>
            <a:off x="4575175" y="3075559"/>
            <a:ext cx="3033395" cy="29972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0000"/>
                </a:solidFill>
              </a:rPr>
              <a:t>Blister on </a:t>
            </a:r>
            <a:r>
              <a:rPr dirty="0" sz="1800">
                <a:solidFill>
                  <a:srgbClr val="000000"/>
                </a:solidFill>
              </a:rPr>
              <a:t>the </a:t>
            </a:r>
            <a:r>
              <a:rPr dirty="0" sz="1800" spc="-5">
                <a:solidFill>
                  <a:srgbClr val="000000"/>
                </a:solidFill>
              </a:rPr>
              <a:t>soles </a:t>
            </a:r>
            <a:r>
              <a:rPr dirty="0" sz="1800">
                <a:solidFill>
                  <a:srgbClr val="000000"/>
                </a:solidFill>
              </a:rPr>
              <a:t>of the</a:t>
            </a:r>
            <a:r>
              <a:rPr dirty="0" sz="1800" spc="-50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feet</a:t>
            </a:r>
            <a:endParaRPr sz="1800"/>
          </a:p>
        </p:txBody>
      </p:sp>
      <p:sp>
        <p:nvSpPr>
          <p:cNvPr id="1048739" name="object 8"/>
          <p:cNvSpPr txBox="1"/>
          <p:nvPr/>
        </p:nvSpPr>
        <p:spPr>
          <a:xfrm>
            <a:off x="231140" y="6276543"/>
            <a:ext cx="387096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Blister then become ulcer </a:t>
            </a:r>
            <a:r>
              <a:rPr dirty="0" sz="1800" spc="-10">
                <a:latin typeface="Arial"/>
                <a:cs typeface="Arial"/>
              </a:rPr>
              <a:t>on </a:t>
            </a: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-5">
                <a:latin typeface="Arial"/>
                <a:cs typeface="Arial"/>
              </a:rPr>
              <a:t>inner  gums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740" name="object 9"/>
          <p:cNvSpPr txBox="1"/>
          <p:nvPr/>
        </p:nvSpPr>
        <p:spPr>
          <a:xfrm>
            <a:off x="4727575" y="6276543"/>
            <a:ext cx="3261995" cy="29972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Blister on </a:t>
            </a: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-5">
                <a:latin typeface="Arial"/>
                <a:cs typeface="Arial"/>
              </a:rPr>
              <a:t>dorsum of the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feet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2957830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5"/>
              <a:t>C</a:t>
            </a:r>
            <a:r>
              <a:rPr dirty="0" sz="4000" spc="-5"/>
              <a:t>omplication</a:t>
            </a:r>
            <a:endParaRPr sz="4000"/>
          </a:p>
        </p:txBody>
      </p:sp>
      <p:sp>
        <p:nvSpPr>
          <p:cNvPr id="1048742" name="object 3"/>
          <p:cNvSpPr txBox="1"/>
          <p:nvPr/>
        </p:nvSpPr>
        <p:spPr>
          <a:xfrm>
            <a:off x="993444" y="1944370"/>
            <a:ext cx="7592695" cy="295275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74320" marL="286385" marR="508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algn="l" pos="376555"/>
                <a:tab algn="l" pos="377190"/>
              </a:tabLst>
            </a:pPr>
            <a:r>
              <a:rPr dirty="0"/>
              <a:t>	</a:t>
            </a:r>
            <a:r>
              <a:rPr dirty="0" sz="2600">
                <a:latin typeface="Arial"/>
                <a:cs typeface="Arial"/>
              </a:rPr>
              <a:t>HFMD caused by coxsackie virus A16 infection</a:t>
            </a:r>
            <a:r>
              <a:rPr dirty="0" sz="2600" spc="-20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is  a mild disease and nearly all patients recover  within 7 to 10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days.</a:t>
            </a:r>
            <a:endParaRPr sz="2600">
              <a:latin typeface="Arial"/>
              <a:cs typeface="Arial"/>
            </a:endParaRPr>
          </a:p>
          <a:p>
            <a:pPr indent="-274320" marL="2863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Complications are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uncommon.</a:t>
            </a:r>
            <a:endParaRPr sz="2600">
              <a:latin typeface="Arial"/>
              <a:cs typeface="Arial"/>
            </a:endParaRPr>
          </a:p>
          <a:p>
            <a:pPr indent="-274320" marL="286385" marR="28130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HFMD caused by Enterovirus EV71 may be  associated with neurological complications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such  as aseptic meningitis and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encephalitis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2319655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55"/>
              <a:t>T</a:t>
            </a:r>
            <a:r>
              <a:rPr dirty="0" sz="4000" spc="-5"/>
              <a:t>reatment</a:t>
            </a:r>
            <a:endParaRPr sz="4000"/>
          </a:p>
        </p:txBody>
      </p:sp>
      <p:sp>
        <p:nvSpPr>
          <p:cNvPr id="1048744" name="object 3"/>
          <p:cNvSpPr txBox="1"/>
          <p:nvPr/>
        </p:nvSpPr>
        <p:spPr>
          <a:xfrm>
            <a:off x="993444" y="1471930"/>
            <a:ext cx="7534909" cy="295275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74320" marL="286385" marR="35306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no specific </a:t>
            </a:r>
            <a:r>
              <a:rPr dirty="0" sz="2600" spc="-5">
                <a:latin typeface="Arial"/>
                <a:cs typeface="Arial"/>
              </a:rPr>
              <a:t>effective </a:t>
            </a:r>
            <a:r>
              <a:rPr dirty="0" sz="2600">
                <a:latin typeface="Arial"/>
                <a:cs typeface="Arial"/>
              </a:rPr>
              <a:t>antiviral drugs and </a:t>
            </a:r>
            <a:r>
              <a:rPr dirty="0" sz="2600" spc="-60">
                <a:latin typeface="Arial"/>
                <a:cs typeface="Arial"/>
              </a:rPr>
              <a:t>vaccine  </a:t>
            </a:r>
            <a:r>
              <a:rPr dirty="0" sz="2600">
                <a:latin typeface="Arial"/>
                <a:cs typeface="Arial"/>
              </a:rPr>
              <a:t>available for </a:t>
            </a:r>
            <a:r>
              <a:rPr dirty="0" sz="2600" spc="-5">
                <a:latin typeface="Arial"/>
                <a:cs typeface="Arial"/>
              </a:rPr>
              <a:t>the </a:t>
            </a:r>
            <a:r>
              <a:rPr dirty="0" sz="2600">
                <a:latin typeface="Arial"/>
                <a:cs typeface="Arial"/>
              </a:rPr>
              <a:t>treatment of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HFMD.</a:t>
            </a:r>
            <a:endParaRPr sz="2600">
              <a:latin typeface="Arial"/>
              <a:cs typeface="Arial"/>
            </a:endParaRPr>
          </a:p>
          <a:p>
            <a:pPr indent="-274320" marL="286385" marR="508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algn="l" pos="287020"/>
              </a:tabLst>
            </a:pPr>
            <a:r>
              <a:rPr b="1" dirty="0" sz="2600">
                <a:latin typeface="Arial"/>
                <a:cs typeface="Arial"/>
              </a:rPr>
              <a:t>Symptomatic treatment </a:t>
            </a:r>
            <a:r>
              <a:rPr dirty="0" sz="2600">
                <a:latin typeface="Arial"/>
                <a:cs typeface="Arial"/>
              </a:rPr>
              <a:t>is given </a:t>
            </a:r>
            <a:r>
              <a:rPr dirty="0" sz="2600" spc="-5">
                <a:latin typeface="Arial"/>
                <a:cs typeface="Arial"/>
              </a:rPr>
              <a:t>to </a:t>
            </a:r>
            <a:r>
              <a:rPr dirty="0" sz="2600">
                <a:latin typeface="Arial"/>
                <a:cs typeface="Arial"/>
              </a:rPr>
              <a:t>provide </a:t>
            </a:r>
            <a:r>
              <a:rPr dirty="0" sz="2600" spc="-70">
                <a:latin typeface="Arial"/>
                <a:cs typeface="Arial"/>
              </a:rPr>
              <a:t>relief  </a:t>
            </a:r>
            <a:r>
              <a:rPr dirty="0" sz="2600">
                <a:latin typeface="Arial"/>
                <a:cs typeface="Arial"/>
              </a:rPr>
              <a:t>from </a:t>
            </a:r>
            <a:r>
              <a:rPr dirty="0" sz="2600" spc="-25">
                <a:latin typeface="Arial"/>
                <a:cs typeface="Arial"/>
              </a:rPr>
              <a:t>fever, </a:t>
            </a:r>
            <a:r>
              <a:rPr dirty="0" sz="2600">
                <a:latin typeface="Arial"/>
                <a:cs typeface="Arial"/>
              </a:rPr>
              <a:t>aches, or pain from the mouth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ulcers.</a:t>
            </a:r>
            <a:endParaRPr sz="2600">
              <a:latin typeface="Arial"/>
              <a:cs typeface="Arial"/>
            </a:endParaRPr>
          </a:p>
          <a:p>
            <a:pPr indent="-274320" marL="286385" marR="635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algn="l" pos="287020"/>
              </a:tabLst>
            </a:pPr>
            <a:r>
              <a:rPr b="1" dirty="0" sz="2600">
                <a:latin typeface="Arial"/>
                <a:cs typeface="Arial"/>
              </a:rPr>
              <a:t>Dehydration </a:t>
            </a:r>
            <a:r>
              <a:rPr dirty="0" sz="2600">
                <a:latin typeface="Arial"/>
                <a:cs typeface="Arial"/>
              </a:rPr>
              <a:t>is a concern because the mouth  sores may </a:t>
            </a:r>
            <a:r>
              <a:rPr dirty="0" sz="2600" spc="5">
                <a:latin typeface="Arial"/>
                <a:cs typeface="Arial"/>
              </a:rPr>
              <a:t>make </a:t>
            </a:r>
            <a:r>
              <a:rPr dirty="0" sz="2600">
                <a:latin typeface="Arial"/>
                <a:cs typeface="Arial"/>
              </a:rPr>
              <a:t>it </a:t>
            </a:r>
            <a:r>
              <a:rPr dirty="0" sz="2600" spc="-5">
                <a:latin typeface="Arial"/>
                <a:cs typeface="Arial"/>
              </a:rPr>
              <a:t>difficult </a:t>
            </a:r>
            <a:r>
              <a:rPr dirty="0" sz="2600">
                <a:latin typeface="Arial"/>
                <a:cs typeface="Arial"/>
              </a:rPr>
              <a:t>and painful </a:t>
            </a:r>
            <a:r>
              <a:rPr dirty="0" sz="2600" spc="-5">
                <a:latin typeface="Arial"/>
                <a:cs typeface="Arial"/>
              </a:rPr>
              <a:t>for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children  to eat and drink.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2451735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Prevention</a:t>
            </a:r>
            <a:endParaRPr sz="4000"/>
          </a:p>
        </p:txBody>
      </p:sp>
      <p:sp>
        <p:nvSpPr>
          <p:cNvPr id="1048746" name="object 3"/>
          <p:cNvSpPr txBox="1"/>
          <p:nvPr/>
        </p:nvSpPr>
        <p:spPr>
          <a:xfrm>
            <a:off x="993444" y="1412494"/>
            <a:ext cx="7581265" cy="469074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74320" marL="28638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algn="l" pos="286385"/>
                <a:tab algn="l" pos="287020"/>
              </a:tabLst>
            </a:pPr>
            <a:r>
              <a:rPr b="1" dirty="0" sz="2000">
                <a:latin typeface="Arial"/>
                <a:cs typeface="Arial"/>
              </a:rPr>
              <a:t>good </a:t>
            </a:r>
            <a:r>
              <a:rPr b="1" dirty="0" sz="2000" spc="-5">
                <a:latin typeface="Arial"/>
                <a:cs typeface="Arial"/>
              </a:rPr>
              <a:t>hygienic </a:t>
            </a:r>
            <a:r>
              <a:rPr b="1" dirty="0" sz="2000">
                <a:latin typeface="Arial"/>
                <a:cs typeface="Arial"/>
              </a:rPr>
              <a:t>practices. </a:t>
            </a:r>
            <a:r>
              <a:rPr b="1" dirty="0" sz="2000" spc="-5">
                <a:latin typeface="Arial"/>
                <a:cs typeface="Arial"/>
              </a:rPr>
              <a:t>Preventive </a:t>
            </a:r>
            <a:r>
              <a:rPr b="1" dirty="0" sz="2000">
                <a:latin typeface="Arial"/>
                <a:cs typeface="Arial"/>
              </a:rPr>
              <a:t>measures</a:t>
            </a:r>
            <a:r>
              <a:rPr b="1" dirty="0" sz="2000" spc="-75">
                <a:latin typeface="Arial"/>
                <a:cs typeface="Arial"/>
              </a:rPr>
              <a:t> </a:t>
            </a:r>
            <a:r>
              <a:rPr b="1" dirty="0" sz="2000">
                <a:latin typeface="Arial"/>
                <a:cs typeface="Arial"/>
              </a:rPr>
              <a:t>include:</a:t>
            </a:r>
            <a:endParaRPr sz="2000">
              <a:latin typeface="Arial"/>
              <a:cs typeface="Arial"/>
            </a:endParaRPr>
          </a:p>
          <a:p>
            <a:pPr indent="-274320" marL="286385" marR="67310">
              <a:lnSpc>
                <a:spcPts val="1920"/>
              </a:lnSpc>
              <a:spcBef>
                <a:spcPts val="580"/>
              </a:spcBef>
              <a:buClr>
                <a:srgbClr val="D24717"/>
              </a:buClr>
              <a:buSzPct val="85000"/>
              <a:buChar char=""/>
              <a:tabLst>
                <a:tab algn="l" pos="286385"/>
                <a:tab algn="l" pos="287020"/>
              </a:tabLst>
            </a:pPr>
            <a:r>
              <a:rPr dirty="0" sz="2000">
                <a:latin typeface="Arial"/>
                <a:cs typeface="Arial"/>
              </a:rPr>
              <a:t>a. Frequent hand washing, especially </a:t>
            </a:r>
            <a:r>
              <a:rPr dirty="0" sz="2000" spc="-5">
                <a:latin typeface="Arial"/>
                <a:cs typeface="Arial"/>
              </a:rPr>
              <a:t>after </a:t>
            </a:r>
            <a:r>
              <a:rPr dirty="0" sz="2000">
                <a:latin typeface="Arial"/>
                <a:cs typeface="Arial"/>
              </a:rPr>
              <a:t>diaper changes,</a:t>
            </a:r>
            <a:r>
              <a:rPr dirty="0" sz="2000" spc="-17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after  </a:t>
            </a:r>
            <a:r>
              <a:rPr dirty="0" sz="2000">
                <a:latin typeface="Arial"/>
                <a:cs typeface="Arial"/>
              </a:rPr>
              <a:t>using toilet and before preparing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food,</a:t>
            </a:r>
            <a:endParaRPr sz="2000">
              <a:latin typeface="Arial"/>
              <a:cs typeface="Arial"/>
            </a:endParaRPr>
          </a:p>
          <a:p>
            <a:pPr indent="-274320" marL="286385" marR="5080">
              <a:lnSpc>
                <a:spcPct val="80000"/>
              </a:lnSpc>
              <a:spcBef>
                <a:spcPts val="620"/>
              </a:spcBef>
              <a:buClr>
                <a:srgbClr val="D24717"/>
              </a:buClr>
              <a:buSzPct val="85000"/>
              <a:buChar char=""/>
              <a:tabLst>
                <a:tab algn="l" pos="286385"/>
                <a:tab algn="l" pos="287020"/>
              </a:tabLst>
            </a:pPr>
            <a:r>
              <a:rPr dirty="0" sz="2000">
                <a:latin typeface="Arial"/>
                <a:cs typeface="Arial"/>
              </a:rPr>
              <a:t>b. Maintain cleanliness of house, child care </a:t>
            </a:r>
            <a:r>
              <a:rPr dirty="0" sz="2000" spc="-15">
                <a:latin typeface="Arial"/>
                <a:cs typeface="Arial"/>
              </a:rPr>
              <a:t>center,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kindergartens  or schools and its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surrounding,</a:t>
            </a:r>
            <a:endParaRPr sz="2000">
              <a:latin typeface="Arial"/>
              <a:cs typeface="Arial"/>
            </a:endParaRPr>
          </a:p>
          <a:p>
            <a:pPr indent="-274320" marL="286385" marR="64769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000"/>
              <a:buChar char=""/>
              <a:tabLst>
                <a:tab algn="l" pos="286385"/>
                <a:tab algn="l" pos="287020"/>
              </a:tabLst>
            </a:pPr>
            <a:r>
              <a:rPr dirty="0" sz="2000">
                <a:latin typeface="Arial"/>
                <a:cs typeface="Arial"/>
              </a:rPr>
              <a:t>c. Cleaning of contaminated surfaces and soiled </a:t>
            </a:r>
            <a:r>
              <a:rPr dirty="0" sz="2000" spc="-5">
                <a:latin typeface="Arial"/>
                <a:cs typeface="Arial"/>
              </a:rPr>
              <a:t>items </a:t>
            </a:r>
            <a:r>
              <a:rPr dirty="0" sz="2000">
                <a:latin typeface="Arial"/>
                <a:cs typeface="Arial"/>
              </a:rPr>
              <a:t>with</a:t>
            </a:r>
            <a:r>
              <a:rPr dirty="0" sz="2000" spc="-1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soap  and </a:t>
            </a:r>
            <a:r>
              <a:rPr dirty="0" sz="2000" spc="-20">
                <a:latin typeface="Arial"/>
                <a:cs typeface="Arial"/>
              </a:rPr>
              <a:t>water, </a:t>
            </a:r>
            <a:r>
              <a:rPr dirty="0" sz="2000">
                <a:latin typeface="Arial"/>
                <a:cs typeface="Arial"/>
              </a:rPr>
              <a:t>and then disinfecting them with diluted solution of  chlorine-containing bleach (10%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concentration),</a:t>
            </a:r>
            <a:endParaRPr sz="2000">
              <a:latin typeface="Arial"/>
              <a:cs typeface="Arial"/>
            </a:endParaRPr>
          </a:p>
          <a:p>
            <a:pPr indent="-274320" marL="286385" marR="374650">
              <a:lnSpc>
                <a:spcPct val="80000"/>
              </a:lnSpc>
              <a:spcBef>
                <a:spcPts val="605"/>
              </a:spcBef>
              <a:buClr>
                <a:srgbClr val="D24717"/>
              </a:buClr>
              <a:buSzPct val="85000"/>
              <a:buChar char=""/>
              <a:tabLst>
                <a:tab algn="l" pos="286385"/>
                <a:tab algn="l" pos="287020"/>
              </a:tabLst>
            </a:pPr>
            <a:r>
              <a:rPr dirty="0" sz="2000">
                <a:latin typeface="Arial"/>
                <a:cs typeface="Arial"/>
              </a:rPr>
              <a:t>d. Parents are advised not to bring young children to</a:t>
            </a:r>
            <a:r>
              <a:rPr dirty="0" sz="2000" spc="-1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crowded  public places such as shopping centers, cinemas, swimming  pools, markets or bus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stations,</a:t>
            </a:r>
            <a:endParaRPr sz="2000">
              <a:latin typeface="Arial"/>
              <a:cs typeface="Arial"/>
            </a:endParaRPr>
          </a:p>
          <a:p>
            <a:pPr algn="just" indent="-274320" marL="286385" marR="589915">
              <a:lnSpc>
                <a:spcPts val="1920"/>
              </a:lnSpc>
              <a:spcBef>
                <a:spcPts val="580"/>
              </a:spcBef>
              <a:buClr>
                <a:srgbClr val="D24717"/>
              </a:buClr>
              <a:buSzPct val="85000"/>
              <a:buChar char=""/>
              <a:tabLst>
                <a:tab algn="l" pos="287020"/>
              </a:tabLst>
            </a:pPr>
            <a:r>
              <a:rPr dirty="0" sz="2000">
                <a:latin typeface="Arial"/>
                <a:cs typeface="Arial"/>
              </a:rPr>
              <a:t>e. Bring children to the nearest clinic if they show signs and  symptoms. Refrain from sending them to child care</a:t>
            </a:r>
            <a:r>
              <a:rPr dirty="0" sz="2000" spc="-2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centers,  kindergartens or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schools.</a:t>
            </a:r>
            <a:endParaRPr sz="2000">
              <a:latin typeface="Arial"/>
              <a:cs typeface="Arial"/>
            </a:endParaRPr>
          </a:p>
          <a:p>
            <a:pPr indent="-274320" marL="286385" marR="124460">
              <a:lnSpc>
                <a:spcPct val="80000"/>
              </a:lnSpc>
              <a:spcBef>
                <a:spcPts val="620"/>
              </a:spcBef>
              <a:buClr>
                <a:srgbClr val="D24717"/>
              </a:buClr>
              <a:buSzPct val="85000"/>
              <a:buChar char=""/>
              <a:tabLst>
                <a:tab algn="l" pos="286385"/>
                <a:tab algn="l" pos="287020"/>
              </a:tabLst>
            </a:pPr>
            <a:r>
              <a:rPr dirty="0" sz="2000">
                <a:latin typeface="Arial"/>
                <a:cs typeface="Arial"/>
              </a:rPr>
              <a:t>f. </a:t>
            </a:r>
            <a:r>
              <a:rPr dirty="0" sz="2000" spc="-5">
                <a:latin typeface="Arial"/>
                <a:cs typeface="Arial"/>
              </a:rPr>
              <a:t>Avoidance </a:t>
            </a:r>
            <a:r>
              <a:rPr dirty="0" sz="2000">
                <a:latin typeface="Arial"/>
                <a:cs typeface="Arial"/>
              </a:rPr>
              <a:t>of close contact (kissing, hugging, sharing</a:t>
            </a:r>
            <a:r>
              <a:rPr dirty="0" sz="2000" spc="-2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utensils,  etc.) with children having HFMD illness to reduce of the risk of  infection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48747" name="object 3"/>
            <p:cNvSpPr/>
            <p:nvPr/>
          </p:nvSpPr>
          <p:spPr>
            <a:xfrm>
              <a:off x="0" y="0"/>
              <a:ext cx="9144000" cy="6858000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48" name="object 4"/>
            <p:cNvSpPr/>
            <p:nvPr/>
          </p:nvSpPr>
          <p:spPr>
            <a:xfrm>
              <a:off x="65313" y="69722"/>
              <a:ext cx="9013825" cy="6692265"/>
            </a:xfrm>
            <a:custGeom>
              <a:avLst/>
              <a:ahLst/>
              <a:rect l="l" t="t" r="r" b="b"/>
              <a:pathLst>
                <a:path w="9013825" h="6692265">
                  <a:moveTo>
                    <a:pt x="0" y="329946"/>
                  </a:moveTo>
                  <a:lnTo>
                    <a:pt x="3576" y="281184"/>
                  </a:lnTo>
                  <a:lnTo>
                    <a:pt x="13965" y="234645"/>
                  </a:lnTo>
                  <a:lnTo>
                    <a:pt x="30657" y="190840"/>
                  </a:lnTo>
                  <a:lnTo>
                    <a:pt x="53141" y="150277"/>
                  </a:lnTo>
                  <a:lnTo>
                    <a:pt x="80907" y="113468"/>
                  </a:lnTo>
                  <a:lnTo>
                    <a:pt x="113445" y="80923"/>
                  </a:lnTo>
                  <a:lnTo>
                    <a:pt x="150245" y="53151"/>
                  </a:lnTo>
                  <a:lnTo>
                    <a:pt x="190796" y="30662"/>
                  </a:lnTo>
                  <a:lnTo>
                    <a:pt x="234589" y="13967"/>
                  </a:lnTo>
                  <a:lnTo>
                    <a:pt x="281114" y="3576"/>
                  </a:lnTo>
                  <a:lnTo>
                    <a:pt x="329859" y="0"/>
                  </a:lnTo>
                  <a:lnTo>
                    <a:pt x="8683462" y="0"/>
                  </a:lnTo>
                  <a:lnTo>
                    <a:pt x="8732224" y="3576"/>
                  </a:lnTo>
                  <a:lnTo>
                    <a:pt x="8778762" y="13967"/>
                  </a:lnTo>
                  <a:lnTo>
                    <a:pt x="8822568" y="30662"/>
                  </a:lnTo>
                  <a:lnTo>
                    <a:pt x="8863130" y="53151"/>
                  </a:lnTo>
                  <a:lnTo>
                    <a:pt x="8899939" y="80923"/>
                  </a:lnTo>
                  <a:lnTo>
                    <a:pt x="8932485" y="113468"/>
                  </a:lnTo>
                  <a:lnTo>
                    <a:pt x="8960257" y="150277"/>
                  </a:lnTo>
                  <a:lnTo>
                    <a:pt x="8982745" y="190840"/>
                  </a:lnTo>
                  <a:lnTo>
                    <a:pt x="8999440" y="234645"/>
                  </a:lnTo>
                  <a:lnTo>
                    <a:pt x="9009831" y="281184"/>
                  </a:lnTo>
                  <a:lnTo>
                    <a:pt x="9013408" y="329946"/>
                  </a:lnTo>
                  <a:lnTo>
                    <a:pt x="9013408" y="6362369"/>
                  </a:lnTo>
                  <a:lnTo>
                    <a:pt x="9009831" y="6411115"/>
                  </a:lnTo>
                  <a:lnTo>
                    <a:pt x="8999440" y="6457639"/>
                  </a:lnTo>
                  <a:lnTo>
                    <a:pt x="8982745" y="6501432"/>
                  </a:lnTo>
                  <a:lnTo>
                    <a:pt x="8960257" y="6541984"/>
                  </a:lnTo>
                  <a:lnTo>
                    <a:pt x="8932485" y="6578785"/>
                  </a:lnTo>
                  <a:lnTo>
                    <a:pt x="8899939" y="6611323"/>
                  </a:lnTo>
                  <a:lnTo>
                    <a:pt x="8863130" y="6639090"/>
                  </a:lnTo>
                  <a:lnTo>
                    <a:pt x="8822568" y="6661574"/>
                  </a:lnTo>
                  <a:lnTo>
                    <a:pt x="8778762" y="6678266"/>
                  </a:lnTo>
                  <a:lnTo>
                    <a:pt x="8732224" y="6688655"/>
                  </a:lnTo>
                  <a:lnTo>
                    <a:pt x="8683462" y="6692231"/>
                  </a:lnTo>
                  <a:lnTo>
                    <a:pt x="329859" y="6692231"/>
                  </a:lnTo>
                  <a:lnTo>
                    <a:pt x="281114" y="6688655"/>
                  </a:lnTo>
                  <a:lnTo>
                    <a:pt x="234589" y="6678266"/>
                  </a:lnTo>
                  <a:lnTo>
                    <a:pt x="190796" y="6661574"/>
                  </a:lnTo>
                  <a:lnTo>
                    <a:pt x="150245" y="6639090"/>
                  </a:lnTo>
                  <a:lnTo>
                    <a:pt x="113445" y="6611323"/>
                  </a:lnTo>
                  <a:lnTo>
                    <a:pt x="80907" y="6578785"/>
                  </a:lnTo>
                  <a:lnTo>
                    <a:pt x="53141" y="6541984"/>
                  </a:lnTo>
                  <a:lnTo>
                    <a:pt x="30657" y="6501432"/>
                  </a:lnTo>
                  <a:lnTo>
                    <a:pt x="13965" y="6457639"/>
                  </a:lnTo>
                  <a:lnTo>
                    <a:pt x="3576" y="6411115"/>
                  </a:lnTo>
                  <a:lnTo>
                    <a:pt x="0" y="6362369"/>
                  </a:lnTo>
                  <a:lnTo>
                    <a:pt x="0" y="32994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749" name="object 5"/>
            <p:cNvSpPr/>
            <p:nvPr/>
          </p:nvSpPr>
          <p:spPr>
            <a:xfrm>
              <a:off x="62931" y="1517269"/>
              <a:ext cx="9022080" cy="1459865"/>
            </a:xfrm>
            <a:custGeom>
              <a:avLst/>
              <a:ahLst/>
              <a:rect l="l" t="t" r="r" b="b"/>
              <a:pathLst>
                <a:path w="9022080" h="1459864">
                  <a:moveTo>
                    <a:pt x="0" y="1459356"/>
                  </a:moveTo>
                  <a:lnTo>
                    <a:pt x="9021572" y="1459356"/>
                  </a:lnTo>
                  <a:lnTo>
                    <a:pt x="9021572" y="0"/>
                  </a:lnTo>
                  <a:lnTo>
                    <a:pt x="0" y="0"/>
                  </a:lnTo>
                  <a:lnTo>
                    <a:pt x="0" y="1459356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50" name="object 6"/>
            <p:cNvSpPr/>
            <p:nvPr/>
          </p:nvSpPr>
          <p:spPr>
            <a:xfrm>
              <a:off x="62931" y="1396688"/>
              <a:ext cx="9022080" cy="120650"/>
            </a:xfrm>
            <a:custGeom>
              <a:avLst/>
              <a:ahLst/>
              <a:rect l="l" t="t" r="r" b="b"/>
              <a:pathLst>
                <a:path w="9022080" h="120650">
                  <a:moveTo>
                    <a:pt x="9021572" y="0"/>
                  </a:moveTo>
                  <a:lnTo>
                    <a:pt x="0" y="0"/>
                  </a:lnTo>
                  <a:lnTo>
                    <a:pt x="0" y="120580"/>
                  </a:lnTo>
                  <a:lnTo>
                    <a:pt x="9021572" y="120580"/>
                  </a:lnTo>
                  <a:lnTo>
                    <a:pt x="9021572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51" name="object 7"/>
            <p:cNvSpPr/>
            <p:nvPr/>
          </p:nvSpPr>
          <p:spPr>
            <a:xfrm>
              <a:off x="62931" y="2976711"/>
              <a:ext cx="9022080" cy="111125"/>
            </a:xfrm>
            <a:custGeom>
              <a:avLst/>
              <a:ahLst/>
              <a:rect l="l" t="t" r="r" b="b"/>
              <a:pathLst>
                <a:path w="9022080" h="111125">
                  <a:moveTo>
                    <a:pt x="9021572" y="0"/>
                  </a:moveTo>
                  <a:lnTo>
                    <a:pt x="0" y="0"/>
                  </a:lnTo>
                  <a:lnTo>
                    <a:pt x="0" y="110531"/>
                  </a:lnTo>
                  <a:lnTo>
                    <a:pt x="9021572" y="110531"/>
                  </a:lnTo>
                  <a:lnTo>
                    <a:pt x="9021572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52" name="object 8"/>
            <p:cNvSpPr/>
            <p:nvPr/>
          </p:nvSpPr>
          <p:spPr>
            <a:xfrm>
              <a:off x="1266825" y="1457325"/>
              <a:ext cx="6991350" cy="2514600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object 2"/>
          <p:cNvSpPr txBox="1"/>
          <p:nvPr/>
        </p:nvSpPr>
        <p:spPr>
          <a:xfrm>
            <a:off x="1936495" y="382651"/>
            <a:ext cx="6929755" cy="355727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74320" marL="28702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3333"/>
              <a:buFont typeface="Arial"/>
              <a:buChar char="•"/>
              <a:tabLst>
                <a:tab algn="l" pos="286385"/>
                <a:tab algn="l" pos="287020"/>
              </a:tabLst>
            </a:pPr>
            <a:r>
              <a:rPr b="1" dirty="0" sz="2100" spc="-5">
                <a:latin typeface="Arial"/>
                <a:cs typeface="Arial"/>
              </a:rPr>
              <a:t>caused by Neisseria meningitidis</a:t>
            </a:r>
            <a:r>
              <a:rPr b="1" dirty="0" sz="2100" spc="45">
                <a:latin typeface="Arial"/>
                <a:cs typeface="Arial"/>
              </a:rPr>
              <a:t> </a:t>
            </a:r>
            <a:r>
              <a:rPr b="1" dirty="0" sz="2100" spc="-5">
                <a:latin typeface="Arial"/>
                <a:cs typeface="Arial"/>
              </a:rPr>
              <a:t>(meningococcus)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D24717"/>
              </a:buClr>
              <a:buFont typeface="Arial"/>
              <a:buChar char="•"/>
            </a:pPr>
            <a:endParaRPr sz="3200">
              <a:latin typeface="Arial"/>
              <a:cs typeface="Arial"/>
            </a:endParaRPr>
          </a:p>
          <a:p>
            <a:pPr indent="-274320" marL="287020" marR="678180">
              <a:lnSpc>
                <a:spcPct val="100000"/>
              </a:lnSpc>
              <a:buClr>
                <a:srgbClr val="D24717"/>
              </a:buClr>
              <a:buSzPct val="83333"/>
              <a:buFont typeface="Arial"/>
              <a:buChar char="•"/>
              <a:tabLst>
                <a:tab algn="l" pos="360045"/>
                <a:tab algn="l" pos="360680"/>
              </a:tabLst>
            </a:pPr>
            <a:r>
              <a:rPr dirty="0"/>
              <a:t>	</a:t>
            </a:r>
            <a:r>
              <a:rPr b="1" dirty="0" sz="2100" spc="-5">
                <a:latin typeface="Arial"/>
                <a:cs typeface="Arial"/>
              </a:rPr>
              <a:t>transmission: person-to-person by respiratory  droplets</a:t>
            </a:r>
            <a:endParaRPr sz="2100">
              <a:latin typeface="Arial"/>
              <a:cs typeface="Arial"/>
            </a:endParaRPr>
          </a:p>
          <a:p>
            <a:pPr marL="332740">
              <a:lnSpc>
                <a:spcPct val="100000"/>
              </a:lnSpc>
              <a:spcBef>
                <a:spcPts val="395"/>
              </a:spcBef>
            </a:pPr>
            <a:r>
              <a:rPr dirty="0" sz="1750" spc="-430">
                <a:solidFill>
                  <a:srgbClr val="9B2C1F"/>
                </a:solidFill>
                <a:latin typeface="Arial"/>
                <a:cs typeface="Arial"/>
              </a:rPr>
              <a:t> </a:t>
            </a:r>
            <a:r>
              <a:rPr b="1" dirty="0" sz="2100">
                <a:latin typeface="Arial"/>
                <a:cs typeface="Arial"/>
              </a:rPr>
              <a:t>colonization of </a:t>
            </a:r>
            <a:r>
              <a:rPr b="1" dirty="0" sz="2100" spc="-5">
                <a:latin typeface="Arial"/>
                <a:cs typeface="Arial"/>
              </a:rPr>
              <a:t>URT </a:t>
            </a:r>
            <a:r>
              <a:rPr b="1" dirty="0" sz="2100" spc="-5">
                <a:latin typeface="Wingdings"/>
                <a:cs typeface="Wingdings"/>
              </a:rPr>
              <a:t></a:t>
            </a:r>
            <a:r>
              <a:rPr b="1" dirty="0" sz="2100" spc="-5">
                <a:latin typeface="Times New Roman"/>
                <a:cs typeface="Times New Roman"/>
              </a:rPr>
              <a:t> </a:t>
            </a:r>
            <a:r>
              <a:rPr b="1" dirty="0" sz="2100" spc="-5">
                <a:latin typeface="Arial"/>
                <a:cs typeface="Arial"/>
              </a:rPr>
              <a:t>penetrate </a:t>
            </a:r>
            <a:r>
              <a:rPr b="1" dirty="0" sz="2100">
                <a:latin typeface="Arial"/>
                <a:cs typeface="Arial"/>
              </a:rPr>
              <a:t>into</a:t>
            </a:r>
            <a:r>
              <a:rPr b="1" dirty="0" sz="2100" spc="90">
                <a:latin typeface="Arial"/>
                <a:cs typeface="Arial"/>
              </a:rPr>
              <a:t> </a:t>
            </a:r>
            <a:r>
              <a:rPr b="1" dirty="0" sz="2100" spc="-30">
                <a:latin typeface="Arial"/>
                <a:cs typeface="Arial"/>
              </a:rPr>
              <a:t>bloodstream</a:t>
            </a:r>
            <a:endParaRPr sz="210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</a:pPr>
            <a:r>
              <a:rPr b="1" dirty="0" sz="2100" spc="-5">
                <a:latin typeface="Wingdings"/>
                <a:cs typeface="Wingdings"/>
              </a:rPr>
              <a:t></a:t>
            </a:r>
            <a:r>
              <a:rPr b="1" dirty="0" sz="2100" spc="-5">
                <a:latin typeface="Times New Roman"/>
                <a:cs typeface="Times New Roman"/>
              </a:rPr>
              <a:t> </a:t>
            </a:r>
            <a:r>
              <a:rPr b="1" dirty="0" sz="2100">
                <a:latin typeface="Arial"/>
                <a:cs typeface="Arial"/>
              </a:rPr>
              <a:t>go to </a:t>
            </a:r>
            <a:r>
              <a:rPr b="1" dirty="0" sz="2100" spc="-5">
                <a:latin typeface="Arial"/>
                <a:cs typeface="Arial"/>
              </a:rPr>
              <a:t>CNS </a:t>
            </a:r>
            <a:r>
              <a:rPr b="1" dirty="0" sz="2100">
                <a:latin typeface="Arial"/>
                <a:cs typeface="Arial"/>
              </a:rPr>
              <a:t>and </a:t>
            </a:r>
            <a:r>
              <a:rPr b="1" dirty="0" sz="2100" spc="-5">
                <a:latin typeface="Arial"/>
                <a:cs typeface="Arial"/>
              </a:rPr>
              <a:t>causing</a:t>
            </a:r>
            <a:r>
              <a:rPr b="1" dirty="0" sz="2100" spc="100">
                <a:latin typeface="Arial"/>
                <a:cs typeface="Arial"/>
              </a:rPr>
              <a:t> </a:t>
            </a:r>
            <a:r>
              <a:rPr b="1" dirty="0" sz="2100" spc="-5">
                <a:latin typeface="Arial"/>
                <a:cs typeface="Arial"/>
              </a:rPr>
              <a:t>meningitis</a:t>
            </a:r>
            <a:endParaRPr sz="210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  <a:spcBef>
                <a:spcPts val="15"/>
              </a:spcBef>
            </a:pPr>
            <a:r>
              <a:rPr b="1" dirty="0" sz="2100" spc="-5">
                <a:latin typeface="Arial"/>
                <a:cs typeface="Arial"/>
              </a:rPr>
              <a:t>(meningococcal </a:t>
            </a:r>
            <a:r>
              <a:rPr b="1" dirty="0" sz="2100">
                <a:latin typeface="Arial"/>
                <a:cs typeface="Arial"/>
              </a:rPr>
              <a:t>meningitis) / </a:t>
            </a:r>
            <a:r>
              <a:rPr b="1" dirty="0" sz="2100" spc="-5">
                <a:latin typeface="Arial"/>
                <a:cs typeface="Arial"/>
              </a:rPr>
              <a:t>infect </a:t>
            </a:r>
            <a:r>
              <a:rPr b="1" dirty="0" sz="2100">
                <a:latin typeface="Arial"/>
                <a:cs typeface="Arial"/>
              </a:rPr>
              <a:t>the</a:t>
            </a:r>
            <a:r>
              <a:rPr b="1" dirty="0" sz="2100" spc="10">
                <a:latin typeface="Arial"/>
                <a:cs typeface="Arial"/>
              </a:rPr>
              <a:t> </a:t>
            </a:r>
            <a:r>
              <a:rPr b="1" dirty="0" sz="2100">
                <a:latin typeface="Arial"/>
                <a:cs typeface="Arial"/>
              </a:rPr>
              <a:t>blood</a:t>
            </a:r>
            <a:endParaRPr sz="210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</a:pPr>
            <a:r>
              <a:rPr b="1" dirty="0" sz="2100" spc="-5">
                <a:latin typeface="Arial"/>
                <a:cs typeface="Arial"/>
              </a:rPr>
              <a:t>vessel</a:t>
            </a:r>
            <a:r>
              <a:rPr b="1" dirty="0" sz="2100" spc="-25">
                <a:latin typeface="Arial"/>
                <a:cs typeface="Arial"/>
              </a:rPr>
              <a:t> </a:t>
            </a:r>
            <a:r>
              <a:rPr b="1" dirty="0" sz="2100" spc="-5">
                <a:latin typeface="Arial"/>
                <a:cs typeface="Arial"/>
              </a:rPr>
              <a:t>(meningococcemia)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>
              <a:latin typeface="Arial"/>
              <a:cs typeface="Arial"/>
            </a:endParaRPr>
          </a:p>
          <a:p>
            <a:pPr indent="-347980" marL="360045">
              <a:lnSpc>
                <a:spcPct val="100000"/>
              </a:lnSpc>
              <a:buClr>
                <a:srgbClr val="D24717"/>
              </a:buClr>
              <a:buSzPct val="83333"/>
              <a:buFont typeface="Arial"/>
              <a:buChar char="•"/>
              <a:tabLst>
                <a:tab algn="l" pos="360045"/>
                <a:tab algn="l" pos="360680"/>
              </a:tabLst>
            </a:pPr>
            <a:r>
              <a:rPr b="1" dirty="0" sz="2100" spc="-5" u="heavy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Meningococcemia </a:t>
            </a:r>
            <a:r>
              <a:rPr b="1" dirty="0" sz="2100" u="heavy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/ </a:t>
            </a:r>
            <a:r>
              <a:rPr b="1" dirty="0" sz="2100" spc="-5" u="heavy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meningococcal</a:t>
            </a:r>
            <a:r>
              <a:rPr b="1" dirty="0" sz="2100" spc="35" u="heavy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1" dirty="0" sz="2100" spc="-5" u="heavy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septicaemia: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48754" name="object 3"/>
          <p:cNvSpPr txBox="1"/>
          <p:nvPr/>
        </p:nvSpPr>
        <p:spPr>
          <a:xfrm>
            <a:off x="2269235" y="3913123"/>
            <a:ext cx="6758305" cy="2470785"/>
          </a:xfrm>
          <a:prstGeom prst="rect"/>
        </p:spPr>
        <p:txBody>
          <a:bodyPr bIns="0" lIns="0" rIns="0" rtlCol="0" tIns="64135" vert="horz" wrap="square">
            <a:spAutoFit/>
          </a:bodyPr>
          <a:p>
            <a:pPr indent="-302260" marL="301625">
              <a:lnSpc>
                <a:spcPct val="100000"/>
              </a:lnSpc>
              <a:spcBef>
                <a:spcPts val="505"/>
              </a:spcBef>
              <a:buClr>
                <a:srgbClr val="9B2C1F"/>
              </a:buClr>
              <a:buSzPct val="83333"/>
              <a:buFont typeface="Wingdings"/>
              <a:buChar char=""/>
              <a:tabLst>
                <a:tab algn="l" pos="301625"/>
                <a:tab algn="l" pos="302260"/>
              </a:tabLst>
            </a:pPr>
            <a:r>
              <a:rPr b="1" dirty="0" sz="2100" spc="-5">
                <a:latin typeface="Arial"/>
                <a:cs typeface="Arial"/>
              </a:rPr>
              <a:t>cutaneous</a:t>
            </a:r>
            <a:r>
              <a:rPr b="1" dirty="0" sz="2100" spc="10">
                <a:latin typeface="Arial"/>
                <a:cs typeface="Arial"/>
              </a:rPr>
              <a:t> </a:t>
            </a:r>
            <a:r>
              <a:rPr b="1" dirty="0" sz="2100" spc="-5">
                <a:latin typeface="Arial"/>
                <a:cs typeface="Arial"/>
              </a:rPr>
              <a:t>signs:</a:t>
            </a:r>
            <a:endParaRPr sz="2100">
              <a:latin typeface="Arial"/>
              <a:cs typeface="Arial"/>
            </a:endParaRPr>
          </a:p>
          <a:p>
            <a:pPr indent="-342900" lvl="1" marL="936625" marR="19685">
              <a:lnSpc>
                <a:spcPct val="100000"/>
              </a:lnSpc>
              <a:spcBef>
                <a:spcPts val="409"/>
              </a:spcBef>
              <a:buClr>
                <a:srgbClr val="E6B0AB"/>
              </a:buClr>
              <a:buSzPct val="83333"/>
              <a:buAutoNum type="arabicPeriod"/>
              <a:tabLst>
                <a:tab algn="l" pos="936625"/>
                <a:tab algn="l" pos="937260"/>
              </a:tabLst>
            </a:pPr>
            <a:r>
              <a:rPr b="1" dirty="0" sz="2100" spc="-5">
                <a:latin typeface="Arial"/>
                <a:cs typeface="Arial"/>
              </a:rPr>
              <a:t>Maculopapular </a:t>
            </a:r>
            <a:r>
              <a:rPr b="1" dirty="0" sz="2100">
                <a:latin typeface="Arial"/>
                <a:cs typeface="Arial"/>
              </a:rPr>
              <a:t>– </a:t>
            </a:r>
            <a:r>
              <a:rPr b="1" dirty="0" sz="2100" spc="-35">
                <a:latin typeface="Arial"/>
                <a:cs typeface="Arial"/>
              </a:rPr>
              <a:t>early, </a:t>
            </a:r>
            <a:r>
              <a:rPr b="1" dirty="0" sz="2100" spc="-5">
                <a:latin typeface="Arial"/>
                <a:cs typeface="Arial"/>
              </a:rPr>
              <a:t>often </a:t>
            </a:r>
            <a:r>
              <a:rPr b="1" dirty="0" sz="2100">
                <a:latin typeface="Arial"/>
                <a:cs typeface="Arial"/>
              </a:rPr>
              <a:t>on </a:t>
            </a:r>
            <a:r>
              <a:rPr b="1" dirty="0" sz="2100" spc="-5">
                <a:latin typeface="Arial"/>
                <a:cs typeface="Arial"/>
              </a:rPr>
              <a:t>a </a:t>
            </a:r>
            <a:r>
              <a:rPr b="1" dirty="0" sz="2100">
                <a:latin typeface="Arial"/>
                <a:cs typeface="Arial"/>
              </a:rPr>
              <a:t>painful joint  </a:t>
            </a:r>
            <a:r>
              <a:rPr b="1" dirty="0" sz="2100" spc="-5">
                <a:latin typeface="Arial"/>
                <a:cs typeface="Arial"/>
              </a:rPr>
              <a:t>or pressure</a:t>
            </a:r>
            <a:r>
              <a:rPr b="1" dirty="0" sz="2100" spc="-25">
                <a:latin typeface="Arial"/>
                <a:cs typeface="Arial"/>
              </a:rPr>
              <a:t> </a:t>
            </a:r>
            <a:r>
              <a:rPr b="1" dirty="0" sz="2100">
                <a:latin typeface="Arial"/>
                <a:cs typeface="Arial"/>
              </a:rPr>
              <a:t>point</a:t>
            </a:r>
            <a:endParaRPr sz="2100">
              <a:latin typeface="Arial"/>
              <a:cs typeface="Arial"/>
            </a:endParaRPr>
          </a:p>
          <a:p>
            <a:pPr indent="-342900" lvl="1" marL="936625" marR="287655">
              <a:lnSpc>
                <a:spcPct val="100000"/>
              </a:lnSpc>
              <a:spcBef>
                <a:spcPts val="395"/>
              </a:spcBef>
              <a:buClr>
                <a:srgbClr val="E6B0AB"/>
              </a:buClr>
              <a:buSzPct val="83333"/>
              <a:buAutoNum type="arabicPeriod"/>
              <a:tabLst>
                <a:tab algn="l" pos="936625"/>
                <a:tab algn="l" pos="937260"/>
              </a:tabLst>
            </a:pPr>
            <a:r>
              <a:rPr b="1" dirty="0" sz="2100" spc="-5">
                <a:latin typeface="Arial"/>
                <a:cs typeface="Arial"/>
              </a:rPr>
              <a:t>Petechiae </a:t>
            </a:r>
            <a:r>
              <a:rPr b="1" dirty="0" sz="2100" spc="-15">
                <a:latin typeface="Arial"/>
                <a:cs typeface="Arial"/>
              </a:rPr>
              <a:t>(50-70%) </a:t>
            </a:r>
            <a:r>
              <a:rPr b="1" dirty="0" sz="2100">
                <a:latin typeface="Arial"/>
                <a:cs typeface="Arial"/>
              </a:rPr>
              <a:t>– distribute </a:t>
            </a:r>
            <a:r>
              <a:rPr b="1" dirty="0" sz="2100" spc="-5">
                <a:latin typeface="Arial"/>
                <a:cs typeface="Arial"/>
              </a:rPr>
              <a:t>at trunk </a:t>
            </a:r>
            <a:r>
              <a:rPr b="1" dirty="0" sz="2100">
                <a:latin typeface="Arial"/>
                <a:cs typeface="Arial"/>
              </a:rPr>
              <a:t>and  </a:t>
            </a:r>
            <a:r>
              <a:rPr b="1" dirty="0" sz="2100" spc="-5">
                <a:latin typeface="Arial"/>
                <a:cs typeface="Arial"/>
              </a:rPr>
              <a:t>extremities (can be </a:t>
            </a:r>
            <a:r>
              <a:rPr b="1" dirty="0" sz="2100">
                <a:latin typeface="Arial"/>
                <a:cs typeface="Arial"/>
              </a:rPr>
              <a:t>anywhere</a:t>
            </a:r>
            <a:r>
              <a:rPr b="1" dirty="0" sz="2100" spc="-30">
                <a:latin typeface="Arial"/>
                <a:cs typeface="Arial"/>
              </a:rPr>
              <a:t> </a:t>
            </a:r>
            <a:r>
              <a:rPr b="1" dirty="0" sz="2100" spc="-5">
                <a:latin typeface="Arial"/>
                <a:cs typeface="Arial"/>
              </a:rPr>
              <a:t>else)</a:t>
            </a:r>
            <a:endParaRPr sz="2100">
              <a:latin typeface="Arial"/>
              <a:cs typeface="Arial"/>
            </a:endParaRPr>
          </a:p>
          <a:p>
            <a:pPr indent="-343535" lvl="1" marL="937260">
              <a:lnSpc>
                <a:spcPct val="100000"/>
              </a:lnSpc>
              <a:spcBef>
                <a:spcPts val="400"/>
              </a:spcBef>
              <a:buClr>
                <a:srgbClr val="E6B0AB"/>
              </a:buClr>
              <a:buSzPct val="85714"/>
              <a:buAutoNum type="arabicPeriod"/>
              <a:tabLst>
                <a:tab algn="l" pos="936625"/>
                <a:tab algn="l" pos="937260"/>
              </a:tabLst>
            </a:pPr>
            <a:r>
              <a:rPr b="1" dirty="0" sz="2100">
                <a:latin typeface="Arial"/>
                <a:cs typeface="Arial"/>
              </a:rPr>
              <a:t>Purpura (may </a:t>
            </a:r>
            <a:r>
              <a:rPr b="1" dirty="0" sz="2100" spc="-5">
                <a:latin typeface="Arial"/>
                <a:cs typeface="Arial"/>
              </a:rPr>
              <a:t>start anywhere </a:t>
            </a:r>
            <a:r>
              <a:rPr b="1" dirty="0" sz="2100">
                <a:latin typeface="Arial"/>
                <a:cs typeface="Arial"/>
              </a:rPr>
              <a:t>on the body</a:t>
            </a:r>
            <a:r>
              <a:rPr b="1" dirty="0" sz="2100" spc="-65">
                <a:latin typeface="Arial"/>
                <a:cs typeface="Arial"/>
              </a:rPr>
              <a:t> </a:t>
            </a:r>
            <a:r>
              <a:rPr b="1" dirty="0" sz="2100">
                <a:latin typeface="Arial"/>
                <a:cs typeface="Arial"/>
              </a:rPr>
              <a:t>and</a:t>
            </a:r>
            <a:endParaRPr sz="2100">
              <a:latin typeface="Arial"/>
              <a:cs typeface="Arial"/>
            </a:endParaRPr>
          </a:p>
          <a:p>
            <a:pPr marL="936625">
              <a:lnSpc>
                <a:spcPct val="100000"/>
              </a:lnSpc>
            </a:pPr>
            <a:r>
              <a:rPr b="1" dirty="0" sz="2100" spc="-5">
                <a:latin typeface="Arial"/>
                <a:cs typeface="Arial"/>
              </a:rPr>
              <a:t>then spread) </a:t>
            </a:r>
            <a:r>
              <a:rPr b="1" dirty="0" sz="2100">
                <a:latin typeface="Arial"/>
                <a:cs typeface="Arial"/>
              </a:rPr>
              <a:t>and </a:t>
            </a:r>
            <a:r>
              <a:rPr b="1" dirty="0" sz="2100" spc="-5">
                <a:latin typeface="Arial"/>
                <a:cs typeface="Arial"/>
              </a:rPr>
              <a:t>necrotic</a:t>
            </a:r>
            <a:r>
              <a:rPr b="1" dirty="0" sz="2100" spc="15">
                <a:latin typeface="Arial"/>
                <a:cs typeface="Arial"/>
              </a:rPr>
              <a:t> </a:t>
            </a:r>
            <a:r>
              <a:rPr b="1" dirty="0" sz="2100" spc="-5">
                <a:latin typeface="Arial"/>
                <a:cs typeface="Arial"/>
              </a:rPr>
              <a:t>area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48755" name="object 4"/>
          <p:cNvSpPr txBox="1"/>
          <p:nvPr/>
        </p:nvSpPr>
        <p:spPr>
          <a:xfrm>
            <a:off x="2256535" y="6409740"/>
            <a:ext cx="6624955" cy="3454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28600" marL="241300">
              <a:lnSpc>
                <a:spcPct val="100000"/>
              </a:lnSpc>
              <a:spcBef>
                <a:spcPts val="100"/>
              </a:spcBef>
              <a:buClr>
                <a:srgbClr val="9B2C1F"/>
              </a:buClr>
              <a:buSzPct val="83333"/>
              <a:buFont typeface="Wingdings"/>
              <a:buChar char=""/>
              <a:tabLst>
                <a:tab algn="l" pos="241300"/>
                <a:tab algn="l" pos="3189605"/>
              </a:tabLst>
            </a:pPr>
            <a:r>
              <a:rPr b="1" dirty="0" sz="2100" spc="-5">
                <a:latin typeface="Arial"/>
                <a:cs typeface="Arial"/>
              </a:rPr>
              <a:t>Non-cutaneous</a:t>
            </a:r>
            <a:r>
              <a:rPr b="1" dirty="0" sz="2100" spc="35">
                <a:latin typeface="Arial"/>
                <a:cs typeface="Arial"/>
              </a:rPr>
              <a:t> </a:t>
            </a:r>
            <a:r>
              <a:rPr b="1" dirty="0" sz="2100" spc="-5">
                <a:latin typeface="Arial"/>
                <a:cs typeface="Arial"/>
              </a:rPr>
              <a:t>signs:	altered mental status, neck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48756" name="object 5"/>
          <p:cNvSpPr txBox="1"/>
          <p:nvPr/>
        </p:nvSpPr>
        <p:spPr>
          <a:xfrm>
            <a:off x="2234819" y="4242561"/>
            <a:ext cx="64135" cy="299720"/>
          </a:xfrm>
          <a:prstGeom prst="rect"/>
        </p:spPr>
        <p:txBody>
          <a:bodyPr bIns="0" lIns="0" rIns="0" rtlCol="0" tIns="12700" vert="horz" wrap="square">
            <a:spAutoFit/>
          </a:bodyPr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757" name="object 6"/>
          <p:cNvSpPr/>
          <p:nvPr/>
        </p:nvSpPr>
        <p:spPr>
          <a:xfrm>
            <a:off x="0" y="0"/>
            <a:ext cx="2143125" cy="6857999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object 2"/>
          <p:cNvSpPr txBox="1"/>
          <p:nvPr/>
        </p:nvSpPr>
        <p:spPr>
          <a:xfrm>
            <a:off x="1755394" y="663956"/>
            <a:ext cx="6572250" cy="546798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74320" marL="286385" marR="3175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375"/>
              <a:buChar char=""/>
              <a:tabLst>
                <a:tab algn="l" pos="287020"/>
              </a:tabLst>
            </a:pPr>
            <a:r>
              <a:rPr dirty="0" sz="3200" spc="-5">
                <a:latin typeface="Arial"/>
                <a:cs typeface="Arial"/>
              </a:rPr>
              <a:t>Meningococcal </a:t>
            </a:r>
            <a:r>
              <a:rPr dirty="0" sz="3200">
                <a:latin typeface="Arial"/>
                <a:cs typeface="Arial"/>
              </a:rPr>
              <a:t>septicemia can kill  </a:t>
            </a:r>
            <a:r>
              <a:rPr dirty="0" sz="3200" spc="-5">
                <a:latin typeface="Arial"/>
                <a:cs typeface="Arial"/>
              </a:rPr>
              <a:t>children </a:t>
            </a:r>
            <a:r>
              <a:rPr dirty="0" sz="3200">
                <a:latin typeface="Arial"/>
                <a:cs typeface="Arial"/>
              </a:rPr>
              <a:t>in hours, </a:t>
            </a:r>
            <a:r>
              <a:rPr dirty="0" sz="3200" spc="-5">
                <a:latin typeface="Arial"/>
                <a:cs typeface="Arial"/>
              </a:rPr>
              <a:t>therefore</a:t>
            </a:r>
            <a:r>
              <a:rPr dirty="0" sz="3200" spc="-9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optimal  outcome requires immediate  recognition, prompt </a:t>
            </a:r>
            <a:r>
              <a:rPr dirty="0" sz="3200">
                <a:latin typeface="Arial"/>
                <a:cs typeface="Arial"/>
              </a:rPr>
              <a:t>resuscitation  </a:t>
            </a:r>
            <a:r>
              <a:rPr dirty="0" sz="3200" spc="-5">
                <a:latin typeface="Arial"/>
                <a:cs typeface="Arial"/>
              </a:rPr>
              <a:t>and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antibiotics.</a:t>
            </a:r>
            <a:endParaRPr sz="3200">
              <a:latin typeface="Arial"/>
              <a:cs typeface="Arial"/>
            </a:endParaRPr>
          </a:p>
          <a:p>
            <a:pPr indent="-274320" marL="286385" marR="508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375"/>
              <a:buChar char=""/>
              <a:tabLst>
                <a:tab algn="l" pos="287020"/>
              </a:tabLst>
            </a:pPr>
            <a:r>
              <a:rPr dirty="0" sz="3200" spc="-5">
                <a:latin typeface="Arial"/>
                <a:cs typeface="Arial"/>
              </a:rPr>
              <a:t>Although </a:t>
            </a:r>
            <a:r>
              <a:rPr dirty="0" sz="3200">
                <a:latin typeface="Arial"/>
                <a:cs typeface="Arial"/>
              </a:rPr>
              <a:t>there are now  polysaccharide </a:t>
            </a:r>
            <a:r>
              <a:rPr dirty="0" sz="3200" spc="-5">
                <a:latin typeface="Arial"/>
                <a:cs typeface="Arial"/>
              </a:rPr>
              <a:t>conjugate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vaccines  </a:t>
            </a:r>
            <a:r>
              <a:rPr dirty="0" sz="3200" spc="-5">
                <a:latin typeface="Arial"/>
                <a:cs typeface="Arial"/>
              </a:rPr>
              <a:t>against groups </a:t>
            </a:r>
            <a:r>
              <a:rPr dirty="0" sz="3200">
                <a:latin typeface="Arial"/>
                <a:cs typeface="Arial"/>
              </a:rPr>
              <a:t>A </a:t>
            </a:r>
            <a:r>
              <a:rPr dirty="0" sz="3200" spc="-5">
                <a:latin typeface="Arial"/>
                <a:cs typeface="Arial"/>
              </a:rPr>
              <a:t>and </a:t>
            </a:r>
            <a:r>
              <a:rPr dirty="0" sz="3200">
                <a:latin typeface="Arial"/>
                <a:cs typeface="Arial"/>
              </a:rPr>
              <a:t>C  </a:t>
            </a:r>
            <a:r>
              <a:rPr dirty="0" sz="3200" spc="-5">
                <a:latin typeface="Arial"/>
                <a:cs typeface="Arial"/>
              </a:rPr>
              <a:t>meningococcus, </a:t>
            </a:r>
            <a:r>
              <a:rPr dirty="0" sz="3200">
                <a:latin typeface="Arial"/>
                <a:cs typeface="Arial"/>
              </a:rPr>
              <a:t>there is still </a:t>
            </a:r>
            <a:r>
              <a:rPr dirty="0" sz="3200" spc="-5">
                <a:latin typeface="Arial"/>
                <a:cs typeface="Arial"/>
              </a:rPr>
              <a:t>no  </a:t>
            </a:r>
            <a:r>
              <a:rPr dirty="0" sz="3200" spc="-10">
                <a:latin typeface="Arial"/>
                <a:cs typeface="Arial"/>
              </a:rPr>
              <a:t>effective </a:t>
            </a:r>
            <a:r>
              <a:rPr dirty="0" sz="3200">
                <a:latin typeface="Arial"/>
                <a:cs typeface="Arial"/>
              </a:rPr>
              <a:t>vaccines for </a:t>
            </a:r>
            <a:r>
              <a:rPr dirty="0" sz="3200" spc="-5">
                <a:latin typeface="Arial"/>
                <a:cs typeface="Arial"/>
              </a:rPr>
              <a:t>group </a:t>
            </a:r>
            <a:r>
              <a:rPr dirty="0" sz="3200">
                <a:latin typeface="Arial"/>
                <a:cs typeface="Arial"/>
              </a:rPr>
              <a:t>B  </a:t>
            </a:r>
            <a:r>
              <a:rPr dirty="0" sz="3200" spc="-5">
                <a:latin typeface="Arial"/>
                <a:cs typeface="Arial"/>
              </a:rPr>
              <a:t>meningococcus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3999229" cy="608966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ANNULAR</a:t>
            </a:r>
            <a:r>
              <a:rPr dirty="0" sz="4000" spc="-65"/>
              <a:t> </a:t>
            </a:r>
            <a:r>
              <a:rPr dirty="0" sz="4000" spc="-5"/>
              <a:t>RASH</a:t>
            </a:r>
            <a:endParaRPr sz="4000"/>
          </a:p>
        </p:txBody>
      </p:sp>
      <p:sp>
        <p:nvSpPr>
          <p:cNvPr id="1048608" name="object 3"/>
          <p:cNvSpPr/>
          <p:nvPr/>
        </p:nvSpPr>
        <p:spPr>
          <a:xfrm>
            <a:off x="5429250" y="2214511"/>
            <a:ext cx="3714749" cy="3786251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09" name="object 4"/>
          <p:cNvSpPr/>
          <p:nvPr/>
        </p:nvSpPr>
        <p:spPr>
          <a:xfrm>
            <a:off x="1214412" y="1285875"/>
            <a:ext cx="3929126" cy="2500376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10" name="object 5"/>
          <p:cNvSpPr/>
          <p:nvPr/>
        </p:nvSpPr>
        <p:spPr>
          <a:xfrm>
            <a:off x="1142974" y="4000462"/>
            <a:ext cx="4072001" cy="2595626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object 2"/>
          <p:cNvSpPr txBox="1"/>
          <p:nvPr/>
        </p:nvSpPr>
        <p:spPr>
          <a:xfrm>
            <a:off x="1721866" y="1740153"/>
            <a:ext cx="6747509" cy="473583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74955" marL="287020" marR="52832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algn="l" pos="287020"/>
                <a:tab algn="l" pos="287655"/>
              </a:tabLst>
            </a:pPr>
            <a:r>
              <a:rPr b="1" dirty="0" sz="2400" spc="-5">
                <a:solidFill>
                  <a:srgbClr val="696363"/>
                </a:solidFill>
                <a:latin typeface="Arial"/>
                <a:cs typeface="Arial"/>
              </a:rPr>
              <a:t>History: 7 </a:t>
            </a:r>
            <a:r>
              <a:rPr b="1" dirty="0" sz="2400" spc="-105">
                <a:solidFill>
                  <a:srgbClr val="696363"/>
                </a:solidFill>
                <a:latin typeface="Arial"/>
                <a:cs typeface="Arial"/>
              </a:rPr>
              <a:t>y. </a:t>
            </a:r>
            <a:r>
              <a:rPr b="1" dirty="0" sz="2400">
                <a:solidFill>
                  <a:srgbClr val="696363"/>
                </a:solidFill>
                <a:latin typeface="Arial"/>
                <a:cs typeface="Arial"/>
              </a:rPr>
              <a:t>old </a:t>
            </a:r>
            <a:r>
              <a:rPr b="1" dirty="0" sz="2400" spc="-55">
                <a:solidFill>
                  <a:srgbClr val="696363"/>
                </a:solidFill>
                <a:latin typeface="Arial"/>
                <a:cs typeface="Arial"/>
              </a:rPr>
              <a:t>boy, </a:t>
            </a:r>
            <a:r>
              <a:rPr b="1" dirty="0" sz="2400">
                <a:solidFill>
                  <a:srgbClr val="696363"/>
                </a:solidFill>
                <a:latin typeface="Arial"/>
                <a:cs typeface="Arial"/>
              </a:rPr>
              <a:t>good </a:t>
            </a:r>
            <a:r>
              <a:rPr b="1" dirty="0" sz="2400" spc="-5">
                <a:solidFill>
                  <a:srgbClr val="696363"/>
                </a:solidFill>
                <a:latin typeface="Arial"/>
                <a:cs typeface="Arial"/>
              </a:rPr>
              <a:t>general health  condition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20800"/>
              </a:lnSpc>
              <a:buClr>
                <a:srgbClr val="D24717"/>
              </a:buClr>
              <a:buSzPct val="85416"/>
              <a:buFont typeface="Arial"/>
              <a:buChar char=""/>
              <a:tabLst>
                <a:tab algn="l" pos="287020"/>
                <a:tab algn="l" pos="287655"/>
              </a:tabLst>
            </a:pPr>
            <a:r>
              <a:rPr b="1" dirty="0" sz="2400" spc="-5">
                <a:solidFill>
                  <a:srgbClr val="696363"/>
                </a:solidFill>
                <a:latin typeface="Arial"/>
                <a:cs typeface="Arial"/>
              </a:rPr>
              <a:t>Sudden onset </a:t>
            </a:r>
            <a:r>
              <a:rPr b="1" dirty="0" sz="2400">
                <a:solidFill>
                  <a:srgbClr val="696363"/>
                </a:solidFill>
                <a:latin typeface="Arial"/>
                <a:cs typeface="Arial"/>
              </a:rPr>
              <a:t>of </a:t>
            </a:r>
            <a:r>
              <a:rPr b="1" dirty="0" sz="2400" spc="-5">
                <a:solidFill>
                  <a:srgbClr val="696363"/>
                </a:solidFill>
                <a:latin typeface="Arial"/>
                <a:cs typeface="Arial"/>
              </a:rPr>
              <a:t>sore throat since 24hrs and  fever </a:t>
            </a:r>
            <a:r>
              <a:rPr b="1" dirty="0" sz="2400" spc="-10">
                <a:solidFill>
                  <a:srgbClr val="696363"/>
                </a:solidFill>
                <a:latin typeface="Arial"/>
                <a:cs typeface="Arial"/>
              </a:rPr>
              <a:t>at </a:t>
            </a:r>
            <a:r>
              <a:rPr b="1" dirty="0" sz="2400" spc="-5">
                <a:solidFill>
                  <a:srgbClr val="696363"/>
                </a:solidFill>
                <a:latin typeface="Arial"/>
                <a:cs typeface="Arial"/>
              </a:rPr>
              <a:t>39oC. Abdominal </a:t>
            </a:r>
            <a:r>
              <a:rPr b="1" dirty="0" sz="2400">
                <a:solidFill>
                  <a:srgbClr val="696363"/>
                </a:solidFill>
                <a:latin typeface="Arial"/>
                <a:cs typeface="Arial"/>
              </a:rPr>
              <a:t>pain</a:t>
            </a:r>
            <a:r>
              <a:rPr b="1" dirty="0" sz="2400" spc="-95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b="1" dirty="0" sz="2400">
                <a:solidFill>
                  <a:srgbClr val="696363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b="1" dirty="0" sz="2400" spc="-5">
                <a:solidFill>
                  <a:srgbClr val="696363"/>
                </a:solidFill>
                <a:latin typeface="Arial"/>
                <a:cs typeface="Arial"/>
              </a:rPr>
              <a:t>1 episode </a:t>
            </a:r>
            <a:r>
              <a:rPr b="1" dirty="0" sz="2400">
                <a:solidFill>
                  <a:srgbClr val="696363"/>
                </a:solidFill>
                <a:latin typeface="Arial"/>
                <a:cs typeface="Arial"/>
              </a:rPr>
              <a:t>of</a:t>
            </a:r>
            <a:r>
              <a:rPr b="1" dirty="0" sz="2400" spc="-15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b="1" dirty="0" sz="2400">
                <a:solidFill>
                  <a:srgbClr val="696363"/>
                </a:solidFill>
                <a:latin typeface="Arial"/>
                <a:cs typeface="Arial"/>
              </a:rPr>
              <a:t>vomiting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>
              <a:latin typeface="Arial"/>
              <a:cs typeface="Arial"/>
            </a:endParaRPr>
          </a:p>
          <a:p>
            <a:pPr indent="-274955" marL="287020">
              <a:lnSpc>
                <a:spcPct val="100000"/>
              </a:lnSpc>
              <a:buClr>
                <a:srgbClr val="D24717"/>
              </a:buClr>
              <a:buSzPct val="85416"/>
              <a:buFont typeface="Arial"/>
              <a:buChar char=""/>
              <a:tabLst>
                <a:tab algn="l" pos="287020"/>
                <a:tab algn="l" pos="287655"/>
              </a:tabLst>
            </a:pPr>
            <a:r>
              <a:rPr b="1" dirty="0" sz="2400" spc="-5">
                <a:solidFill>
                  <a:srgbClr val="696363"/>
                </a:solidFill>
                <a:latin typeface="Arial"/>
                <a:cs typeface="Arial"/>
              </a:rPr>
              <a:t>No</a:t>
            </a:r>
            <a:r>
              <a:rPr b="1" dirty="0" sz="2400" spc="-20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b="1" dirty="0" sz="2400">
                <a:solidFill>
                  <a:srgbClr val="696363"/>
                </a:solidFill>
                <a:latin typeface="Arial"/>
                <a:cs typeface="Arial"/>
              </a:rPr>
              <a:t>conjuntivitis,</a:t>
            </a:r>
            <a:endParaRPr sz="2400">
              <a:latin typeface="Arial"/>
              <a:cs typeface="Arial"/>
            </a:endParaRPr>
          </a:p>
          <a:p>
            <a:pPr indent="-274955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algn="l" pos="287020"/>
                <a:tab algn="l" pos="287655"/>
              </a:tabLst>
            </a:pPr>
            <a:r>
              <a:rPr b="1" dirty="0" sz="2400" spc="-5">
                <a:solidFill>
                  <a:srgbClr val="696363"/>
                </a:solidFill>
                <a:latin typeface="Arial"/>
                <a:cs typeface="Arial"/>
              </a:rPr>
              <a:t>No</a:t>
            </a:r>
            <a:r>
              <a:rPr b="1" dirty="0" sz="2400" spc="-20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b="1" dirty="0" sz="2400">
                <a:solidFill>
                  <a:srgbClr val="696363"/>
                </a:solidFill>
                <a:latin typeface="Arial"/>
                <a:cs typeface="Arial"/>
              </a:rPr>
              <a:t>rhinitis,</a:t>
            </a:r>
            <a:endParaRPr sz="2400">
              <a:latin typeface="Arial"/>
              <a:cs typeface="Arial"/>
            </a:endParaRPr>
          </a:p>
          <a:p>
            <a:pPr indent="-274955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algn="l" pos="287020"/>
                <a:tab algn="l" pos="287655"/>
              </a:tabLst>
            </a:pPr>
            <a:r>
              <a:rPr b="1" dirty="0" sz="2400" spc="-5">
                <a:solidFill>
                  <a:srgbClr val="696363"/>
                </a:solidFill>
                <a:latin typeface="Arial"/>
                <a:cs typeface="Arial"/>
              </a:rPr>
              <a:t>No</a:t>
            </a:r>
            <a:r>
              <a:rPr b="1" dirty="0" sz="2400" spc="-20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696363"/>
                </a:solidFill>
                <a:latin typeface="Arial"/>
                <a:cs typeface="Arial"/>
              </a:rPr>
              <a:t>hoarseness</a:t>
            </a:r>
            <a:endParaRPr sz="2400">
              <a:latin typeface="Arial"/>
              <a:cs typeface="Arial"/>
            </a:endParaRPr>
          </a:p>
          <a:p>
            <a:pPr indent="-274955" marL="2870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algn="l" pos="287020"/>
                <a:tab algn="l" pos="287655"/>
              </a:tabLst>
            </a:pPr>
            <a:r>
              <a:rPr b="1" dirty="0" sz="2400" spc="-5">
                <a:solidFill>
                  <a:srgbClr val="696363"/>
                </a:solidFill>
                <a:latin typeface="Arial"/>
                <a:cs typeface="Arial"/>
              </a:rPr>
              <a:t>No</a:t>
            </a:r>
            <a:r>
              <a:rPr b="1" dirty="0" sz="2400" spc="-20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696363"/>
                </a:solidFill>
                <a:latin typeface="Arial"/>
                <a:cs typeface="Arial"/>
              </a:rPr>
              <a:t>cough</a:t>
            </a:r>
            <a:endParaRPr sz="2400">
              <a:latin typeface="Arial"/>
              <a:cs typeface="Arial"/>
            </a:endParaRPr>
          </a:p>
          <a:p>
            <a:pPr indent="-274955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algn="l" pos="287020"/>
                <a:tab algn="l" pos="287655"/>
              </a:tabLst>
            </a:pPr>
            <a:r>
              <a:rPr b="1" dirty="0" sz="2400" spc="-5">
                <a:solidFill>
                  <a:srgbClr val="696363"/>
                </a:solidFill>
                <a:latin typeface="Arial"/>
                <a:cs typeface="Arial"/>
              </a:rPr>
              <a:t>Attends </a:t>
            </a:r>
            <a:r>
              <a:rPr b="1" dirty="0" sz="2400">
                <a:solidFill>
                  <a:srgbClr val="696363"/>
                </a:solidFill>
                <a:latin typeface="Arial"/>
                <a:cs typeface="Arial"/>
              </a:rPr>
              <a:t>primary </a:t>
            </a:r>
            <a:r>
              <a:rPr b="1" dirty="0" sz="2400" spc="-5">
                <a:solidFill>
                  <a:srgbClr val="696363"/>
                </a:solidFill>
                <a:latin typeface="Arial"/>
                <a:cs typeface="Arial"/>
              </a:rPr>
              <a:t>school, </a:t>
            </a:r>
            <a:r>
              <a:rPr b="1" dirty="0" sz="2400">
                <a:solidFill>
                  <a:srgbClr val="696363"/>
                </a:solidFill>
                <a:latin typeface="Arial"/>
                <a:cs typeface="Arial"/>
              </a:rPr>
              <a:t>no </a:t>
            </a:r>
            <a:r>
              <a:rPr b="1" dirty="0" sz="2400" spc="-5">
                <a:solidFill>
                  <a:srgbClr val="696363"/>
                </a:solidFill>
                <a:latin typeface="Arial"/>
                <a:cs typeface="Arial"/>
              </a:rPr>
              <a:t>recent</a:t>
            </a:r>
            <a:r>
              <a:rPr b="1" dirty="0" sz="2400" spc="-35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696363"/>
                </a:solidFill>
                <a:latin typeface="Arial"/>
                <a:cs typeface="Arial"/>
              </a:rPr>
              <a:t>travel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760" name="object 3"/>
          <p:cNvSpPr/>
          <p:nvPr/>
        </p:nvSpPr>
        <p:spPr>
          <a:xfrm>
            <a:off x="6858000" y="3428949"/>
            <a:ext cx="1762125" cy="2357501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61" name="object 4"/>
          <p:cNvSpPr txBox="1">
            <a:spLocks noGrp="1"/>
          </p:cNvSpPr>
          <p:nvPr>
            <p:ph type="title"/>
          </p:nvPr>
        </p:nvSpPr>
        <p:spPr>
          <a:xfrm>
            <a:off x="2222119" y="732231"/>
            <a:ext cx="4330700" cy="69723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 sz="4400">
                <a:solidFill>
                  <a:srgbClr val="000000"/>
                </a:solidFill>
                <a:latin typeface="Arial"/>
                <a:cs typeface="Arial"/>
              </a:rPr>
              <a:t>CLINICAL</a:t>
            </a:r>
            <a:r>
              <a:rPr b="1" dirty="0" sz="4400" spc="-18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 sz="4400">
                <a:solidFill>
                  <a:srgbClr val="000000"/>
                </a:solidFill>
                <a:latin typeface="Arial"/>
                <a:cs typeface="Arial"/>
              </a:rPr>
              <a:t>CASE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object 2"/>
          <p:cNvSpPr txBox="1">
            <a:spLocks noGrp="1"/>
          </p:cNvSpPr>
          <p:nvPr>
            <p:ph type="title"/>
          </p:nvPr>
        </p:nvSpPr>
        <p:spPr>
          <a:xfrm>
            <a:off x="993444" y="565226"/>
            <a:ext cx="3853815" cy="75755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4800" spc="-5">
                <a:latin typeface="Arial"/>
                <a:cs typeface="Arial"/>
              </a:rPr>
              <a:t>Scarlet</a:t>
            </a:r>
            <a:r>
              <a:rPr b="1" dirty="0" sz="4800" spc="-50">
                <a:latin typeface="Arial"/>
                <a:cs typeface="Arial"/>
              </a:rPr>
              <a:t> </a:t>
            </a:r>
            <a:r>
              <a:rPr b="1" dirty="0" sz="4800" spc="-5">
                <a:latin typeface="Arial"/>
                <a:cs typeface="Arial"/>
              </a:rPr>
              <a:t>Fever</a:t>
            </a:r>
            <a:endParaRPr sz="4800">
              <a:latin typeface="Arial"/>
              <a:cs typeface="Arial"/>
            </a:endParaRPr>
          </a:p>
        </p:txBody>
      </p:sp>
      <p:sp>
        <p:nvSpPr>
          <p:cNvPr id="1048763" name="object 3"/>
          <p:cNvSpPr txBox="1"/>
          <p:nvPr/>
        </p:nvSpPr>
        <p:spPr>
          <a:xfrm>
            <a:off x="1364741" y="1666392"/>
            <a:ext cx="6770370" cy="5010150"/>
          </a:xfrm>
          <a:prstGeom prst="rect"/>
        </p:spPr>
        <p:txBody>
          <a:bodyPr bIns="0" lIns="0" rIns="0" rtlCol="0" tIns="88900" vert="horz" wrap="square">
            <a:spAutoFit/>
          </a:bodyPr>
          <a:p>
            <a:pPr indent="-274955" marL="287020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375"/>
              <a:buFont typeface="Arial"/>
              <a:buChar char="•"/>
              <a:tabLst>
                <a:tab algn="l" pos="287020"/>
                <a:tab algn="l" pos="287655"/>
              </a:tabLst>
            </a:pPr>
            <a:r>
              <a:rPr b="1" dirty="0" sz="1600" spc="-5">
                <a:latin typeface="Arial"/>
                <a:cs typeface="Arial"/>
              </a:rPr>
              <a:t>caused </a:t>
            </a:r>
            <a:r>
              <a:rPr b="1" dirty="0" sz="1600" spc="-10">
                <a:latin typeface="Arial"/>
                <a:cs typeface="Arial"/>
              </a:rPr>
              <a:t>by </a:t>
            </a:r>
            <a:r>
              <a:rPr b="1" dirty="0" sz="1600" spc="-5">
                <a:latin typeface="Arial"/>
                <a:cs typeface="Arial"/>
              </a:rPr>
              <a:t>group A streptococcus</a:t>
            </a:r>
            <a:r>
              <a:rPr b="1" dirty="0" sz="1600" spc="-70">
                <a:latin typeface="Arial"/>
                <a:cs typeface="Arial"/>
              </a:rPr>
              <a:t> </a:t>
            </a:r>
            <a:r>
              <a:rPr b="1" dirty="0" sz="1600" spc="-10">
                <a:latin typeface="Arial"/>
                <a:cs typeface="Arial"/>
              </a:rPr>
              <a:t>(GAS)</a:t>
            </a:r>
            <a:endParaRPr sz="1600">
              <a:latin typeface="Arial"/>
              <a:cs typeface="Arial"/>
            </a:endParaRPr>
          </a:p>
          <a:p>
            <a:pPr indent="-329565" marL="34163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375"/>
              <a:buFont typeface="Arial"/>
              <a:buChar char="•"/>
              <a:tabLst>
                <a:tab algn="l" pos="341630"/>
                <a:tab algn="l" pos="342265"/>
              </a:tabLst>
            </a:pPr>
            <a:r>
              <a:rPr b="1" dirty="0" sz="1600" spc="-5">
                <a:latin typeface="Arial"/>
                <a:cs typeface="Arial"/>
              </a:rPr>
              <a:t>transmission: direct contact through</a:t>
            </a:r>
            <a:r>
              <a:rPr b="1" dirty="0" sz="1600" spc="120">
                <a:latin typeface="Arial"/>
                <a:cs typeface="Arial"/>
              </a:rPr>
              <a:t> </a:t>
            </a:r>
            <a:r>
              <a:rPr b="1" dirty="0" sz="1600" spc="-5">
                <a:latin typeface="Arial"/>
                <a:cs typeface="Arial"/>
              </a:rPr>
              <a:t>droplets</a:t>
            </a:r>
            <a:endParaRPr sz="1600">
              <a:latin typeface="Arial"/>
              <a:cs typeface="Arial"/>
            </a:endParaRPr>
          </a:p>
          <a:p>
            <a:pPr indent="-329565" marL="34163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375"/>
              <a:buFont typeface="Arial"/>
              <a:buChar char="•"/>
              <a:tabLst>
                <a:tab algn="l" pos="341630"/>
                <a:tab algn="l" pos="342265"/>
              </a:tabLst>
            </a:pPr>
            <a:r>
              <a:rPr b="1" dirty="0" sz="1600" spc="-5">
                <a:latin typeface="Arial"/>
                <a:cs typeface="Arial"/>
              </a:rPr>
              <a:t>symptoms:</a:t>
            </a:r>
            <a:endParaRPr sz="1600">
              <a:latin typeface="Arial"/>
              <a:cs typeface="Arial"/>
            </a:endParaRPr>
          </a:p>
          <a:p>
            <a:pPr indent="-283845" lvl="1" marL="615950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4375"/>
              <a:buFont typeface="Wingdings"/>
              <a:buChar char=""/>
              <a:tabLst>
                <a:tab algn="l" pos="615950"/>
                <a:tab algn="l" pos="616585"/>
              </a:tabLst>
            </a:pPr>
            <a:r>
              <a:rPr b="1" dirty="0" sz="1600" spc="-5">
                <a:latin typeface="Arial"/>
                <a:cs typeface="Arial"/>
              </a:rPr>
              <a:t>rashes:</a:t>
            </a:r>
            <a:endParaRPr sz="1600">
              <a:latin typeface="Arial"/>
              <a:cs typeface="Arial"/>
            </a:endParaRPr>
          </a:p>
          <a:p>
            <a:pPr indent="-283845" lvl="2" marL="890269">
              <a:lnSpc>
                <a:spcPct val="100000"/>
              </a:lnSpc>
              <a:spcBef>
                <a:spcPts val="395"/>
              </a:spcBef>
              <a:buClr>
                <a:srgbClr val="E6B0AB"/>
              </a:buClr>
              <a:buSzPct val="84375"/>
              <a:buFont typeface="Wingdings"/>
              <a:buChar char=""/>
              <a:tabLst>
                <a:tab algn="l" pos="890269"/>
                <a:tab algn="l" pos="890905"/>
              </a:tabLst>
            </a:pPr>
            <a:r>
              <a:rPr b="1" dirty="0" sz="1600" spc="-10">
                <a:latin typeface="Arial"/>
                <a:cs typeface="Arial"/>
              </a:rPr>
              <a:t>develop </a:t>
            </a:r>
            <a:r>
              <a:rPr b="1" dirty="0" sz="1600" spc="-5">
                <a:latin typeface="Arial"/>
                <a:cs typeface="Arial"/>
              </a:rPr>
              <a:t>24 hours after </a:t>
            </a:r>
            <a:r>
              <a:rPr b="1" dirty="0" sz="1600" spc="-10">
                <a:latin typeface="Arial"/>
                <a:cs typeface="Arial"/>
              </a:rPr>
              <a:t>the</a:t>
            </a:r>
            <a:r>
              <a:rPr b="1" dirty="0" sz="1600" spc="114">
                <a:latin typeface="Arial"/>
                <a:cs typeface="Arial"/>
              </a:rPr>
              <a:t> </a:t>
            </a:r>
            <a:r>
              <a:rPr b="1" dirty="0" sz="1600" spc="-15">
                <a:latin typeface="Arial"/>
                <a:cs typeface="Arial"/>
              </a:rPr>
              <a:t>fever</a:t>
            </a:r>
            <a:endParaRPr sz="1600">
              <a:latin typeface="Arial"/>
              <a:cs typeface="Arial"/>
            </a:endParaRPr>
          </a:p>
          <a:p>
            <a:pPr indent="-228600" lvl="2" marL="835660" marR="280035">
              <a:lnSpc>
                <a:spcPct val="100000"/>
              </a:lnSpc>
              <a:spcBef>
                <a:spcPts val="405"/>
              </a:spcBef>
              <a:buClr>
                <a:srgbClr val="E6B0AB"/>
              </a:buClr>
              <a:buSzPct val="84375"/>
              <a:buFont typeface="Wingdings"/>
              <a:buChar char=""/>
              <a:tabLst>
                <a:tab algn="l" pos="890269"/>
                <a:tab algn="l" pos="890905"/>
              </a:tabLst>
            </a:pPr>
            <a:r>
              <a:rPr dirty="0"/>
              <a:t>	</a:t>
            </a:r>
            <a:r>
              <a:rPr b="1" dirty="0" sz="1600" spc="-5">
                <a:latin typeface="Arial"/>
                <a:cs typeface="Arial"/>
              </a:rPr>
              <a:t>can begins at below ears , neck, chest and stomach then  spread all </a:t>
            </a:r>
            <a:r>
              <a:rPr b="1" dirty="0" sz="1600" spc="-15">
                <a:latin typeface="Arial"/>
                <a:cs typeface="Arial"/>
              </a:rPr>
              <a:t>over </a:t>
            </a:r>
            <a:r>
              <a:rPr b="1" dirty="0" sz="1600" spc="-10">
                <a:latin typeface="Arial"/>
                <a:cs typeface="Arial"/>
              </a:rPr>
              <a:t>the </a:t>
            </a:r>
            <a:r>
              <a:rPr b="1" dirty="0" sz="1600" spc="-5">
                <a:latin typeface="Arial"/>
                <a:cs typeface="Arial"/>
              </a:rPr>
              <a:t>body </a:t>
            </a:r>
            <a:r>
              <a:rPr b="1" dirty="0" sz="1600">
                <a:latin typeface="Arial"/>
                <a:cs typeface="Arial"/>
              </a:rPr>
              <a:t>within </a:t>
            </a:r>
            <a:r>
              <a:rPr b="1" dirty="0" sz="1600" spc="-5">
                <a:latin typeface="Arial"/>
                <a:cs typeface="Arial"/>
              </a:rPr>
              <a:t>1 to 2</a:t>
            </a:r>
            <a:r>
              <a:rPr b="1" dirty="0" sz="1600" spc="125">
                <a:latin typeface="Arial"/>
                <a:cs typeface="Arial"/>
              </a:rPr>
              <a:t> </a:t>
            </a:r>
            <a:r>
              <a:rPr b="1" dirty="0" sz="1600" spc="-15">
                <a:latin typeface="Arial"/>
                <a:cs typeface="Arial"/>
              </a:rPr>
              <a:t>days</a:t>
            </a:r>
            <a:endParaRPr sz="1600">
              <a:latin typeface="Arial"/>
              <a:cs typeface="Arial"/>
            </a:endParaRPr>
          </a:p>
          <a:p>
            <a:pPr indent="-283845" lvl="2" marL="890269">
              <a:lnSpc>
                <a:spcPct val="100000"/>
              </a:lnSpc>
              <a:spcBef>
                <a:spcPts val="400"/>
              </a:spcBef>
              <a:buClr>
                <a:srgbClr val="E6B0AB"/>
              </a:buClr>
              <a:buSzPct val="84375"/>
              <a:buFont typeface="Wingdings"/>
              <a:buChar char=""/>
              <a:tabLst>
                <a:tab algn="l" pos="890269"/>
                <a:tab algn="l" pos="890905"/>
              </a:tabLst>
            </a:pPr>
            <a:r>
              <a:rPr b="1" dirty="0" sz="1600" spc="-5">
                <a:latin typeface="Arial"/>
                <a:cs typeface="Arial"/>
              </a:rPr>
              <a:t>look like sunburn and feel like</a:t>
            </a:r>
            <a:r>
              <a:rPr b="1" dirty="0" sz="1600" spc="80">
                <a:latin typeface="Arial"/>
                <a:cs typeface="Arial"/>
              </a:rPr>
              <a:t> </a:t>
            </a:r>
            <a:r>
              <a:rPr b="1" dirty="0" sz="1600" spc="-5">
                <a:latin typeface="Arial"/>
                <a:cs typeface="Arial"/>
              </a:rPr>
              <a:t>sandpaper</a:t>
            </a:r>
            <a:endParaRPr sz="1600">
              <a:latin typeface="Arial"/>
              <a:cs typeface="Arial"/>
            </a:endParaRPr>
          </a:p>
          <a:p>
            <a:pPr indent="-283845" lvl="2" marL="890269">
              <a:lnSpc>
                <a:spcPct val="100000"/>
              </a:lnSpc>
              <a:spcBef>
                <a:spcPts val="395"/>
              </a:spcBef>
              <a:buClr>
                <a:srgbClr val="E6B0AB"/>
              </a:buClr>
              <a:buSzPct val="84375"/>
              <a:buFont typeface="Wingdings"/>
              <a:buChar char=""/>
              <a:tabLst>
                <a:tab algn="l" pos="890269"/>
                <a:tab algn="l" pos="890905"/>
              </a:tabLst>
            </a:pPr>
            <a:r>
              <a:rPr b="1" dirty="0" sz="1600" spc="-10">
                <a:latin typeface="Arial"/>
                <a:cs typeface="Arial"/>
              </a:rPr>
              <a:t>more </a:t>
            </a:r>
            <a:r>
              <a:rPr b="1" dirty="0" sz="1600" spc="-5">
                <a:latin typeface="Arial"/>
                <a:cs typeface="Arial"/>
              </a:rPr>
              <a:t>apparent at skin fold of </a:t>
            </a:r>
            <a:r>
              <a:rPr b="1" dirty="0" sz="1600" spc="-10">
                <a:latin typeface="Arial"/>
                <a:cs typeface="Arial"/>
              </a:rPr>
              <a:t>elbow, </a:t>
            </a:r>
            <a:r>
              <a:rPr b="1" dirty="0" sz="1600" spc="-5">
                <a:latin typeface="Arial"/>
                <a:cs typeface="Arial"/>
              </a:rPr>
              <a:t>armpit and groin</a:t>
            </a:r>
            <a:r>
              <a:rPr b="1" dirty="0" sz="1600" spc="180">
                <a:latin typeface="Arial"/>
                <a:cs typeface="Arial"/>
              </a:rPr>
              <a:t> </a:t>
            </a:r>
            <a:r>
              <a:rPr b="1" dirty="0" sz="1600" spc="-5">
                <a:latin typeface="Arial"/>
                <a:cs typeface="Arial"/>
              </a:rPr>
              <a:t>area</a:t>
            </a:r>
            <a:endParaRPr sz="1600">
              <a:latin typeface="Arial"/>
              <a:cs typeface="Arial"/>
            </a:endParaRPr>
          </a:p>
          <a:p>
            <a:pPr indent="-283845" lvl="2" marL="890269">
              <a:lnSpc>
                <a:spcPct val="100000"/>
              </a:lnSpc>
              <a:spcBef>
                <a:spcPts val="409"/>
              </a:spcBef>
              <a:buClr>
                <a:srgbClr val="E6B0AB"/>
              </a:buClr>
              <a:buSzPct val="84375"/>
              <a:buFont typeface="Wingdings"/>
              <a:buChar char=""/>
              <a:tabLst>
                <a:tab algn="l" pos="890269"/>
                <a:tab algn="l" pos="890905"/>
              </a:tabLst>
            </a:pPr>
            <a:r>
              <a:rPr b="1" dirty="0" sz="1600" spc="-5">
                <a:latin typeface="Arial"/>
                <a:cs typeface="Arial"/>
              </a:rPr>
              <a:t>last </a:t>
            </a:r>
            <a:r>
              <a:rPr b="1" dirty="0" sz="1600" spc="-10">
                <a:latin typeface="Arial"/>
                <a:cs typeface="Arial"/>
              </a:rPr>
              <a:t>for </a:t>
            </a:r>
            <a:r>
              <a:rPr b="1" dirty="0" sz="1600" spc="-5">
                <a:latin typeface="Arial"/>
                <a:cs typeface="Arial"/>
              </a:rPr>
              <a:t>about 2-7</a:t>
            </a:r>
            <a:r>
              <a:rPr b="1" dirty="0" sz="1600" spc="80">
                <a:latin typeface="Arial"/>
                <a:cs typeface="Arial"/>
              </a:rPr>
              <a:t> </a:t>
            </a:r>
            <a:r>
              <a:rPr b="1" dirty="0" sz="1600" spc="-15">
                <a:latin typeface="Arial"/>
                <a:cs typeface="Arial"/>
              </a:rPr>
              <a:t>days</a:t>
            </a:r>
            <a:endParaRPr sz="1600">
              <a:latin typeface="Arial"/>
              <a:cs typeface="Arial"/>
            </a:endParaRPr>
          </a:p>
          <a:p>
            <a:pPr indent="-228600" lvl="2" marL="835660" marR="5080">
              <a:lnSpc>
                <a:spcPct val="100000"/>
              </a:lnSpc>
              <a:spcBef>
                <a:spcPts val="395"/>
              </a:spcBef>
              <a:buClr>
                <a:srgbClr val="E6B0AB"/>
              </a:buClr>
              <a:buSzPct val="84375"/>
              <a:buFont typeface="Wingdings"/>
              <a:buChar char=""/>
              <a:tabLst>
                <a:tab algn="l" pos="890269"/>
                <a:tab algn="l" pos="890905"/>
              </a:tabLst>
            </a:pPr>
            <a:r>
              <a:rPr dirty="0"/>
              <a:t>	</a:t>
            </a:r>
            <a:r>
              <a:rPr b="1" dirty="0" sz="1600" spc="-5">
                <a:latin typeface="Arial"/>
                <a:cs typeface="Arial"/>
              </a:rPr>
              <a:t>as </a:t>
            </a:r>
            <a:r>
              <a:rPr b="1" dirty="0" sz="1600" spc="-10">
                <a:latin typeface="Arial"/>
                <a:cs typeface="Arial"/>
              </a:rPr>
              <a:t>the </a:t>
            </a:r>
            <a:r>
              <a:rPr b="1" dirty="0" sz="1600" spc="-5">
                <a:latin typeface="Arial"/>
                <a:cs typeface="Arial"/>
              </a:rPr>
              <a:t>rash faded, skin at </a:t>
            </a:r>
            <a:r>
              <a:rPr b="1" dirty="0" sz="1600" spc="-10">
                <a:latin typeface="Arial"/>
                <a:cs typeface="Arial"/>
              </a:rPr>
              <a:t>the </a:t>
            </a:r>
            <a:r>
              <a:rPr b="1" dirty="0" sz="1600" spc="-5">
                <a:latin typeface="Arial"/>
                <a:cs typeface="Arial"/>
              </a:rPr>
              <a:t>tips of lips and fingers begin to  peel</a:t>
            </a:r>
            <a:endParaRPr sz="1600">
              <a:latin typeface="Arial"/>
              <a:cs typeface="Arial"/>
            </a:endParaRPr>
          </a:p>
          <a:p>
            <a:pPr indent="-283845" marL="61595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4375"/>
              <a:buFont typeface="Arial"/>
              <a:buChar char="•"/>
              <a:tabLst>
                <a:tab algn="l" pos="615950"/>
                <a:tab algn="l" pos="616585"/>
              </a:tabLst>
            </a:pPr>
            <a:r>
              <a:rPr b="1" dirty="0" sz="1600" spc="-5">
                <a:latin typeface="Arial"/>
                <a:cs typeface="Arial"/>
              </a:rPr>
              <a:t>flush</a:t>
            </a:r>
            <a:r>
              <a:rPr b="1" dirty="0" sz="1600" spc="25">
                <a:latin typeface="Arial"/>
                <a:cs typeface="Arial"/>
              </a:rPr>
              <a:t> </a:t>
            </a:r>
            <a:r>
              <a:rPr b="1" dirty="0" sz="1600" spc="-5">
                <a:latin typeface="Arial"/>
                <a:cs typeface="Arial"/>
              </a:rPr>
              <a:t>face</a:t>
            </a:r>
            <a:endParaRPr sz="1600">
              <a:latin typeface="Arial"/>
              <a:cs typeface="Arial"/>
            </a:endParaRPr>
          </a:p>
          <a:p>
            <a:pPr indent="-283845" marL="615950">
              <a:lnSpc>
                <a:spcPct val="100000"/>
              </a:lnSpc>
              <a:spcBef>
                <a:spcPts val="409"/>
              </a:spcBef>
              <a:buClr>
                <a:srgbClr val="9B2C1F"/>
              </a:buClr>
              <a:buSzPct val="84375"/>
              <a:buFont typeface="Arial"/>
              <a:buChar char="•"/>
              <a:tabLst>
                <a:tab algn="l" pos="615950"/>
                <a:tab algn="l" pos="616585"/>
              </a:tabLst>
            </a:pPr>
            <a:r>
              <a:rPr b="1" dirty="0" sz="1600" spc="-15">
                <a:latin typeface="Arial"/>
                <a:cs typeface="Arial"/>
              </a:rPr>
              <a:t>fever</a:t>
            </a:r>
            <a:r>
              <a:rPr b="1" dirty="0" sz="1600" spc="55">
                <a:latin typeface="Arial"/>
                <a:cs typeface="Arial"/>
              </a:rPr>
              <a:t> </a:t>
            </a:r>
            <a:r>
              <a:rPr b="1" dirty="0" sz="1600" spc="-5">
                <a:latin typeface="Arial"/>
                <a:cs typeface="Arial"/>
              </a:rPr>
              <a:t>&gt;38.3°C</a:t>
            </a:r>
            <a:endParaRPr sz="1600">
              <a:latin typeface="Arial"/>
              <a:cs typeface="Arial"/>
            </a:endParaRPr>
          </a:p>
          <a:p>
            <a:pPr indent="-283845" marL="615950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4375"/>
              <a:buFont typeface="Arial"/>
              <a:buChar char="•"/>
              <a:tabLst>
                <a:tab algn="l" pos="615950"/>
                <a:tab algn="l" pos="616585"/>
              </a:tabLst>
            </a:pPr>
            <a:r>
              <a:rPr b="1" dirty="0" sz="1600">
                <a:latin typeface="Arial"/>
                <a:cs typeface="Arial"/>
              </a:rPr>
              <a:t>swollen </a:t>
            </a:r>
            <a:r>
              <a:rPr b="1" dirty="0" sz="1600" spc="-5">
                <a:latin typeface="Arial"/>
                <a:cs typeface="Arial"/>
              </a:rPr>
              <a:t>glands at </a:t>
            </a:r>
            <a:r>
              <a:rPr b="1" dirty="0" sz="1600" spc="-10">
                <a:latin typeface="Arial"/>
                <a:cs typeface="Arial"/>
              </a:rPr>
              <a:t>the</a:t>
            </a:r>
            <a:r>
              <a:rPr b="1" dirty="0" sz="1600" spc="25">
                <a:latin typeface="Arial"/>
                <a:cs typeface="Arial"/>
              </a:rPr>
              <a:t> </a:t>
            </a:r>
            <a:r>
              <a:rPr b="1" dirty="0" sz="1600" spc="-5">
                <a:latin typeface="Arial"/>
                <a:cs typeface="Arial"/>
              </a:rPr>
              <a:t>neck</a:t>
            </a:r>
            <a:endParaRPr sz="1600">
              <a:latin typeface="Arial"/>
              <a:cs typeface="Arial"/>
            </a:endParaRPr>
          </a:p>
          <a:p>
            <a:pPr indent="-283845" marL="61595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4375"/>
              <a:buFont typeface="Arial"/>
              <a:buChar char="•"/>
              <a:tabLst>
                <a:tab algn="l" pos="615950"/>
                <a:tab algn="l" pos="616585"/>
              </a:tabLst>
            </a:pPr>
            <a:r>
              <a:rPr b="1" dirty="0" sz="1600">
                <a:latin typeface="Arial"/>
                <a:cs typeface="Arial"/>
              </a:rPr>
              <a:t>white </a:t>
            </a:r>
            <a:r>
              <a:rPr b="1" dirty="0" sz="1600" spc="-5">
                <a:latin typeface="Arial"/>
                <a:cs typeface="Arial"/>
              </a:rPr>
              <a:t>or </a:t>
            </a:r>
            <a:r>
              <a:rPr b="1" dirty="0" sz="1600" spc="-10">
                <a:latin typeface="Arial"/>
                <a:cs typeface="Arial"/>
              </a:rPr>
              <a:t>yellow </a:t>
            </a:r>
            <a:r>
              <a:rPr b="1" dirty="0" sz="1600" spc="-5">
                <a:latin typeface="Arial"/>
                <a:cs typeface="Arial"/>
              </a:rPr>
              <a:t>spot coating on </a:t>
            </a:r>
            <a:r>
              <a:rPr b="1" dirty="0" sz="1600" spc="-10">
                <a:latin typeface="Arial"/>
                <a:cs typeface="Arial"/>
              </a:rPr>
              <a:t>the </a:t>
            </a:r>
            <a:r>
              <a:rPr b="1" dirty="0" sz="1600" spc="-5">
                <a:latin typeface="Arial"/>
                <a:cs typeface="Arial"/>
              </a:rPr>
              <a:t>throat and</a:t>
            </a:r>
            <a:r>
              <a:rPr b="1" dirty="0" sz="1600" spc="160">
                <a:latin typeface="Arial"/>
                <a:cs typeface="Arial"/>
              </a:rPr>
              <a:t> </a:t>
            </a:r>
            <a:r>
              <a:rPr b="1" dirty="0" sz="1600" spc="-5">
                <a:latin typeface="Arial"/>
                <a:cs typeface="Arial"/>
              </a:rPr>
              <a:t>tonsil</a:t>
            </a:r>
            <a:endParaRPr sz="1600">
              <a:latin typeface="Arial"/>
              <a:cs typeface="Arial"/>
            </a:endParaRPr>
          </a:p>
          <a:p>
            <a:pPr indent="-283845" marL="615950">
              <a:lnSpc>
                <a:spcPct val="100000"/>
              </a:lnSpc>
              <a:spcBef>
                <a:spcPts val="405"/>
              </a:spcBef>
              <a:buClr>
                <a:srgbClr val="9B2C1F"/>
              </a:buClr>
              <a:buSzPct val="84375"/>
              <a:buFont typeface="Arial"/>
              <a:buChar char="•"/>
              <a:tabLst>
                <a:tab algn="l" pos="615950"/>
                <a:tab algn="l" pos="616585"/>
              </a:tabLst>
            </a:pPr>
            <a:r>
              <a:rPr b="1" dirty="0" sz="1600" spc="-5">
                <a:latin typeface="Arial"/>
                <a:cs typeface="Arial"/>
              </a:rPr>
              <a:t>“strawberry</a:t>
            </a:r>
            <a:r>
              <a:rPr b="1" dirty="0" sz="1600" spc="-20">
                <a:latin typeface="Arial"/>
                <a:cs typeface="Arial"/>
              </a:rPr>
              <a:t> </a:t>
            </a:r>
            <a:r>
              <a:rPr b="1" dirty="0" sz="1600" spc="-5">
                <a:latin typeface="Arial"/>
                <a:cs typeface="Arial"/>
              </a:rPr>
              <a:t>tongue”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48764" name="object 4"/>
          <p:cNvSpPr/>
          <p:nvPr/>
        </p:nvSpPr>
        <p:spPr>
          <a:xfrm>
            <a:off x="6358001" y="285622"/>
            <a:ext cx="2500249" cy="2786126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object 2"/>
          <p:cNvSpPr txBox="1"/>
          <p:nvPr/>
        </p:nvSpPr>
        <p:spPr>
          <a:xfrm>
            <a:off x="993444" y="1459738"/>
            <a:ext cx="7124700" cy="200787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indent="-274320" marL="286385" marR="508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Arial"/>
              <a:buChar char="•"/>
              <a:tabLst>
                <a:tab algn="l" pos="287020"/>
              </a:tabLst>
            </a:pPr>
            <a:r>
              <a:rPr b="1" dirty="0" sz="2600">
                <a:latin typeface="Carlito"/>
                <a:cs typeface="Carlito"/>
              </a:rPr>
              <a:t>In </a:t>
            </a:r>
            <a:r>
              <a:rPr b="1" dirty="0" sz="2600" spc="-5">
                <a:latin typeface="Carlito"/>
                <a:cs typeface="Carlito"/>
              </a:rPr>
              <a:t>body </a:t>
            </a:r>
            <a:r>
              <a:rPr b="1" dirty="0" sz="2600" spc="-10">
                <a:latin typeface="Carlito"/>
                <a:cs typeface="Carlito"/>
              </a:rPr>
              <a:t>folds, </a:t>
            </a:r>
            <a:r>
              <a:rPr b="1" dirty="0" sz="2600" spc="-5">
                <a:latin typeface="Carlito"/>
                <a:cs typeface="Carlito"/>
              </a:rPr>
              <a:t>especially the </a:t>
            </a:r>
            <a:r>
              <a:rPr b="1" dirty="0" sz="2600">
                <a:latin typeface="Carlito"/>
                <a:cs typeface="Carlito"/>
              </a:rPr>
              <a:t>armpits </a:t>
            </a:r>
            <a:r>
              <a:rPr b="1" dirty="0" sz="2600" spc="-5">
                <a:latin typeface="Carlito"/>
                <a:cs typeface="Carlito"/>
              </a:rPr>
              <a:t>and elbows,  </a:t>
            </a:r>
            <a:r>
              <a:rPr b="1" dirty="0" sz="2600" spc="-10">
                <a:latin typeface="Carlito"/>
                <a:cs typeface="Carlito"/>
              </a:rPr>
              <a:t>fragile </a:t>
            </a:r>
            <a:r>
              <a:rPr b="1" dirty="0" sz="2600" spc="-5">
                <a:latin typeface="Carlito"/>
                <a:cs typeface="Carlito"/>
              </a:rPr>
              <a:t>blood vessels (capillaries) can </a:t>
            </a:r>
            <a:r>
              <a:rPr b="1" dirty="0" sz="2600" spc="-10">
                <a:latin typeface="Carlito"/>
                <a:cs typeface="Carlito"/>
              </a:rPr>
              <a:t>rupture </a:t>
            </a:r>
            <a:r>
              <a:rPr b="1" dirty="0" sz="2600" spc="-5">
                <a:latin typeface="Carlito"/>
                <a:cs typeface="Carlito"/>
              </a:rPr>
              <a:t>and  cause classic </a:t>
            </a:r>
            <a:r>
              <a:rPr b="1" dirty="0" sz="2600" spc="-15">
                <a:latin typeface="Carlito"/>
                <a:cs typeface="Carlito"/>
              </a:rPr>
              <a:t>red streaks </a:t>
            </a:r>
            <a:r>
              <a:rPr b="1" dirty="0" sz="2600" spc="-5">
                <a:latin typeface="Carlito"/>
                <a:cs typeface="Carlito"/>
              </a:rPr>
              <a:t>called </a:t>
            </a:r>
            <a:r>
              <a:rPr b="1" dirty="0" sz="2600" spc="-15">
                <a:latin typeface="Carlito"/>
                <a:cs typeface="Carlito"/>
              </a:rPr>
              <a:t>Pastia </a:t>
            </a:r>
            <a:r>
              <a:rPr b="1" dirty="0" sz="2600" spc="-5">
                <a:latin typeface="Carlito"/>
                <a:cs typeface="Carlito"/>
              </a:rPr>
              <a:t>lines. These  </a:t>
            </a:r>
            <a:r>
              <a:rPr b="1" dirty="0" sz="2600" spc="-20">
                <a:latin typeface="Carlito"/>
                <a:cs typeface="Carlito"/>
              </a:rPr>
              <a:t>may </a:t>
            </a:r>
            <a:r>
              <a:rPr b="1" dirty="0" sz="2600" spc="-10">
                <a:latin typeface="Carlito"/>
                <a:cs typeface="Carlito"/>
              </a:rPr>
              <a:t>persist </a:t>
            </a:r>
            <a:r>
              <a:rPr b="1" dirty="0" sz="2600" spc="-15">
                <a:latin typeface="Carlito"/>
                <a:cs typeface="Carlito"/>
              </a:rPr>
              <a:t>for </a:t>
            </a:r>
            <a:r>
              <a:rPr b="1" dirty="0" sz="2600" spc="-5">
                <a:latin typeface="Carlito"/>
                <a:cs typeface="Carlito"/>
              </a:rPr>
              <a:t>1-2 </a:t>
            </a:r>
            <a:r>
              <a:rPr b="1" dirty="0" sz="2600" spc="-20">
                <a:latin typeface="Carlito"/>
                <a:cs typeface="Carlito"/>
              </a:rPr>
              <a:t>days </a:t>
            </a:r>
            <a:r>
              <a:rPr b="1" dirty="0" sz="2600" spc="-10">
                <a:latin typeface="Carlito"/>
                <a:cs typeface="Carlito"/>
              </a:rPr>
              <a:t>after </a:t>
            </a:r>
            <a:r>
              <a:rPr b="1" dirty="0" sz="2600" spc="-5">
                <a:latin typeface="Carlito"/>
                <a:cs typeface="Carlito"/>
              </a:rPr>
              <a:t>the </a:t>
            </a:r>
            <a:r>
              <a:rPr b="1" dirty="0" sz="2600" spc="-10">
                <a:latin typeface="Carlito"/>
                <a:cs typeface="Carlito"/>
              </a:rPr>
              <a:t>generalised </a:t>
            </a:r>
            <a:r>
              <a:rPr b="1" dirty="0" sz="2600" spc="-15">
                <a:latin typeface="Carlito"/>
                <a:cs typeface="Carlito"/>
              </a:rPr>
              <a:t>rash  </a:t>
            </a:r>
            <a:r>
              <a:rPr b="1" dirty="0" sz="2600" spc="-5">
                <a:latin typeface="Carlito"/>
                <a:cs typeface="Carlito"/>
              </a:rPr>
              <a:t>has gone.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1048766" name="object 3"/>
          <p:cNvSpPr/>
          <p:nvPr/>
        </p:nvSpPr>
        <p:spPr>
          <a:xfrm>
            <a:off x="6858000" y="4429125"/>
            <a:ext cx="1428750" cy="1509725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67" name="object 4"/>
          <p:cNvSpPr/>
          <p:nvPr/>
        </p:nvSpPr>
        <p:spPr>
          <a:xfrm>
            <a:off x="1214412" y="4429137"/>
            <a:ext cx="1428749" cy="1428750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68" name="object 5"/>
          <p:cNvSpPr/>
          <p:nvPr/>
        </p:nvSpPr>
        <p:spPr>
          <a:xfrm>
            <a:off x="3500373" y="4286262"/>
            <a:ext cx="2466975" cy="1847850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object 2"/>
          <p:cNvSpPr/>
          <p:nvPr/>
        </p:nvSpPr>
        <p:spPr>
          <a:xfrm>
            <a:off x="285724" y="500126"/>
            <a:ext cx="2071751" cy="2715133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70" name="object 3"/>
          <p:cNvSpPr/>
          <p:nvPr/>
        </p:nvSpPr>
        <p:spPr>
          <a:xfrm>
            <a:off x="3714750" y="499998"/>
            <a:ext cx="2071751" cy="2643251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71" name="object 4"/>
          <p:cNvSpPr/>
          <p:nvPr/>
        </p:nvSpPr>
        <p:spPr>
          <a:xfrm>
            <a:off x="6913435" y="500126"/>
            <a:ext cx="1792414" cy="2690622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72" name="object 5"/>
          <p:cNvSpPr/>
          <p:nvPr/>
        </p:nvSpPr>
        <p:spPr>
          <a:xfrm>
            <a:off x="2357373" y="3571887"/>
            <a:ext cx="1857375" cy="2571750"/>
          </a:xfrm>
          <a:prstGeom prst="rect"/>
          <a:blipFill>
            <a:blip xmlns:r="http://schemas.openxmlformats.org/officeDocument/2006/relationships" r:embed="rId4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73" name="object 6"/>
          <p:cNvSpPr/>
          <p:nvPr/>
        </p:nvSpPr>
        <p:spPr>
          <a:xfrm>
            <a:off x="5286375" y="3929011"/>
            <a:ext cx="2143125" cy="1947926"/>
          </a:xfrm>
          <a:prstGeom prst="rect"/>
          <a:blipFill>
            <a:blip xmlns:r="http://schemas.openxmlformats.org/officeDocument/2006/relationships" r:embed="rId5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object 2"/>
          <p:cNvSpPr txBox="1"/>
          <p:nvPr/>
        </p:nvSpPr>
        <p:spPr>
          <a:xfrm>
            <a:off x="469188" y="1163955"/>
            <a:ext cx="8044815" cy="5262880"/>
          </a:xfrm>
          <a:prstGeom prst="rect"/>
        </p:spPr>
        <p:txBody>
          <a:bodyPr bIns="0" lIns="0" rIns="0" rtlCol="0" tIns="88265" vert="horz" wrap="square">
            <a:spAutoFit/>
          </a:bodyPr>
          <a:p>
            <a:pPr marL="50800">
              <a:lnSpc>
                <a:spcPct val="100000"/>
              </a:lnSpc>
              <a:spcBef>
                <a:spcPts val="695"/>
              </a:spcBef>
              <a:tabLst>
                <a:tab algn="l" pos="325120"/>
              </a:tabLst>
            </a:pPr>
            <a:r>
              <a:rPr dirty="0" sz="2050" spc="-545">
                <a:solidFill>
                  <a:srgbClr val="D24717"/>
                </a:solidFill>
                <a:latin typeface="Arial"/>
                <a:cs typeface="Arial"/>
              </a:rPr>
              <a:t>	</a:t>
            </a:r>
            <a:r>
              <a:rPr b="1" dirty="0" sz="2400" spc="-5">
                <a:solidFill>
                  <a:srgbClr val="696363"/>
                </a:solidFill>
                <a:latin typeface="Arial"/>
                <a:cs typeface="Arial"/>
              </a:rPr>
              <a:t>Diagnosis:</a:t>
            </a:r>
            <a:endParaRPr sz="2400">
              <a:latin typeface="Arial"/>
              <a:cs typeface="Arial"/>
            </a:endParaRPr>
          </a:p>
          <a:p>
            <a:pPr indent="-274955" marL="325120" marR="316230">
              <a:lnSpc>
                <a:spcPct val="100000"/>
              </a:lnSpc>
              <a:spcBef>
                <a:spcPts val="605"/>
              </a:spcBef>
              <a:buSzPct val="95833"/>
              <a:buFont typeface="Arial"/>
              <a:buAutoNum type="arabicPeriod"/>
              <a:tabLst>
                <a:tab algn="l" pos="306070"/>
              </a:tabLst>
            </a:pPr>
            <a:r>
              <a:rPr dirty="0" sz="2400">
                <a:latin typeface="Arial"/>
                <a:cs typeface="Arial"/>
              </a:rPr>
              <a:t>Throat culture remains the criterion standard for  </a:t>
            </a:r>
            <a:r>
              <a:rPr dirty="0" sz="2400" spc="-5">
                <a:latin typeface="Arial"/>
                <a:cs typeface="Arial"/>
              </a:rPr>
              <a:t>confirmation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group </a:t>
            </a:r>
            <a:r>
              <a:rPr dirty="0" sz="2400">
                <a:latin typeface="Arial"/>
                <a:cs typeface="Arial"/>
              </a:rPr>
              <a:t>A streptococcal </a:t>
            </a:r>
            <a:r>
              <a:rPr dirty="0" sz="2400" spc="-5">
                <a:latin typeface="Arial"/>
                <a:cs typeface="Arial"/>
              </a:rPr>
              <a:t>upper</a:t>
            </a:r>
            <a:r>
              <a:rPr dirty="0" sz="2400" spc="-2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respiratory  </a:t>
            </a:r>
            <a:r>
              <a:rPr dirty="0" sz="2400" spc="-5">
                <a:latin typeface="Arial"/>
                <a:cs typeface="Arial"/>
              </a:rPr>
              <a:t>infection.</a:t>
            </a:r>
            <a:endParaRPr sz="2400">
              <a:latin typeface="Arial"/>
              <a:cs typeface="Arial"/>
            </a:endParaRPr>
          </a:p>
          <a:p>
            <a:pPr indent="-255270" marL="305435">
              <a:lnSpc>
                <a:spcPct val="100000"/>
              </a:lnSpc>
              <a:spcBef>
                <a:spcPts val="600"/>
              </a:spcBef>
              <a:buSzPct val="95833"/>
              <a:buAutoNum type="arabicPeriod"/>
              <a:tabLst>
                <a:tab algn="l" pos="306070"/>
              </a:tabLst>
            </a:pPr>
            <a:r>
              <a:rPr dirty="0" sz="2400">
                <a:latin typeface="Arial"/>
                <a:cs typeface="Arial"/>
              </a:rPr>
              <a:t>Complete </a:t>
            </a:r>
            <a:r>
              <a:rPr dirty="0" sz="2400" spc="-5">
                <a:latin typeface="Arial"/>
                <a:cs typeface="Arial"/>
              </a:rPr>
              <a:t>blood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count</a:t>
            </a:r>
            <a:endParaRPr sz="2400">
              <a:latin typeface="Arial"/>
              <a:cs typeface="Arial"/>
            </a:endParaRPr>
          </a:p>
          <a:p>
            <a:pPr indent="-228600" lvl="1" marL="599440" marR="211454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5416"/>
              <a:buChar char=""/>
              <a:tabLst>
                <a:tab algn="l" pos="600075"/>
              </a:tabLst>
            </a:pPr>
            <a:r>
              <a:rPr dirty="0" sz="2400">
                <a:latin typeface="Arial"/>
                <a:cs typeface="Arial"/>
              </a:rPr>
              <a:t>White </a:t>
            </a:r>
            <a:r>
              <a:rPr dirty="0" sz="2400" spc="-5">
                <a:latin typeface="Arial"/>
                <a:cs typeface="Arial"/>
              </a:rPr>
              <a:t>blood </a:t>
            </a:r>
            <a:r>
              <a:rPr dirty="0" sz="2400">
                <a:latin typeface="Arial"/>
                <a:cs typeface="Arial"/>
              </a:rPr>
              <a:t>cell (WBC) </a:t>
            </a:r>
            <a:r>
              <a:rPr dirty="0" sz="2400" spc="-5">
                <a:latin typeface="Arial"/>
                <a:cs typeface="Arial"/>
              </a:rPr>
              <a:t>count </a:t>
            </a:r>
            <a:r>
              <a:rPr dirty="0" sz="2400">
                <a:latin typeface="Arial"/>
                <a:cs typeface="Arial"/>
              </a:rPr>
              <a:t>in scarlet fever may  </a:t>
            </a:r>
            <a:r>
              <a:rPr dirty="0" sz="2400" spc="-5">
                <a:latin typeface="Arial"/>
                <a:cs typeface="Arial"/>
              </a:rPr>
              <a:t>increase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12,000-16,000 per mm</a:t>
            </a:r>
            <a:r>
              <a:rPr baseline="24305" dirty="0" sz="2400" spc="-7">
                <a:latin typeface="Arial"/>
                <a:cs typeface="Arial"/>
              </a:rPr>
              <a:t>3</a:t>
            </a:r>
            <a:r>
              <a:rPr dirty="0" sz="2400" spc="-5">
                <a:latin typeface="Arial"/>
                <a:cs typeface="Arial"/>
              </a:rPr>
              <a:t>, with a differential 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up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95% </a:t>
            </a:r>
            <a:r>
              <a:rPr dirty="0" sz="2400">
                <a:latin typeface="Arial"/>
                <a:cs typeface="Arial"/>
              </a:rPr>
              <a:t>polymorphonuclear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lymphocytes.</a:t>
            </a:r>
            <a:endParaRPr sz="2400">
              <a:latin typeface="Arial"/>
              <a:cs typeface="Arial"/>
            </a:endParaRPr>
          </a:p>
          <a:p>
            <a:pPr indent="-228600" lvl="1" marL="599440" marR="4318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416"/>
              <a:buChar char=""/>
              <a:tabLst>
                <a:tab algn="l" pos="600075"/>
              </a:tabLst>
            </a:pPr>
            <a:r>
              <a:rPr dirty="0" sz="2400" spc="-5">
                <a:latin typeface="Arial"/>
                <a:cs typeface="Arial"/>
              </a:rPr>
              <a:t>During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second week, eosinophilia, as high as </a:t>
            </a:r>
            <a:r>
              <a:rPr dirty="0" sz="2400" spc="-105">
                <a:latin typeface="Arial"/>
                <a:cs typeface="Arial"/>
              </a:rPr>
              <a:t>20%, 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develop.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>
              <a:latin typeface="Arial"/>
              <a:cs typeface="Arial"/>
            </a:endParaRPr>
          </a:p>
          <a:p>
            <a:pPr indent="-274955" marL="325120" marR="1028065">
              <a:lnSpc>
                <a:spcPct val="100000"/>
              </a:lnSpc>
              <a:tabLst>
                <a:tab algn="l" pos="325120"/>
              </a:tabLst>
            </a:pPr>
            <a:r>
              <a:rPr dirty="0" sz="2050" spc="-545">
                <a:solidFill>
                  <a:srgbClr val="D24717"/>
                </a:solidFill>
                <a:latin typeface="Arial"/>
                <a:cs typeface="Arial"/>
              </a:rPr>
              <a:t>	</a:t>
            </a:r>
            <a:r>
              <a:rPr b="1" dirty="0" sz="2400" spc="-20">
                <a:solidFill>
                  <a:srgbClr val="696363"/>
                </a:solidFill>
                <a:latin typeface="Arial"/>
                <a:cs typeface="Arial"/>
              </a:rPr>
              <a:t>Treatment </a:t>
            </a:r>
            <a:r>
              <a:rPr dirty="0" sz="2400">
                <a:latin typeface="Arial"/>
                <a:cs typeface="Arial"/>
              </a:rPr>
              <a:t>: </a:t>
            </a:r>
            <a:r>
              <a:rPr dirty="0" sz="2400" spc="-5">
                <a:latin typeface="Arial"/>
                <a:cs typeface="Arial"/>
              </a:rPr>
              <a:t>Penicillin </a:t>
            </a:r>
            <a:r>
              <a:rPr dirty="0" sz="2400">
                <a:latin typeface="Arial"/>
                <a:cs typeface="Arial"/>
              </a:rPr>
              <a:t>remains the </a:t>
            </a:r>
            <a:r>
              <a:rPr dirty="0" sz="2400" spc="-5">
                <a:latin typeface="Arial"/>
                <a:cs typeface="Arial"/>
              </a:rPr>
              <a:t>drug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choice.  </a:t>
            </a:r>
            <a:r>
              <a:rPr dirty="0" sz="2400">
                <a:latin typeface="Arial"/>
                <a:cs typeface="Arial"/>
              </a:rPr>
              <a:t>Erythromycin </a:t>
            </a:r>
            <a:r>
              <a:rPr dirty="0" sz="2400" spc="-5">
                <a:latin typeface="Arial"/>
                <a:cs typeface="Arial"/>
              </a:rPr>
              <a:t>can be considered as an</a:t>
            </a:r>
            <a:r>
              <a:rPr dirty="0" sz="2400" spc="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alternative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object 2"/>
          <p:cNvSpPr txBox="1">
            <a:spLocks noGrp="1"/>
          </p:cNvSpPr>
          <p:nvPr>
            <p:ph type="title"/>
          </p:nvPr>
        </p:nvSpPr>
        <p:spPr>
          <a:xfrm>
            <a:off x="364642" y="567893"/>
            <a:ext cx="5128260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4000" spc="-65">
                <a:latin typeface="Arial"/>
                <a:cs typeface="Arial"/>
              </a:rPr>
              <a:t>KAWASAKI</a:t>
            </a:r>
            <a:r>
              <a:rPr b="1" dirty="0" sz="4000" spc="-45">
                <a:latin typeface="Arial"/>
                <a:cs typeface="Arial"/>
              </a:rPr>
              <a:t> </a:t>
            </a:r>
            <a:r>
              <a:rPr b="1" dirty="0" sz="4000" spc="-5">
                <a:latin typeface="Arial"/>
                <a:cs typeface="Arial"/>
              </a:rPr>
              <a:t>DISEASE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48776" name="object 3"/>
          <p:cNvSpPr txBox="1"/>
          <p:nvPr/>
        </p:nvSpPr>
        <p:spPr>
          <a:xfrm>
            <a:off x="1721866" y="1311656"/>
            <a:ext cx="6631305" cy="447230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74955" marL="287020" marR="28892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5000"/>
              <a:buFont typeface="Arial"/>
              <a:buChar char="•"/>
              <a:tabLst>
                <a:tab algn="l" pos="287020"/>
                <a:tab algn="l" pos="287655"/>
                <a:tab algn="l" pos="2062480"/>
              </a:tabLst>
            </a:pPr>
            <a:r>
              <a:rPr b="1" dirty="0" sz="2000">
                <a:latin typeface="Arial"/>
                <a:cs typeface="Arial"/>
              </a:rPr>
              <a:t>characterized	by </a:t>
            </a:r>
            <a:r>
              <a:rPr b="1" dirty="0" sz="2000" spc="-5">
                <a:latin typeface="Arial"/>
                <a:cs typeface="Arial"/>
              </a:rPr>
              <a:t>fever </a:t>
            </a:r>
            <a:r>
              <a:rPr b="1" dirty="0" sz="2000">
                <a:latin typeface="Arial"/>
                <a:cs typeface="Arial"/>
              </a:rPr>
              <a:t>at least for 5 </a:t>
            </a:r>
            <a:r>
              <a:rPr b="1" dirty="0" sz="2000" spc="-10">
                <a:latin typeface="Arial"/>
                <a:cs typeface="Arial"/>
              </a:rPr>
              <a:t>days</a:t>
            </a:r>
            <a:r>
              <a:rPr b="1" dirty="0" sz="2000" spc="-110">
                <a:latin typeface="Arial"/>
                <a:cs typeface="Arial"/>
              </a:rPr>
              <a:t> </a:t>
            </a:r>
            <a:r>
              <a:rPr b="1" dirty="0" sz="2000">
                <a:latin typeface="Arial"/>
                <a:cs typeface="Arial"/>
              </a:rPr>
              <a:t>together  with 4 of the following 5</a:t>
            </a:r>
            <a:r>
              <a:rPr b="1" dirty="0" sz="2000" spc="-170">
                <a:latin typeface="Arial"/>
                <a:cs typeface="Arial"/>
              </a:rPr>
              <a:t> </a:t>
            </a:r>
            <a:r>
              <a:rPr b="1" dirty="0" sz="2000">
                <a:latin typeface="Arial"/>
                <a:cs typeface="Arial"/>
              </a:rPr>
              <a:t>findings:</a:t>
            </a:r>
            <a:endParaRPr sz="2000">
              <a:latin typeface="Arial"/>
              <a:cs typeface="Arial"/>
            </a:endParaRPr>
          </a:p>
          <a:p>
            <a:pPr indent="-297815" lvl="1" marL="62992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000"/>
              <a:buFont typeface="Wingdings"/>
              <a:buChar char=""/>
              <a:tabLst>
                <a:tab algn="l" pos="629920"/>
                <a:tab algn="l" pos="630555"/>
              </a:tabLst>
            </a:pPr>
            <a:r>
              <a:rPr b="1" dirty="0" sz="2000" spc="-5">
                <a:latin typeface="Arial"/>
                <a:cs typeface="Arial"/>
              </a:rPr>
              <a:t>conjungtival</a:t>
            </a:r>
            <a:r>
              <a:rPr b="1" dirty="0" sz="2000" spc="-10">
                <a:latin typeface="Arial"/>
                <a:cs typeface="Arial"/>
              </a:rPr>
              <a:t> </a:t>
            </a:r>
            <a:r>
              <a:rPr b="1" dirty="0" sz="2000">
                <a:latin typeface="Arial"/>
                <a:cs typeface="Arial"/>
              </a:rPr>
              <a:t>infection</a:t>
            </a:r>
            <a:endParaRPr sz="2000">
              <a:latin typeface="Arial"/>
              <a:cs typeface="Arial"/>
            </a:endParaRPr>
          </a:p>
          <a:p>
            <a:pPr indent="-297815" lvl="1" marL="629920">
              <a:lnSpc>
                <a:spcPct val="100000"/>
              </a:lnSpc>
              <a:spcBef>
                <a:spcPts val="405"/>
              </a:spcBef>
              <a:buClr>
                <a:srgbClr val="9B2C1F"/>
              </a:buClr>
              <a:buSzPct val="85000"/>
              <a:buFont typeface="Wingdings"/>
              <a:buChar char=""/>
              <a:tabLst>
                <a:tab algn="l" pos="629920"/>
                <a:tab algn="l" pos="630555"/>
              </a:tabLst>
            </a:pPr>
            <a:r>
              <a:rPr b="1" dirty="0" sz="2000">
                <a:latin typeface="Arial"/>
                <a:cs typeface="Arial"/>
              </a:rPr>
              <a:t>mucous membrane changes </a:t>
            </a:r>
            <a:r>
              <a:rPr b="1" dirty="0" sz="2000" spc="-5">
                <a:latin typeface="Arial"/>
                <a:cs typeface="Arial"/>
              </a:rPr>
              <a:t>(pharyngeal </a:t>
            </a:r>
            <a:r>
              <a:rPr b="1" dirty="0" sz="2000">
                <a:latin typeface="Arial"/>
                <a:cs typeface="Arial"/>
              </a:rPr>
              <a:t>red,</a:t>
            </a:r>
            <a:r>
              <a:rPr b="1" dirty="0" sz="2000" spc="-80">
                <a:latin typeface="Arial"/>
                <a:cs typeface="Arial"/>
              </a:rPr>
              <a:t> </a:t>
            </a:r>
            <a:r>
              <a:rPr b="1" dirty="0" sz="2000" spc="-45">
                <a:latin typeface="Arial"/>
                <a:cs typeface="Arial"/>
              </a:rPr>
              <a:t>dry,</a:t>
            </a:r>
            <a:endParaRPr sz="200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  <a:spcBef>
                <a:spcPts val="5"/>
              </a:spcBef>
            </a:pPr>
            <a:r>
              <a:rPr b="1" dirty="0" sz="2000">
                <a:latin typeface="Arial"/>
                <a:cs typeface="Arial"/>
              </a:rPr>
              <a:t>cracied </a:t>
            </a:r>
            <a:r>
              <a:rPr b="1" dirty="0" sz="2000" spc="-5">
                <a:latin typeface="Arial"/>
                <a:cs typeface="Arial"/>
              </a:rPr>
              <a:t>lips, </a:t>
            </a:r>
            <a:r>
              <a:rPr b="1" dirty="0" sz="2000">
                <a:latin typeface="Arial"/>
                <a:cs typeface="Arial"/>
              </a:rPr>
              <a:t>strawberry</a:t>
            </a:r>
            <a:r>
              <a:rPr b="1" dirty="0" sz="2000" spc="-135">
                <a:latin typeface="Arial"/>
                <a:cs typeface="Arial"/>
              </a:rPr>
              <a:t> </a:t>
            </a:r>
            <a:r>
              <a:rPr b="1" dirty="0" sz="2000">
                <a:latin typeface="Arial"/>
                <a:cs typeface="Arial"/>
              </a:rPr>
              <a:t>tongue)</a:t>
            </a:r>
            <a:endParaRPr sz="2000">
              <a:latin typeface="Arial"/>
              <a:cs typeface="Arial"/>
            </a:endParaRPr>
          </a:p>
          <a:p>
            <a:pPr indent="-297815" lvl="1" marL="62992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000"/>
              <a:buFont typeface="Wingdings"/>
              <a:buChar char=""/>
              <a:tabLst>
                <a:tab algn="l" pos="629920"/>
                <a:tab algn="l" pos="630555"/>
              </a:tabLst>
            </a:pPr>
            <a:r>
              <a:rPr b="1" dirty="0" sz="2000" spc="-5">
                <a:latin typeface="Arial"/>
                <a:cs typeface="Arial"/>
              </a:rPr>
              <a:t>cervical</a:t>
            </a:r>
            <a:r>
              <a:rPr b="1" dirty="0" sz="2000" spc="-20">
                <a:latin typeface="Arial"/>
                <a:cs typeface="Arial"/>
              </a:rPr>
              <a:t> </a:t>
            </a:r>
            <a:r>
              <a:rPr b="1" dirty="0" sz="2000" spc="-5">
                <a:latin typeface="Arial"/>
                <a:cs typeface="Arial"/>
              </a:rPr>
              <a:t>lymphadenopathy</a:t>
            </a:r>
            <a:endParaRPr sz="2000">
              <a:latin typeface="Arial"/>
              <a:cs typeface="Arial"/>
            </a:endParaRPr>
          </a:p>
          <a:p>
            <a:pPr indent="-297815" lvl="1" marL="62992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000"/>
              <a:buFont typeface="Wingdings"/>
              <a:buChar char=""/>
              <a:tabLst>
                <a:tab algn="l" pos="629920"/>
                <a:tab algn="l" pos="630555"/>
              </a:tabLst>
            </a:pPr>
            <a:r>
              <a:rPr b="1" dirty="0" sz="2000">
                <a:latin typeface="Arial"/>
                <a:cs typeface="Arial"/>
              </a:rPr>
              <a:t>rash</a:t>
            </a:r>
            <a:endParaRPr sz="2000">
              <a:latin typeface="Arial"/>
              <a:cs typeface="Arial"/>
            </a:endParaRPr>
          </a:p>
          <a:p>
            <a:pPr indent="-228600" lvl="1" marL="561340" marR="929005">
              <a:lnSpc>
                <a:spcPct val="100000"/>
              </a:lnSpc>
              <a:spcBef>
                <a:spcPts val="409"/>
              </a:spcBef>
              <a:buClr>
                <a:srgbClr val="9B2C1F"/>
              </a:buClr>
              <a:buSzPct val="85000"/>
              <a:buFont typeface="Wingdings"/>
              <a:buChar char=""/>
              <a:tabLst>
                <a:tab algn="l" pos="629920"/>
                <a:tab algn="l" pos="630555"/>
              </a:tabLst>
            </a:pPr>
            <a:r>
              <a:rPr dirty="0"/>
              <a:t>	</a:t>
            </a:r>
            <a:r>
              <a:rPr b="1" dirty="0" sz="2000">
                <a:latin typeface="Arial"/>
                <a:cs typeface="Arial"/>
              </a:rPr>
              <a:t>redness or swelling of the hands and</a:t>
            </a:r>
            <a:r>
              <a:rPr b="1" dirty="0" sz="2000" spc="-155">
                <a:latin typeface="Arial"/>
                <a:cs typeface="Arial"/>
              </a:rPr>
              <a:t> </a:t>
            </a:r>
            <a:r>
              <a:rPr b="1" dirty="0" sz="2000">
                <a:latin typeface="Arial"/>
                <a:cs typeface="Arial"/>
              </a:rPr>
              <a:t>feet,  generalized skin</a:t>
            </a:r>
            <a:r>
              <a:rPr b="1" dirty="0" sz="2000" spc="-70">
                <a:latin typeface="Arial"/>
                <a:cs typeface="Arial"/>
              </a:rPr>
              <a:t> </a:t>
            </a:r>
            <a:r>
              <a:rPr b="1" dirty="0" sz="2000">
                <a:latin typeface="Arial"/>
                <a:cs typeface="Arial"/>
              </a:rPr>
              <a:t>peeling</a:t>
            </a:r>
            <a:endParaRPr sz="2000">
              <a:latin typeface="Arial"/>
              <a:cs typeface="Arial"/>
            </a:endParaRPr>
          </a:p>
          <a:p>
            <a:pPr indent="-343535" marL="35560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Arial"/>
              <a:buChar char="•"/>
              <a:tabLst>
                <a:tab algn="l" pos="355600"/>
                <a:tab algn="l" pos="356235"/>
              </a:tabLst>
            </a:pPr>
            <a:r>
              <a:rPr b="1" dirty="0" sz="2000">
                <a:latin typeface="Arial"/>
                <a:cs typeface="Arial"/>
              </a:rPr>
              <a:t>age: 4 month – 6</a:t>
            </a:r>
            <a:r>
              <a:rPr b="1" dirty="0" sz="2000" spc="-70">
                <a:latin typeface="Arial"/>
                <a:cs typeface="Arial"/>
              </a:rPr>
              <a:t> </a:t>
            </a:r>
            <a:r>
              <a:rPr b="1" dirty="0" sz="2000" spc="-10">
                <a:latin typeface="Arial"/>
                <a:cs typeface="Arial"/>
              </a:rPr>
              <a:t>years</a:t>
            </a:r>
            <a:endParaRPr sz="2000">
              <a:latin typeface="Arial"/>
              <a:cs typeface="Arial"/>
            </a:endParaRPr>
          </a:p>
          <a:p>
            <a:pPr indent="-343535" marL="35560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Arial"/>
              <a:buChar char="•"/>
              <a:tabLst>
                <a:tab algn="l" pos="355600"/>
                <a:tab algn="l" pos="356235"/>
              </a:tabLst>
            </a:pPr>
            <a:r>
              <a:rPr b="1" dirty="0" sz="2000">
                <a:latin typeface="Arial"/>
                <a:cs typeface="Arial"/>
              </a:rPr>
              <a:t>cause is</a:t>
            </a:r>
            <a:r>
              <a:rPr b="1" dirty="0" sz="2000" spc="-40">
                <a:latin typeface="Arial"/>
                <a:cs typeface="Arial"/>
              </a:rPr>
              <a:t> </a:t>
            </a:r>
            <a:r>
              <a:rPr b="1" dirty="0" sz="2000" spc="5">
                <a:latin typeface="Arial"/>
                <a:cs typeface="Arial"/>
              </a:rPr>
              <a:t>unknown</a:t>
            </a:r>
            <a:endParaRPr sz="2000">
              <a:latin typeface="Arial"/>
              <a:cs typeface="Arial"/>
            </a:endParaRPr>
          </a:p>
          <a:p>
            <a:pPr indent="-274955" marL="287020" marR="37338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Arial"/>
              <a:buChar char="•"/>
              <a:tabLst>
                <a:tab algn="l" pos="355600"/>
                <a:tab algn="l" pos="356235"/>
              </a:tabLst>
            </a:pPr>
            <a:r>
              <a:rPr dirty="0"/>
              <a:t>	</a:t>
            </a:r>
            <a:r>
              <a:rPr b="1" dirty="0" sz="2000">
                <a:latin typeface="Arial"/>
                <a:cs typeface="Arial"/>
              </a:rPr>
              <a:t>complication: coronary artery </a:t>
            </a:r>
            <a:r>
              <a:rPr b="1" dirty="0" sz="2000" spc="-5">
                <a:latin typeface="Arial"/>
                <a:cs typeface="Arial"/>
              </a:rPr>
              <a:t>aneurysm,</a:t>
            </a:r>
            <a:r>
              <a:rPr b="1" dirty="0" sz="2000" spc="-125">
                <a:latin typeface="Arial"/>
                <a:cs typeface="Arial"/>
              </a:rPr>
              <a:t> </a:t>
            </a:r>
            <a:r>
              <a:rPr b="1" dirty="0" sz="2000">
                <a:latin typeface="Arial"/>
                <a:cs typeface="Arial"/>
              </a:rPr>
              <a:t>sudden  death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777" name="object 4"/>
          <p:cNvSpPr/>
          <p:nvPr/>
        </p:nvSpPr>
        <p:spPr>
          <a:xfrm>
            <a:off x="357162" y="3428872"/>
            <a:ext cx="1357375" cy="1357376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78" name="object 5"/>
          <p:cNvSpPr/>
          <p:nvPr/>
        </p:nvSpPr>
        <p:spPr>
          <a:xfrm>
            <a:off x="2071623" y="5520563"/>
            <a:ext cx="1312926" cy="1337434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79" name="object 6"/>
          <p:cNvSpPr/>
          <p:nvPr/>
        </p:nvSpPr>
        <p:spPr>
          <a:xfrm>
            <a:off x="285724" y="5143563"/>
            <a:ext cx="1528825" cy="1460500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80" name="object 7"/>
          <p:cNvSpPr/>
          <p:nvPr/>
        </p:nvSpPr>
        <p:spPr>
          <a:xfrm>
            <a:off x="285724" y="1500124"/>
            <a:ext cx="1431036" cy="1543558"/>
          </a:xfrm>
          <a:prstGeom prst="rect"/>
          <a:blipFill>
            <a:blip xmlns:r="http://schemas.openxmlformats.org/officeDocument/2006/relationships" r:embed="rId4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object 2"/>
          <p:cNvSpPr txBox="1"/>
          <p:nvPr/>
        </p:nvSpPr>
        <p:spPr>
          <a:xfrm>
            <a:off x="1007465" y="1803100"/>
            <a:ext cx="6322695" cy="3896995"/>
          </a:xfrm>
          <a:prstGeom prst="rect"/>
        </p:spPr>
        <p:txBody>
          <a:bodyPr bIns="0" lIns="0" rIns="0" rtlCol="0" tIns="88265" vert="horz" wrap="square">
            <a:spAutoFit/>
          </a:bodyPr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b="1" dirty="0" sz="3200">
                <a:solidFill>
                  <a:srgbClr val="696363"/>
                </a:solidFill>
                <a:latin typeface="Arial"/>
                <a:cs typeface="Arial"/>
              </a:rPr>
              <a:t>Complications</a:t>
            </a:r>
            <a:endParaRPr sz="3200">
              <a:latin typeface="Arial"/>
              <a:cs typeface="Arial"/>
            </a:endParaRPr>
          </a:p>
          <a:p>
            <a:pPr indent="-274955" marL="2870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375"/>
              <a:buChar char=""/>
              <a:tabLst>
                <a:tab algn="l" pos="287655"/>
              </a:tabLst>
            </a:pPr>
            <a:r>
              <a:rPr dirty="0" sz="3200" spc="-5">
                <a:solidFill>
                  <a:srgbClr val="696363"/>
                </a:solidFill>
                <a:latin typeface="Arial"/>
                <a:cs typeface="Arial"/>
              </a:rPr>
              <a:t>Coronary </a:t>
            </a:r>
            <a:r>
              <a:rPr dirty="0" sz="3200">
                <a:latin typeface="Arial"/>
                <a:cs typeface="Arial"/>
              </a:rPr>
              <a:t>artery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696363"/>
                </a:solidFill>
                <a:latin typeface="Arial"/>
                <a:cs typeface="Arial"/>
              </a:rPr>
              <a:t>aneurysm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D24717"/>
              </a:buClr>
              <a:buFont typeface="Arial"/>
              <a:buChar char=""/>
            </a:pPr>
            <a:endParaRPr sz="4350">
              <a:latin typeface="Arial"/>
              <a:cs typeface="Arial"/>
            </a:endParaRPr>
          </a:p>
          <a:p>
            <a:pPr indent="-274955" marL="287020">
              <a:lnSpc>
                <a:spcPct val="100000"/>
              </a:lnSpc>
              <a:buClr>
                <a:srgbClr val="D24717"/>
              </a:buClr>
              <a:buSzPct val="84375"/>
              <a:buFont typeface="Arial"/>
              <a:buChar char=""/>
              <a:tabLst>
                <a:tab algn="l" pos="287655"/>
              </a:tabLst>
            </a:pPr>
            <a:r>
              <a:rPr b="1" dirty="0" sz="3200">
                <a:solidFill>
                  <a:srgbClr val="696363"/>
                </a:solidFill>
                <a:latin typeface="Arial"/>
                <a:cs typeface="Arial"/>
              </a:rPr>
              <a:t>Prognosis</a:t>
            </a:r>
            <a:endParaRPr sz="3200">
              <a:latin typeface="Arial"/>
              <a:cs typeface="Arial"/>
            </a:endParaRPr>
          </a:p>
          <a:p>
            <a:pPr indent="-274955" marL="287020" marR="15875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375"/>
              <a:buChar char=""/>
              <a:tabLst>
                <a:tab algn="l" pos="287655"/>
              </a:tabLst>
            </a:pPr>
            <a:r>
              <a:rPr dirty="0" sz="3200" spc="-5">
                <a:solidFill>
                  <a:srgbClr val="696363"/>
                </a:solidFill>
                <a:latin typeface="Arial"/>
                <a:cs typeface="Arial"/>
              </a:rPr>
              <a:t>75% </a:t>
            </a:r>
            <a:r>
              <a:rPr dirty="0" sz="3200">
                <a:solidFill>
                  <a:srgbClr val="696363"/>
                </a:solidFill>
                <a:latin typeface="Arial"/>
                <a:cs typeface="Arial"/>
              </a:rPr>
              <a:t>no </a:t>
            </a:r>
            <a:r>
              <a:rPr dirty="0" sz="3200" spc="-5">
                <a:solidFill>
                  <a:srgbClr val="696363"/>
                </a:solidFill>
                <a:latin typeface="Arial"/>
                <a:cs typeface="Arial"/>
              </a:rPr>
              <a:t>sequelae, 25% </a:t>
            </a:r>
            <a:r>
              <a:rPr dirty="0" sz="3200" spc="-65">
                <a:solidFill>
                  <a:srgbClr val="696363"/>
                </a:solidFill>
                <a:latin typeface="Arial"/>
                <a:cs typeface="Arial"/>
              </a:rPr>
              <a:t>coronary  </a:t>
            </a:r>
            <a:r>
              <a:rPr dirty="0" sz="3200" spc="-5">
                <a:solidFill>
                  <a:srgbClr val="696363"/>
                </a:solidFill>
                <a:latin typeface="Arial"/>
                <a:cs typeface="Arial"/>
              </a:rPr>
              <a:t>abnormality (without</a:t>
            </a:r>
            <a:r>
              <a:rPr dirty="0" sz="3200" spc="-35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696363"/>
                </a:solidFill>
                <a:latin typeface="Arial"/>
                <a:cs typeface="Arial"/>
              </a:rPr>
              <a:t>treatment),</a:t>
            </a:r>
            <a:endParaRPr sz="3200">
              <a:latin typeface="Arial"/>
              <a:cs typeface="Arial"/>
            </a:endParaRPr>
          </a:p>
          <a:p>
            <a:pPr indent="-274955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375"/>
              <a:buChar char=""/>
              <a:tabLst>
                <a:tab algn="l" pos="287655"/>
              </a:tabLst>
            </a:pPr>
            <a:r>
              <a:rPr dirty="0" sz="3200">
                <a:solidFill>
                  <a:srgbClr val="696363"/>
                </a:solidFill>
                <a:latin typeface="Arial"/>
                <a:cs typeface="Arial"/>
              </a:rPr>
              <a:t>1-2% </a:t>
            </a:r>
            <a:r>
              <a:rPr dirty="0" sz="3200" spc="-5">
                <a:solidFill>
                  <a:srgbClr val="696363"/>
                </a:solidFill>
                <a:latin typeface="Arial"/>
                <a:cs typeface="Arial"/>
              </a:rPr>
              <a:t>mortality </a:t>
            </a:r>
            <a:r>
              <a:rPr dirty="0" sz="3200">
                <a:solidFill>
                  <a:srgbClr val="696363"/>
                </a:solidFill>
                <a:latin typeface="Arial"/>
                <a:cs typeface="Arial"/>
              </a:rPr>
              <a:t>in the </a:t>
            </a:r>
            <a:r>
              <a:rPr dirty="0" sz="3200" spc="-5">
                <a:solidFill>
                  <a:srgbClr val="696363"/>
                </a:solidFill>
                <a:latin typeface="Arial"/>
                <a:cs typeface="Arial"/>
              </a:rPr>
              <a:t>acute</a:t>
            </a:r>
            <a:r>
              <a:rPr dirty="0" sz="3200" spc="-80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dirty="0" sz="3200" spc="-95">
                <a:solidFill>
                  <a:srgbClr val="696363"/>
                </a:solidFill>
                <a:latin typeface="Arial"/>
                <a:cs typeface="Arial"/>
              </a:rPr>
              <a:t>phase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48782" name="object 3"/>
          <p:cNvSpPr/>
          <p:nvPr/>
        </p:nvSpPr>
        <p:spPr>
          <a:xfrm>
            <a:off x="6929501" y="2000250"/>
            <a:ext cx="1905000" cy="190500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83" name="object 4"/>
          <p:cNvSpPr/>
          <p:nvPr/>
        </p:nvSpPr>
        <p:spPr>
          <a:xfrm>
            <a:off x="4786376" y="499998"/>
            <a:ext cx="1905000" cy="1905000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2082800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4000" spc="-5">
                <a:latin typeface="Arial"/>
                <a:cs typeface="Arial"/>
              </a:rPr>
              <a:t>TYP</a:t>
            </a:r>
            <a:r>
              <a:rPr b="1" dirty="0" sz="4000" spc="-20">
                <a:latin typeface="Arial"/>
                <a:cs typeface="Arial"/>
              </a:rPr>
              <a:t>H</a:t>
            </a:r>
            <a:r>
              <a:rPr b="1" dirty="0" sz="4000" spc="-5">
                <a:latin typeface="Arial"/>
                <a:cs typeface="Arial"/>
              </a:rPr>
              <a:t>US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48785" name="object 3"/>
          <p:cNvSpPr txBox="1"/>
          <p:nvPr/>
        </p:nvSpPr>
        <p:spPr>
          <a:xfrm>
            <a:off x="993444" y="1471929"/>
            <a:ext cx="7579995" cy="529907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274320" marL="286385" marR="5080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3928"/>
              <a:buChar char=""/>
              <a:tabLst>
                <a:tab algn="l" pos="287020"/>
              </a:tabLst>
            </a:pPr>
            <a:r>
              <a:rPr dirty="0" sz="2800" spc="-5">
                <a:solidFill>
                  <a:srgbClr val="696363"/>
                </a:solidFill>
                <a:latin typeface="Arial"/>
                <a:cs typeface="Arial"/>
              </a:rPr>
              <a:t>A general name for </a:t>
            </a:r>
            <a:r>
              <a:rPr dirty="0" sz="2800">
                <a:solidFill>
                  <a:srgbClr val="696363"/>
                </a:solidFill>
                <a:latin typeface="Arial"/>
                <a:cs typeface="Arial"/>
              </a:rPr>
              <a:t>various </a:t>
            </a:r>
            <a:r>
              <a:rPr dirty="0" sz="2800">
                <a:latin typeface="Arial"/>
                <a:cs typeface="Arial"/>
              </a:rPr>
              <a:t>arthropod-borne </a:t>
            </a:r>
            <a:r>
              <a:rPr dirty="0" sz="2800" u="heavy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 </a:t>
            </a:r>
            <a:r>
              <a:rPr dirty="0" sz="2800" u="heavy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"/>
              </a:rPr>
              <a:t>rickettsial</a:t>
            </a:r>
            <a:r>
              <a:rPr dirty="0" sz="2800">
                <a:solidFill>
                  <a:srgbClr val="CC9900"/>
                </a:solidFill>
                <a:latin typeface="Arial"/>
                <a:cs typeface="Arial"/>
                <a:hlinkClick r:id="rId1"/>
              </a:rPr>
              <a:t> </a:t>
            </a:r>
            <a:r>
              <a:rPr dirty="0" sz="2800">
                <a:solidFill>
                  <a:srgbClr val="696363"/>
                </a:solidFill>
                <a:latin typeface="Arial"/>
                <a:cs typeface="Arial"/>
              </a:rPr>
              <a:t>infections </a:t>
            </a:r>
            <a:r>
              <a:rPr dirty="0" sz="2800" spc="-5">
                <a:latin typeface="Arial"/>
                <a:cs typeface="Arial"/>
              </a:rPr>
              <a:t>and </a:t>
            </a:r>
            <a:r>
              <a:rPr dirty="0" sz="2800">
                <a:latin typeface="Arial"/>
                <a:cs typeface="Arial"/>
              </a:rPr>
              <a:t>that </a:t>
            </a:r>
            <a:r>
              <a:rPr dirty="0" sz="2800" spc="-5">
                <a:latin typeface="Arial"/>
                <a:cs typeface="Arial"/>
              </a:rPr>
              <a:t>result in an </a:t>
            </a:r>
            <a:r>
              <a:rPr dirty="0" sz="2800">
                <a:latin typeface="Arial"/>
                <a:cs typeface="Arial"/>
              </a:rPr>
              <a:t>acute  febrile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illness</a:t>
            </a:r>
            <a:r>
              <a:rPr dirty="0" sz="2800">
                <a:solidFill>
                  <a:srgbClr val="696363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Font typeface="Arial"/>
              <a:buChar char=""/>
            </a:pPr>
            <a:endParaRPr sz="3950">
              <a:latin typeface="Arial"/>
              <a:cs typeface="Arial"/>
            </a:endParaRPr>
          </a:p>
          <a:p>
            <a:pPr indent="-274320" marL="286385" marR="21590">
              <a:lnSpc>
                <a:spcPct val="100000"/>
              </a:lnSpc>
              <a:buClr>
                <a:srgbClr val="D24717"/>
              </a:buClr>
              <a:buSzPct val="83928"/>
              <a:buChar char=""/>
              <a:tabLst>
                <a:tab algn="l" pos="287020"/>
              </a:tabLst>
            </a:pPr>
            <a:r>
              <a:rPr dirty="0" sz="2800" spc="-5">
                <a:latin typeface="Arial"/>
                <a:cs typeface="Arial"/>
              </a:rPr>
              <a:t>A </a:t>
            </a:r>
            <a:r>
              <a:rPr dirty="0" sz="2800" i="1">
                <a:latin typeface="Arial"/>
                <a:cs typeface="Arial"/>
              </a:rPr>
              <a:t>Rickettsia- </a:t>
            </a:r>
            <a:r>
              <a:rPr dirty="0" sz="2800">
                <a:latin typeface="Arial"/>
                <a:cs typeface="Arial"/>
              </a:rPr>
              <a:t>harboring </a:t>
            </a:r>
            <a:r>
              <a:rPr dirty="0" sz="2800" spc="-5">
                <a:latin typeface="Arial"/>
                <a:cs typeface="Arial"/>
              </a:rPr>
              <a:t>louse </a:t>
            </a:r>
            <a:r>
              <a:rPr dirty="0" sz="2800">
                <a:latin typeface="Arial"/>
                <a:cs typeface="Arial"/>
              </a:rPr>
              <a:t>bites </a:t>
            </a:r>
            <a:r>
              <a:rPr dirty="0" sz="2800" spc="-5">
                <a:latin typeface="Arial"/>
                <a:cs typeface="Arial"/>
              </a:rPr>
              <a:t>a human </a:t>
            </a:r>
            <a:r>
              <a:rPr dirty="0" sz="2800" spc="-215">
                <a:latin typeface="Arial"/>
                <a:cs typeface="Arial"/>
              </a:rPr>
              <a:t>to  </a:t>
            </a:r>
            <a:r>
              <a:rPr dirty="0" sz="2800" spc="-5">
                <a:latin typeface="Arial"/>
                <a:cs typeface="Arial"/>
              </a:rPr>
              <a:t>engage in a </a:t>
            </a:r>
            <a:r>
              <a:rPr dirty="0" sz="2800">
                <a:latin typeface="Arial"/>
                <a:cs typeface="Arial"/>
              </a:rPr>
              <a:t>blood meal </a:t>
            </a:r>
            <a:r>
              <a:rPr dirty="0" sz="2800" spc="-5">
                <a:latin typeface="Arial"/>
                <a:cs typeface="Arial"/>
              </a:rPr>
              <a:t>and </a:t>
            </a:r>
            <a:r>
              <a:rPr dirty="0" sz="2800">
                <a:latin typeface="Arial"/>
                <a:cs typeface="Arial"/>
              </a:rPr>
              <a:t>causes </a:t>
            </a:r>
            <a:r>
              <a:rPr dirty="0" sz="2800" spc="-5">
                <a:latin typeface="Arial"/>
                <a:cs typeface="Arial"/>
              </a:rPr>
              <a:t>a </a:t>
            </a:r>
            <a:r>
              <a:rPr dirty="0" sz="2800">
                <a:latin typeface="Arial"/>
                <a:cs typeface="Arial"/>
              </a:rPr>
              <a:t>pruritic  </a:t>
            </a:r>
            <a:r>
              <a:rPr dirty="0" sz="2800" spc="-5">
                <a:latin typeface="Arial"/>
                <a:cs typeface="Arial"/>
              </a:rPr>
              <a:t>reaction on the </a:t>
            </a:r>
            <a:r>
              <a:rPr dirty="0" sz="2800">
                <a:latin typeface="Arial"/>
                <a:cs typeface="Arial"/>
              </a:rPr>
              <a:t>host's skin. </a:t>
            </a:r>
            <a:r>
              <a:rPr dirty="0" sz="2800" spc="-5">
                <a:latin typeface="Arial"/>
                <a:cs typeface="Arial"/>
              </a:rPr>
              <a:t>The louse  </a:t>
            </a:r>
            <a:r>
              <a:rPr dirty="0" sz="2800">
                <a:latin typeface="Arial"/>
                <a:cs typeface="Arial"/>
              </a:rPr>
              <a:t>defecates </a:t>
            </a:r>
            <a:r>
              <a:rPr dirty="0" sz="2800" spc="-5">
                <a:latin typeface="Arial"/>
                <a:cs typeface="Arial"/>
              </a:rPr>
              <a:t>as it </a:t>
            </a:r>
            <a:r>
              <a:rPr dirty="0" sz="2800">
                <a:latin typeface="Arial"/>
                <a:cs typeface="Arial"/>
              </a:rPr>
              <a:t>eats; </a:t>
            </a:r>
            <a:r>
              <a:rPr dirty="0" sz="2800" spc="-5">
                <a:latin typeface="Arial"/>
                <a:cs typeface="Arial"/>
              </a:rPr>
              <a:t>when the host </a:t>
            </a:r>
            <a:r>
              <a:rPr dirty="0" sz="2800">
                <a:latin typeface="Arial"/>
                <a:cs typeface="Arial"/>
              </a:rPr>
              <a:t>scratches  </a:t>
            </a:r>
            <a:r>
              <a:rPr dirty="0" sz="2800" spc="-5">
                <a:latin typeface="Arial"/>
                <a:cs typeface="Arial"/>
              </a:rPr>
              <a:t>the site, the lice </a:t>
            </a:r>
            <a:r>
              <a:rPr dirty="0" sz="2800">
                <a:latin typeface="Arial"/>
                <a:cs typeface="Arial"/>
              </a:rPr>
              <a:t>are crushed, </a:t>
            </a:r>
            <a:r>
              <a:rPr dirty="0" sz="2800" spc="-5">
                <a:latin typeface="Arial"/>
                <a:cs typeface="Arial"/>
              </a:rPr>
              <a:t>and the  </a:t>
            </a:r>
            <a:r>
              <a:rPr dirty="0" sz="2800" i="1">
                <a:latin typeface="Arial"/>
                <a:cs typeface="Arial"/>
              </a:rPr>
              <a:t>Rickettsia- </a:t>
            </a:r>
            <a:r>
              <a:rPr dirty="0" sz="2800" spc="-5">
                <a:latin typeface="Arial"/>
                <a:cs typeface="Arial"/>
              </a:rPr>
              <a:t>laden excrement is </a:t>
            </a:r>
            <a:r>
              <a:rPr dirty="0" sz="2800">
                <a:latin typeface="Arial"/>
                <a:cs typeface="Arial"/>
              </a:rPr>
              <a:t>inoculated </a:t>
            </a:r>
            <a:r>
              <a:rPr dirty="0" sz="2800" spc="-5">
                <a:latin typeface="Arial"/>
                <a:cs typeface="Arial"/>
              </a:rPr>
              <a:t>into  the bite wound. The </a:t>
            </a:r>
            <a:r>
              <a:rPr dirty="0" sz="2800" i="1" spc="-5">
                <a:latin typeface="Arial"/>
                <a:cs typeface="Arial"/>
              </a:rPr>
              <a:t>Rickettsia </a:t>
            </a:r>
            <a:r>
              <a:rPr dirty="0" sz="2800">
                <a:latin typeface="Arial"/>
                <a:cs typeface="Arial"/>
              </a:rPr>
              <a:t>travel </a:t>
            </a:r>
            <a:r>
              <a:rPr dirty="0" sz="2800" spc="-5">
                <a:latin typeface="Arial"/>
                <a:cs typeface="Arial"/>
              </a:rPr>
              <a:t>to the  </a:t>
            </a:r>
            <a:r>
              <a:rPr dirty="0" sz="2800">
                <a:latin typeface="Arial"/>
                <a:cs typeface="Arial"/>
              </a:rPr>
              <a:t>bloodstream </a:t>
            </a:r>
            <a:r>
              <a:rPr dirty="0" sz="2800" spc="-5">
                <a:latin typeface="Arial"/>
                <a:cs typeface="Arial"/>
              </a:rPr>
              <a:t>and rickettsemia</a:t>
            </a:r>
            <a:r>
              <a:rPr dirty="0" sz="2800" spc="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develops.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object 2"/>
          <p:cNvSpPr txBox="1"/>
          <p:nvPr/>
        </p:nvSpPr>
        <p:spPr>
          <a:xfrm>
            <a:off x="1650619" y="595324"/>
            <a:ext cx="6691630" cy="540639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2800" spc="-10">
                <a:solidFill>
                  <a:srgbClr val="696363"/>
                </a:solidFill>
                <a:latin typeface="Arial"/>
                <a:cs typeface="Arial"/>
              </a:rPr>
              <a:t>Symptoms </a:t>
            </a:r>
            <a:r>
              <a:rPr b="1" dirty="0" sz="2800" spc="-5">
                <a:solidFill>
                  <a:srgbClr val="696363"/>
                </a:solidFill>
                <a:latin typeface="Arial"/>
                <a:cs typeface="Arial"/>
              </a:rPr>
              <a:t>of</a:t>
            </a:r>
            <a:r>
              <a:rPr b="1" dirty="0" sz="2800" spc="55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b="1" dirty="0" sz="2800" spc="-45">
                <a:solidFill>
                  <a:srgbClr val="696363"/>
                </a:solidFill>
                <a:latin typeface="Arial"/>
                <a:cs typeface="Arial"/>
              </a:rPr>
              <a:t>Typhus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5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buClr>
                <a:srgbClr val="D24717"/>
              </a:buClr>
              <a:buSzPct val="83928"/>
              <a:buChar char=""/>
              <a:tabLst>
                <a:tab algn="l" pos="287020"/>
              </a:tabLst>
            </a:pPr>
            <a:r>
              <a:rPr dirty="0" sz="2800" spc="-5" u="heavy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"/>
              </a:rPr>
              <a:t>Severe</a:t>
            </a:r>
            <a:r>
              <a:rPr dirty="0" sz="2800" u="heavy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"/>
              </a:rPr>
              <a:t> </a:t>
            </a:r>
            <a:r>
              <a:rPr dirty="0" sz="2800" u="heavy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"/>
              </a:rPr>
              <a:t>headache</a:t>
            </a:r>
            <a:endParaRPr sz="28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3928"/>
              <a:buChar char=""/>
              <a:tabLst>
                <a:tab algn="l" pos="287020"/>
              </a:tabLst>
            </a:pPr>
            <a:r>
              <a:rPr dirty="0" sz="2800" spc="-5" u="heavy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2"/>
              </a:rPr>
              <a:t>Chills</a:t>
            </a:r>
            <a:endParaRPr sz="28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Char char=""/>
              <a:tabLst>
                <a:tab algn="l" pos="287020"/>
              </a:tabLst>
            </a:pPr>
            <a:r>
              <a:rPr dirty="0" sz="2800" spc="-5" u="heavy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3"/>
              </a:rPr>
              <a:t>High</a:t>
            </a:r>
            <a:r>
              <a:rPr dirty="0" sz="2800" u="heavy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3"/>
              </a:rPr>
              <a:t> fever</a:t>
            </a:r>
            <a:endParaRPr sz="28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Char char=""/>
              <a:tabLst>
                <a:tab algn="l" pos="287020"/>
              </a:tabLst>
            </a:pPr>
            <a:r>
              <a:rPr dirty="0" sz="2800" spc="-5" u="heavy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4"/>
              </a:rPr>
              <a:t>Stupor</a:t>
            </a:r>
            <a:endParaRPr sz="28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Char char=""/>
              <a:tabLst>
                <a:tab algn="l" pos="287020"/>
              </a:tabLst>
            </a:pPr>
            <a:r>
              <a:rPr dirty="0" sz="2800" spc="-5" u="heavy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5"/>
              </a:rPr>
              <a:t>Muscle</a:t>
            </a:r>
            <a:r>
              <a:rPr dirty="0" sz="2800" spc="-10" u="heavy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sz="2800" spc="-5" u="heavy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5"/>
              </a:rPr>
              <a:t>aches</a:t>
            </a:r>
            <a:endParaRPr sz="28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Char char=""/>
              <a:tabLst>
                <a:tab algn="l" pos="287020"/>
              </a:tabLst>
            </a:pPr>
            <a:r>
              <a:rPr dirty="0" sz="2800" spc="-5" u="heavy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6"/>
              </a:rPr>
              <a:t>Swollen lymph</a:t>
            </a:r>
            <a:r>
              <a:rPr dirty="0" sz="2800" spc="10" u="heavy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sz="2800" spc="-5" u="heavy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6"/>
              </a:rPr>
              <a:t>nodes</a:t>
            </a:r>
            <a:endParaRPr sz="2800">
              <a:latin typeface="Arial"/>
              <a:cs typeface="Arial"/>
            </a:endParaRPr>
          </a:p>
          <a:p>
            <a:pPr indent="-274320" marL="286385" marR="59245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Char char=""/>
              <a:tabLst>
                <a:tab algn="l" pos="287020"/>
              </a:tabLst>
            </a:pPr>
            <a:r>
              <a:rPr dirty="0" sz="2800" spc="-5" u="heavy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7"/>
              </a:rPr>
              <a:t>Skin rash</a:t>
            </a:r>
            <a:r>
              <a:rPr dirty="0" sz="2800" spc="-5">
                <a:solidFill>
                  <a:srgbClr val="CC9900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2800" spc="-5">
                <a:solidFill>
                  <a:srgbClr val="7E7E7E"/>
                </a:solidFill>
                <a:latin typeface="Arial"/>
                <a:cs typeface="Arial"/>
              </a:rPr>
              <a:t>- </a:t>
            </a:r>
            <a:r>
              <a:rPr dirty="0" sz="2800" spc="-20">
                <a:solidFill>
                  <a:srgbClr val="7E7E7E"/>
                </a:solidFill>
                <a:latin typeface="Arial"/>
                <a:cs typeface="Arial"/>
              </a:rPr>
              <a:t>macular, </a:t>
            </a:r>
            <a:r>
              <a:rPr dirty="0" sz="2800" spc="-15">
                <a:solidFill>
                  <a:srgbClr val="7E7E7E"/>
                </a:solidFill>
                <a:latin typeface="Arial"/>
                <a:cs typeface="Arial"/>
              </a:rPr>
              <a:t>maculopapular,  </a:t>
            </a:r>
            <a:r>
              <a:rPr dirty="0" sz="2800">
                <a:solidFill>
                  <a:srgbClr val="7E7E7E"/>
                </a:solidFill>
                <a:latin typeface="Arial"/>
                <a:cs typeface="Arial"/>
              </a:rPr>
              <a:t>petechial or papulovesicular</a:t>
            </a:r>
            <a:r>
              <a:rPr dirty="0" sz="2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696363"/>
                </a:solidFill>
                <a:latin typeface="Arial"/>
                <a:cs typeface="Arial"/>
              </a:rPr>
              <a:t>eruption</a:t>
            </a:r>
            <a:endParaRPr sz="28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Char char=""/>
              <a:tabLst>
                <a:tab algn="l" pos="287020"/>
              </a:tabLst>
            </a:pPr>
            <a:r>
              <a:rPr dirty="0" sz="2800" spc="-5">
                <a:solidFill>
                  <a:srgbClr val="696363"/>
                </a:solidFill>
                <a:latin typeface="Arial"/>
                <a:cs typeface="Arial"/>
              </a:rPr>
              <a:t>Forearm </a:t>
            </a:r>
            <a:r>
              <a:rPr dirty="0" sz="2800">
                <a:solidFill>
                  <a:srgbClr val="696363"/>
                </a:solidFill>
                <a:latin typeface="Arial"/>
                <a:cs typeface="Arial"/>
              </a:rPr>
              <a:t>skin rash spreading </a:t>
            </a:r>
            <a:r>
              <a:rPr dirty="0" sz="2800" spc="-5">
                <a:solidFill>
                  <a:srgbClr val="696363"/>
                </a:solidFill>
                <a:latin typeface="Arial"/>
                <a:cs typeface="Arial"/>
              </a:rPr>
              <a:t>to the</a:t>
            </a:r>
            <a:r>
              <a:rPr dirty="0" sz="2800" spc="5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dirty="0" sz="2800" spc="-90">
                <a:solidFill>
                  <a:srgbClr val="696363"/>
                </a:solidFill>
                <a:latin typeface="Arial"/>
                <a:cs typeface="Arial"/>
              </a:rPr>
              <a:t>body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object 2"/>
          <p:cNvSpPr txBox="1"/>
          <p:nvPr/>
        </p:nvSpPr>
        <p:spPr>
          <a:xfrm>
            <a:off x="1721866" y="739901"/>
            <a:ext cx="6656070" cy="528510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74955" marL="2870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5000"/>
              <a:buFont typeface="Arial"/>
              <a:buChar char=""/>
              <a:tabLst>
                <a:tab algn="l" pos="287020"/>
                <a:tab algn="l" pos="287655"/>
              </a:tabLst>
            </a:pPr>
            <a:r>
              <a:rPr b="1" dirty="0" sz="2000">
                <a:solidFill>
                  <a:srgbClr val="696363"/>
                </a:solidFill>
                <a:latin typeface="Arial"/>
                <a:cs typeface="Arial"/>
              </a:rPr>
              <a:t>Diagnostic</a:t>
            </a:r>
            <a:r>
              <a:rPr b="1" dirty="0" sz="2000" spc="-50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b="1" dirty="0" sz="2000" spc="-30">
                <a:solidFill>
                  <a:srgbClr val="696363"/>
                </a:solidFill>
                <a:latin typeface="Arial"/>
                <a:cs typeface="Arial"/>
              </a:rPr>
              <a:t>Tests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D24717"/>
              </a:buClr>
              <a:buFont typeface="Arial"/>
              <a:buChar char=""/>
            </a:pPr>
            <a:endParaRPr sz="3100">
              <a:latin typeface="Arial"/>
              <a:cs typeface="Arial"/>
            </a:endParaRPr>
          </a:p>
          <a:p>
            <a:pPr indent="-274955" marL="287020" marR="67945">
              <a:lnSpc>
                <a:spcPct val="100000"/>
              </a:lnSpc>
              <a:buClr>
                <a:srgbClr val="D24717"/>
              </a:buClr>
              <a:buSzPct val="85000"/>
              <a:buChar char=""/>
              <a:tabLst>
                <a:tab algn="l" pos="287020"/>
                <a:tab algn="l" pos="287655"/>
              </a:tabLst>
            </a:pPr>
            <a:r>
              <a:rPr dirty="0" sz="2000">
                <a:solidFill>
                  <a:srgbClr val="696363"/>
                </a:solidFill>
                <a:latin typeface="Arial"/>
                <a:cs typeface="Arial"/>
              </a:rPr>
              <a:t>The list of diagnostic tests mentioned in various</a:t>
            </a:r>
            <a:r>
              <a:rPr dirty="0" sz="2000" spc="-160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96363"/>
                </a:solidFill>
                <a:latin typeface="Arial"/>
                <a:cs typeface="Arial"/>
              </a:rPr>
              <a:t>sources  as used in </a:t>
            </a:r>
            <a:r>
              <a:rPr dirty="0" sz="2000" spc="-5">
                <a:solidFill>
                  <a:srgbClr val="696363"/>
                </a:solidFill>
                <a:latin typeface="Arial"/>
                <a:cs typeface="Arial"/>
              </a:rPr>
              <a:t>the </a:t>
            </a:r>
            <a:r>
              <a:rPr dirty="0" sz="2000">
                <a:solidFill>
                  <a:srgbClr val="696363"/>
                </a:solidFill>
                <a:latin typeface="Arial"/>
                <a:cs typeface="Arial"/>
              </a:rPr>
              <a:t>diagnosis of</a:t>
            </a:r>
            <a:r>
              <a:rPr dirty="0" sz="2000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dirty="0" sz="2000" spc="-20" u="heavy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"/>
              </a:rPr>
              <a:t>Typhus</a:t>
            </a:r>
            <a:r>
              <a:rPr dirty="0" sz="2000" spc="-150">
                <a:solidFill>
                  <a:srgbClr val="CC9900"/>
                </a:solidFill>
                <a:latin typeface="Arial"/>
                <a:cs typeface="Arial"/>
                <a:hlinkClick r:id="rId1"/>
              </a:rPr>
              <a:t> </a:t>
            </a:r>
            <a:r>
              <a:rPr dirty="0" sz="2000">
                <a:solidFill>
                  <a:srgbClr val="696363"/>
                </a:solidFill>
                <a:latin typeface="Arial"/>
                <a:cs typeface="Arial"/>
              </a:rPr>
              <a:t>includes:</a:t>
            </a:r>
            <a:endParaRPr sz="2000">
              <a:latin typeface="Arial"/>
              <a:cs typeface="Arial"/>
            </a:endParaRPr>
          </a:p>
          <a:p>
            <a:pPr indent="-274955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000"/>
              <a:buChar char=""/>
              <a:tabLst>
                <a:tab algn="l" pos="287020"/>
                <a:tab algn="l" pos="287655"/>
              </a:tabLst>
            </a:pPr>
            <a:r>
              <a:rPr dirty="0" sz="2000">
                <a:solidFill>
                  <a:srgbClr val="696363"/>
                </a:solidFill>
                <a:latin typeface="Arial"/>
                <a:cs typeface="Arial"/>
              </a:rPr>
              <a:t>Blood tests for</a:t>
            </a:r>
            <a:r>
              <a:rPr dirty="0" sz="2000" spc="-80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96363"/>
                </a:solidFill>
                <a:latin typeface="Arial"/>
                <a:cs typeface="Arial"/>
              </a:rPr>
              <a:t>rickettsiae</a:t>
            </a:r>
            <a:endParaRPr sz="2000">
              <a:latin typeface="Arial"/>
              <a:cs typeface="Arial"/>
            </a:endParaRPr>
          </a:p>
          <a:p>
            <a:pPr indent="-274955" marL="287020" marR="64897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000"/>
              <a:buChar char=""/>
              <a:tabLst>
                <a:tab algn="l" pos="287020"/>
                <a:tab algn="l" pos="287655"/>
              </a:tabLst>
            </a:pPr>
            <a:r>
              <a:rPr dirty="0" sz="2000" u="heavy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2"/>
              </a:rPr>
              <a:t>Antibody blood tests</a:t>
            </a:r>
            <a:r>
              <a:rPr dirty="0" sz="2000">
                <a:solidFill>
                  <a:srgbClr val="CC9900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2000">
                <a:solidFill>
                  <a:srgbClr val="696363"/>
                </a:solidFill>
                <a:latin typeface="Arial"/>
                <a:cs typeface="Arial"/>
              </a:rPr>
              <a:t>(IgM, IgG)- Indirect  Immunofluorescent Assay </a:t>
            </a:r>
            <a:r>
              <a:rPr dirty="0" sz="2000" spc="-20">
                <a:solidFill>
                  <a:srgbClr val="696363"/>
                </a:solidFill>
                <a:latin typeface="Arial"/>
                <a:cs typeface="Arial"/>
              </a:rPr>
              <a:t>(IFA), </a:t>
            </a:r>
            <a:r>
              <a:rPr dirty="0" sz="2000">
                <a:solidFill>
                  <a:srgbClr val="696363"/>
                </a:solidFill>
                <a:latin typeface="Arial"/>
                <a:cs typeface="Arial"/>
              </a:rPr>
              <a:t>rise indicate</a:t>
            </a:r>
            <a:r>
              <a:rPr dirty="0" sz="2000" spc="-260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96363"/>
                </a:solidFill>
                <a:latin typeface="Arial"/>
                <a:cs typeface="Arial"/>
              </a:rPr>
              <a:t>acute  primary or secondary</a:t>
            </a:r>
            <a:r>
              <a:rPr dirty="0" sz="2000" spc="-125">
                <a:solidFill>
                  <a:srgbClr val="69636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696363"/>
                </a:solidFill>
                <a:latin typeface="Arial"/>
                <a:cs typeface="Arial"/>
              </a:rPr>
              <a:t>disease</a:t>
            </a:r>
            <a:endParaRPr sz="2000">
              <a:latin typeface="Arial"/>
              <a:cs typeface="Arial"/>
            </a:endParaRPr>
          </a:p>
          <a:p>
            <a:pPr indent="-274955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000"/>
              <a:buChar char=""/>
              <a:tabLst>
                <a:tab algn="l" pos="287020"/>
                <a:tab algn="l" pos="287655"/>
              </a:tabLst>
            </a:pPr>
            <a:r>
              <a:rPr dirty="0" sz="2000" spc="-45">
                <a:solidFill>
                  <a:srgbClr val="696363"/>
                </a:solidFill>
                <a:latin typeface="Arial"/>
                <a:cs typeface="Arial"/>
              </a:rPr>
              <a:t>Tests </a:t>
            </a:r>
            <a:r>
              <a:rPr dirty="0" sz="2000">
                <a:solidFill>
                  <a:srgbClr val="696363"/>
                </a:solidFill>
                <a:latin typeface="Arial"/>
                <a:cs typeface="Arial"/>
              </a:rPr>
              <a:t>depend on the</a:t>
            </a:r>
            <a:r>
              <a:rPr dirty="0" sz="2000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dirty="0" sz="2000" spc="-5" u="heavy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3"/>
              </a:rPr>
              <a:t>type </a:t>
            </a:r>
            <a:r>
              <a:rPr dirty="0" sz="2000" u="heavy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3"/>
              </a:rPr>
              <a:t>of</a:t>
            </a:r>
            <a:r>
              <a:rPr dirty="0" sz="2000" spc="-75" u="heavy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sz="2000" spc="-5" u="heavy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3"/>
              </a:rPr>
              <a:t>typhus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D24717"/>
              </a:buClr>
              <a:buFont typeface="Arial"/>
              <a:buChar char=""/>
            </a:pPr>
            <a:endParaRPr sz="3100">
              <a:latin typeface="Arial"/>
              <a:cs typeface="Arial"/>
            </a:endParaRPr>
          </a:p>
          <a:p>
            <a:pPr indent="-274955" marL="287020">
              <a:lnSpc>
                <a:spcPct val="100000"/>
              </a:lnSpc>
              <a:buClr>
                <a:srgbClr val="D24717"/>
              </a:buClr>
              <a:buSzPct val="85000"/>
              <a:buFont typeface="Arial"/>
              <a:buChar char=""/>
              <a:tabLst>
                <a:tab algn="l" pos="287020"/>
                <a:tab algn="l" pos="287655"/>
              </a:tabLst>
            </a:pPr>
            <a:r>
              <a:rPr b="1" dirty="0" sz="2000" spc="-10">
                <a:latin typeface="Arial"/>
                <a:cs typeface="Arial"/>
              </a:rPr>
              <a:t>Treatment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D24717"/>
              </a:buClr>
              <a:buFont typeface="Arial"/>
              <a:buChar char=""/>
            </a:pPr>
            <a:endParaRPr sz="3100">
              <a:latin typeface="Arial"/>
              <a:cs typeface="Arial"/>
            </a:endParaRPr>
          </a:p>
          <a:p>
            <a:pPr indent="-274955" marL="287020" marR="5080">
              <a:lnSpc>
                <a:spcPct val="100000"/>
              </a:lnSpc>
              <a:buClr>
                <a:srgbClr val="D24717"/>
              </a:buClr>
              <a:buSzPct val="85000"/>
              <a:buChar char=""/>
              <a:tabLst>
                <a:tab algn="l" pos="287020"/>
                <a:tab algn="l" pos="287655"/>
              </a:tabLst>
            </a:pPr>
            <a:r>
              <a:rPr dirty="0" sz="2000">
                <a:latin typeface="Arial"/>
                <a:cs typeface="Arial"/>
              </a:rPr>
              <a:t>Specific antimicrobial therapy </a:t>
            </a:r>
            <a:r>
              <a:rPr dirty="0" sz="2000" spc="-5">
                <a:latin typeface="Arial"/>
                <a:cs typeface="Arial"/>
              </a:rPr>
              <a:t>effective </a:t>
            </a:r>
            <a:r>
              <a:rPr dirty="0" sz="2000">
                <a:latin typeface="Arial"/>
                <a:cs typeface="Arial"/>
              </a:rPr>
              <a:t>against rickettsia  should be used. Doxycycline and chloramphenicol are  used as antirickettsial agents for the treatment of</a:t>
            </a:r>
            <a:r>
              <a:rPr dirty="0" sz="2000" spc="-229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typhus.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6338570" cy="608966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KOEBNER</a:t>
            </a:r>
            <a:r>
              <a:rPr dirty="0" sz="4000" spc="-95"/>
              <a:t> </a:t>
            </a:r>
            <a:r>
              <a:rPr dirty="0" sz="4000" spc="-5"/>
              <a:t>PHENOMENON</a:t>
            </a:r>
            <a:endParaRPr sz="4000"/>
          </a:p>
        </p:txBody>
      </p:sp>
      <p:sp>
        <p:nvSpPr>
          <p:cNvPr id="1048612" name="object 3"/>
          <p:cNvSpPr/>
          <p:nvPr/>
        </p:nvSpPr>
        <p:spPr>
          <a:xfrm>
            <a:off x="4857750" y="2000199"/>
            <a:ext cx="3571875" cy="3643376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13" name="object 4"/>
          <p:cNvSpPr/>
          <p:nvPr/>
        </p:nvSpPr>
        <p:spPr>
          <a:xfrm>
            <a:off x="928662" y="2000199"/>
            <a:ext cx="3429000" cy="3643376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object 2"/>
          <p:cNvSpPr txBox="1">
            <a:spLocks noGrp="1"/>
          </p:cNvSpPr>
          <p:nvPr>
            <p:ph type="title"/>
          </p:nvPr>
        </p:nvSpPr>
        <p:spPr>
          <a:xfrm>
            <a:off x="993444" y="80517"/>
            <a:ext cx="4560570" cy="12446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1" dirty="0" sz="4000" spc="-5">
                <a:latin typeface="Arial"/>
                <a:cs typeface="Arial"/>
              </a:rPr>
              <a:t>INFECTIOUS  </a:t>
            </a:r>
            <a:r>
              <a:rPr b="1" dirty="0" sz="4000" spc="-5">
                <a:latin typeface="Arial"/>
                <a:cs typeface="Arial"/>
              </a:rPr>
              <a:t>MONO</a:t>
            </a:r>
            <a:r>
              <a:rPr b="1" dirty="0" sz="4000" spc="-25">
                <a:latin typeface="Arial"/>
                <a:cs typeface="Arial"/>
              </a:rPr>
              <a:t>N</a:t>
            </a:r>
            <a:r>
              <a:rPr b="1" dirty="0" sz="4000" spc="-5">
                <a:latin typeface="Arial"/>
                <a:cs typeface="Arial"/>
              </a:rPr>
              <a:t>UC</a:t>
            </a:r>
            <a:r>
              <a:rPr b="1" dirty="0" sz="4000" spc="-25">
                <a:latin typeface="Arial"/>
                <a:cs typeface="Arial"/>
              </a:rPr>
              <a:t>L</a:t>
            </a:r>
            <a:r>
              <a:rPr b="1" dirty="0" sz="4000" spc="-5">
                <a:latin typeface="Arial"/>
                <a:cs typeface="Arial"/>
              </a:rPr>
              <a:t>EOSIS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48789" name="object 3"/>
          <p:cNvSpPr txBox="1"/>
          <p:nvPr/>
        </p:nvSpPr>
        <p:spPr>
          <a:xfrm>
            <a:off x="1755394" y="1929807"/>
            <a:ext cx="6871970" cy="1839595"/>
          </a:xfrm>
          <a:prstGeom prst="rect"/>
        </p:spPr>
        <p:txBody>
          <a:bodyPr bIns="0" lIns="0" rIns="0" rtlCol="0" tIns="88900" vert="horz" wrap="square">
            <a:spAutoFit/>
          </a:bodyPr>
          <a:p>
            <a:pPr indent="-274320" marL="287020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Caused by Epstein-Barr virus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(EBV)</a:t>
            </a:r>
            <a:endParaRPr sz="2600">
              <a:latin typeface="Arial"/>
              <a:cs typeface="Arial"/>
            </a:endParaRPr>
          </a:p>
          <a:p>
            <a:pPr indent="-274320" marL="286385" marR="508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>
                <a:latin typeface="Arial"/>
                <a:cs typeface="Arial"/>
              </a:rPr>
              <a:t>Has particular tropism for B lymphocytes </a:t>
            </a:r>
            <a:r>
              <a:rPr dirty="0" sz="2600" spc="-140">
                <a:latin typeface="Arial"/>
                <a:cs typeface="Arial"/>
              </a:rPr>
              <a:t>and  </a:t>
            </a:r>
            <a:r>
              <a:rPr dirty="0" sz="2600">
                <a:latin typeface="Arial"/>
                <a:cs typeface="Arial"/>
              </a:rPr>
              <a:t>epithelial cells of the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pharynx</a:t>
            </a:r>
            <a:endParaRPr sz="260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020"/>
              </a:tabLst>
            </a:pPr>
            <a:r>
              <a:rPr dirty="0" sz="2600" spc="-10">
                <a:latin typeface="Arial"/>
                <a:cs typeface="Arial"/>
              </a:rPr>
              <a:t>Transmission </a:t>
            </a:r>
            <a:r>
              <a:rPr dirty="0" sz="2600">
                <a:latin typeface="Arial"/>
                <a:cs typeface="Arial"/>
              </a:rPr>
              <a:t>usually occurs by oral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contact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0" name="object 2"/>
          <p:cNvSpPr txBox="1">
            <a:spLocks noGrp="1"/>
          </p:cNvSpPr>
          <p:nvPr>
            <p:ph type="title"/>
          </p:nvPr>
        </p:nvSpPr>
        <p:spPr>
          <a:xfrm>
            <a:off x="1579244" y="567893"/>
            <a:ext cx="4738370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Signs </a:t>
            </a:r>
            <a:r>
              <a:rPr dirty="0" sz="4000" spc="-10"/>
              <a:t>and</a:t>
            </a:r>
            <a:r>
              <a:rPr dirty="0" sz="4000" spc="-65"/>
              <a:t> </a:t>
            </a:r>
            <a:r>
              <a:rPr dirty="0" sz="4000"/>
              <a:t>symptoms</a:t>
            </a:r>
            <a:endParaRPr sz="4000"/>
          </a:p>
        </p:txBody>
      </p:sp>
      <p:sp>
        <p:nvSpPr>
          <p:cNvPr id="1048791" name="object 3"/>
          <p:cNvSpPr txBox="1"/>
          <p:nvPr/>
        </p:nvSpPr>
        <p:spPr>
          <a:xfrm>
            <a:off x="1721866" y="1595706"/>
            <a:ext cx="6604634" cy="4126229"/>
          </a:xfrm>
          <a:prstGeom prst="rect"/>
        </p:spPr>
        <p:txBody>
          <a:bodyPr bIns="0" lIns="0" rIns="0" rtlCol="0" tIns="49530" vert="horz" wrap="square">
            <a:spAutoFit/>
          </a:bodyPr>
          <a:p>
            <a:pPr indent="-274955" marL="287020">
              <a:lnSpc>
                <a:spcPct val="100000"/>
              </a:lnSpc>
              <a:spcBef>
                <a:spcPts val="390"/>
              </a:spcBef>
              <a:buClr>
                <a:srgbClr val="D24717"/>
              </a:buClr>
              <a:buSzPct val="84615"/>
              <a:buChar char=""/>
              <a:tabLst>
                <a:tab algn="l" pos="287655"/>
              </a:tabLst>
            </a:pPr>
            <a:r>
              <a:rPr dirty="0" sz="2600">
                <a:latin typeface="Arial"/>
                <a:cs typeface="Arial"/>
              </a:rPr>
              <a:t>Fever</a:t>
            </a:r>
            <a:endParaRPr sz="2600">
              <a:latin typeface="Arial"/>
              <a:cs typeface="Arial"/>
            </a:endParaRPr>
          </a:p>
          <a:p>
            <a:pPr indent="-274955" marL="287020">
              <a:lnSpc>
                <a:spcPct val="100000"/>
              </a:lnSpc>
              <a:spcBef>
                <a:spcPts val="285"/>
              </a:spcBef>
              <a:buClr>
                <a:srgbClr val="D24717"/>
              </a:buClr>
              <a:buSzPct val="84615"/>
              <a:buChar char=""/>
              <a:tabLst>
                <a:tab algn="l" pos="287655"/>
              </a:tabLst>
            </a:pPr>
            <a:r>
              <a:rPr dirty="0" sz="2600">
                <a:latin typeface="Arial"/>
                <a:cs typeface="Arial"/>
              </a:rPr>
              <a:t>Malaise</a:t>
            </a:r>
            <a:endParaRPr sz="2600">
              <a:latin typeface="Arial"/>
              <a:cs typeface="Arial"/>
            </a:endParaRPr>
          </a:p>
          <a:p>
            <a:pPr indent="-274955" marL="287020" marR="393065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4615"/>
              <a:buChar char=""/>
              <a:tabLst>
                <a:tab algn="l" pos="287655"/>
              </a:tabLst>
            </a:pPr>
            <a:r>
              <a:rPr dirty="0" sz="2600" spc="-15">
                <a:latin typeface="Arial"/>
                <a:cs typeface="Arial"/>
              </a:rPr>
              <a:t>Tonsillopharygitis </a:t>
            </a:r>
            <a:r>
              <a:rPr dirty="0" sz="2600">
                <a:latin typeface="Arial"/>
                <a:cs typeface="Arial"/>
              </a:rPr>
              <a:t>– often severe, </a:t>
            </a:r>
            <a:r>
              <a:rPr dirty="0" sz="2600" spc="-55">
                <a:latin typeface="Arial"/>
                <a:cs typeface="Arial"/>
              </a:rPr>
              <a:t>limiting  </a:t>
            </a:r>
            <a:r>
              <a:rPr dirty="0" sz="2600">
                <a:latin typeface="Arial"/>
                <a:cs typeface="Arial"/>
              </a:rPr>
              <a:t>oral ingestion of fluids and food, rarely  breathing can be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compromised</a:t>
            </a:r>
            <a:endParaRPr sz="2600">
              <a:latin typeface="Arial"/>
              <a:cs typeface="Arial"/>
            </a:endParaRPr>
          </a:p>
          <a:p>
            <a:pPr indent="-274955" marL="287020" marR="547370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Char char=""/>
              <a:tabLst>
                <a:tab algn="l" pos="287655"/>
              </a:tabLst>
            </a:pPr>
            <a:r>
              <a:rPr dirty="0" sz="2600" spc="-5">
                <a:latin typeface="Arial"/>
                <a:cs typeface="Arial"/>
              </a:rPr>
              <a:t>Lymphadenopathy </a:t>
            </a:r>
            <a:r>
              <a:rPr dirty="0" sz="2600">
                <a:latin typeface="Arial"/>
                <a:cs typeface="Arial"/>
              </a:rPr>
              <a:t>– prominent </a:t>
            </a:r>
            <a:r>
              <a:rPr dirty="0" sz="2600" spc="-55">
                <a:latin typeface="Arial"/>
                <a:cs typeface="Arial"/>
              </a:rPr>
              <a:t>cervical  </a:t>
            </a:r>
            <a:r>
              <a:rPr dirty="0" sz="2600">
                <a:latin typeface="Arial"/>
                <a:cs typeface="Arial"/>
              </a:rPr>
              <a:t>lymph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nodes</a:t>
            </a:r>
            <a:endParaRPr sz="2600">
              <a:latin typeface="Arial"/>
              <a:cs typeface="Arial"/>
            </a:endParaRPr>
          </a:p>
          <a:p>
            <a:pPr indent="-274955" marL="287020">
              <a:lnSpc>
                <a:spcPct val="100000"/>
              </a:lnSpc>
              <a:spcBef>
                <a:spcPts val="245"/>
              </a:spcBef>
              <a:buClr>
                <a:srgbClr val="D24717"/>
              </a:buClr>
              <a:buSzPct val="84615"/>
              <a:buChar char=""/>
              <a:tabLst>
                <a:tab algn="l" pos="287655"/>
              </a:tabLst>
            </a:pPr>
            <a:r>
              <a:rPr dirty="0" sz="2600">
                <a:latin typeface="Arial"/>
                <a:cs typeface="Arial"/>
              </a:rPr>
              <a:t>Petechiae on </a:t>
            </a:r>
            <a:r>
              <a:rPr dirty="0" sz="2600" spc="-5">
                <a:latin typeface="Arial"/>
                <a:cs typeface="Arial"/>
              </a:rPr>
              <a:t>the </a:t>
            </a:r>
            <a:r>
              <a:rPr dirty="0" sz="2600">
                <a:latin typeface="Arial"/>
                <a:cs typeface="Arial"/>
              </a:rPr>
              <a:t>soft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palate</a:t>
            </a:r>
            <a:endParaRPr sz="2600">
              <a:latin typeface="Arial"/>
              <a:cs typeface="Arial"/>
            </a:endParaRPr>
          </a:p>
          <a:p>
            <a:pPr indent="-274955" marL="287020">
              <a:lnSpc>
                <a:spcPct val="100000"/>
              </a:lnSpc>
              <a:spcBef>
                <a:spcPts val="290"/>
              </a:spcBef>
              <a:buClr>
                <a:srgbClr val="D24717"/>
              </a:buClr>
              <a:buSzPct val="84615"/>
              <a:buChar char=""/>
              <a:tabLst>
                <a:tab algn="l" pos="287655"/>
              </a:tabLst>
            </a:pPr>
            <a:r>
              <a:rPr dirty="0" sz="2600">
                <a:latin typeface="Arial"/>
                <a:cs typeface="Arial"/>
              </a:rPr>
              <a:t>Splenomegaly (50%), hepatomegaly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 spc="-70">
                <a:latin typeface="Arial"/>
                <a:cs typeface="Arial"/>
              </a:rPr>
              <a:t>(10%)</a:t>
            </a:r>
            <a:endParaRPr sz="2600">
              <a:latin typeface="Arial"/>
              <a:cs typeface="Arial"/>
            </a:endParaRPr>
          </a:p>
          <a:p>
            <a:pPr indent="-274955" marL="287020">
              <a:lnSpc>
                <a:spcPct val="100000"/>
              </a:lnSpc>
              <a:spcBef>
                <a:spcPts val="29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algn="l" pos="287655"/>
              </a:tabLst>
            </a:pPr>
            <a:r>
              <a:rPr b="1" dirty="0" sz="2600">
                <a:latin typeface="Arial"/>
                <a:cs typeface="Arial"/>
              </a:rPr>
              <a:t>Maculopapular rash</a:t>
            </a:r>
            <a:r>
              <a:rPr b="1" dirty="0" sz="2600" spc="-55">
                <a:latin typeface="Arial"/>
                <a:cs typeface="Arial"/>
              </a:rPr>
              <a:t> </a:t>
            </a:r>
            <a:r>
              <a:rPr b="1" dirty="0" sz="2600" spc="-15">
                <a:latin typeface="Arial"/>
                <a:cs typeface="Arial"/>
              </a:rPr>
              <a:t>(5%)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object 2"/>
          <p:cNvSpPr txBox="1"/>
          <p:nvPr/>
        </p:nvSpPr>
        <p:spPr>
          <a:xfrm>
            <a:off x="1793494" y="592328"/>
            <a:ext cx="6777990" cy="6386830"/>
          </a:xfrm>
          <a:prstGeom prst="rect"/>
        </p:spPr>
        <p:txBody>
          <a:bodyPr bIns="0" lIns="0" rIns="0" rtlCol="0" tIns="88900" vert="horz" wrap="square">
            <a:spAutoFit/>
          </a:bodyPr>
          <a:p>
            <a:pPr indent="-274320" marL="287020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algn="l" pos="286385"/>
                <a:tab algn="l" pos="287020"/>
              </a:tabLst>
            </a:pPr>
            <a:r>
              <a:rPr b="1" dirty="0" sz="2400">
                <a:latin typeface="Arial"/>
                <a:cs typeface="Arial"/>
              </a:rPr>
              <a:t>DIAGNOSIS</a:t>
            </a:r>
            <a:endParaRPr sz="2400">
              <a:latin typeface="Arial"/>
              <a:cs typeface="Arial"/>
            </a:endParaRPr>
          </a:p>
          <a:p>
            <a:pPr indent="-274320" marL="286385" marR="6413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Char char=""/>
              <a:tabLst>
                <a:tab algn="l" pos="286385"/>
                <a:tab algn="l" pos="287020"/>
              </a:tabLst>
            </a:pPr>
            <a:r>
              <a:rPr dirty="0" sz="2400" spc="-5">
                <a:latin typeface="Arial"/>
                <a:cs typeface="Arial"/>
              </a:rPr>
              <a:t>Patients with infectious mononucleosis in </a:t>
            </a:r>
            <a:r>
              <a:rPr dirty="0" sz="2400">
                <a:latin typeface="Arial"/>
                <a:cs typeface="Arial"/>
              </a:rPr>
              <a:t>the  </a:t>
            </a:r>
            <a:r>
              <a:rPr dirty="0" sz="2400" spc="-5">
                <a:latin typeface="Arial"/>
                <a:cs typeface="Arial"/>
              </a:rPr>
              <a:t>differential diagnoses should have a CBC count  with </a:t>
            </a:r>
            <a:r>
              <a:rPr dirty="0" sz="2400" spc="-10">
                <a:latin typeface="Arial"/>
                <a:cs typeface="Arial"/>
              </a:rPr>
              <a:t>differential </a:t>
            </a:r>
            <a:r>
              <a:rPr dirty="0" sz="2400" spc="-5">
                <a:latin typeface="Arial"/>
                <a:cs typeface="Arial"/>
              </a:rPr>
              <a:t>and an evaluation </a:t>
            </a:r>
            <a:r>
              <a:rPr dirty="0" sz="2400">
                <a:latin typeface="Arial"/>
                <a:cs typeface="Arial"/>
              </a:rPr>
              <a:t>of the  erythrocyte </a:t>
            </a:r>
            <a:r>
              <a:rPr dirty="0" sz="2400" spc="-5">
                <a:latin typeface="Arial"/>
                <a:cs typeface="Arial"/>
              </a:rPr>
              <a:t>sedimentation </a:t>
            </a:r>
            <a:r>
              <a:rPr dirty="0" sz="2400">
                <a:latin typeface="Arial"/>
                <a:cs typeface="Arial"/>
              </a:rPr>
              <a:t>rate </a:t>
            </a:r>
            <a:r>
              <a:rPr dirty="0" sz="2400" spc="-5">
                <a:latin typeface="Arial"/>
                <a:cs typeface="Arial"/>
              </a:rPr>
              <a:t>(ESR)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24717"/>
              </a:buClr>
              <a:buFont typeface="Arial"/>
              <a:buChar char=""/>
            </a:pPr>
            <a:endParaRPr sz="3500">
              <a:latin typeface="Arial"/>
              <a:cs typeface="Arial"/>
            </a:endParaRPr>
          </a:p>
          <a:p>
            <a:pPr indent="-274320" marL="286385" marR="194310">
              <a:lnSpc>
                <a:spcPct val="100000"/>
              </a:lnSpc>
              <a:buClr>
                <a:srgbClr val="D24717"/>
              </a:buClr>
              <a:buSzPct val="85416"/>
              <a:buChar char=""/>
              <a:tabLst>
                <a:tab algn="l" pos="286385"/>
                <a:tab algn="l" pos="287020"/>
              </a:tabLst>
            </a:pPr>
            <a:r>
              <a:rPr dirty="0" sz="2400" spc="-5">
                <a:latin typeface="Arial"/>
                <a:cs typeface="Arial"/>
              </a:rPr>
              <a:t>Because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liver is uniformly involved in </a:t>
            </a:r>
            <a:r>
              <a:rPr dirty="0" sz="2400">
                <a:latin typeface="Arial"/>
                <a:cs typeface="Arial"/>
              </a:rPr>
              <a:t>EBV  </a:t>
            </a:r>
            <a:r>
              <a:rPr dirty="0" sz="2400" spc="-5">
                <a:latin typeface="Arial"/>
                <a:cs typeface="Arial"/>
              </a:rPr>
              <a:t>infectious mononucleosis, mild elevation </a:t>
            </a:r>
            <a:r>
              <a:rPr dirty="0" sz="2400">
                <a:latin typeface="Arial"/>
                <a:cs typeface="Arial"/>
              </a:rPr>
              <a:t>of the  </a:t>
            </a:r>
            <a:r>
              <a:rPr dirty="0" sz="2400" spc="-5">
                <a:latin typeface="Arial"/>
                <a:cs typeface="Arial"/>
              </a:rPr>
              <a:t>serum transaminases is a </a:t>
            </a:r>
            <a:r>
              <a:rPr dirty="0" sz="2400">
                <a:latin typeface="Arial"/>
                <a:cs typeface="Arial"/>
              </a:rPr>
              <a:t>constant </a:t>
            </a:r>
            <a:r>
              <a:rPr dirty="0" sz="2400" spc="-5">
                <a:latin typeface="Arial"/>
                <a:cs typeface="Arial"/>
              </a:rPr>
              <a:t>finding in  early EBV infectious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mononucleosis.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Font typeface="Arial"/>
              <a:buChar char=""/>
            </a:pPr>
            <a:endParaRPr sz="3550">
              <a:latin typeface="Arial"/>
              <a:cs typeface="Arial"/>
            </a:endParaRPr>
          </a:p>
          <a:p>
            <a:pPr indent="-274320" marL="287020">
              <a:lnSpc>
                <a:spcPct val="100000"/>
              </a:lnSpc>
              <a:buClr>
                <a:srgbClr val="D24717"/>
              </a:buClr>
              <a:buSzPct val="85416"/>
              <a:buChar char=""/>
              <a:tabLst>
                <a:tab algn="l" pos="286385"/>
                <a:tab algn="l" pos="287020"/>
              </a:tabLst>
            </a:pPr>
            <a:r>
              <a:rPr dirty="0" sz="2400" spc="-5">
                <a:latin typeface="Arial"/>
                <a:cs typeface="Arial"/>
              </a:rPr>
              <a:t>Heterophile antibody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tests</a:t>
            </a:r>
            <a:endParaRPr sz="2400">
              <a:latin typeface="Arial"/>
              <a:cs typeface="Arial"/>
            </a:endParaRPr>
          </a:p>
          <a:p>
            <a:pPr indent="-228600" marL="560705" marR="5080">
              <a:lnSpc>
                <a:spcPct val="100000"/>
              </a:lnSpc>
              <a:spcBef>
                <a:spcPts val="395"/>
              </a:spcBef>
            </a:pPr>
            <a:r>
              <a:rPr dirty="0" sz="2050" spc="-545">
                <a:solidFill>
                  <a:srgbClr val="9B2C1F"/>
                </a:solidFill>
                <a:latin typeface="Arial"/>
                <a:cs typeface="Arial"/>
              </a:rPr>
              <a:t> </a:t>
            </a:r>
            <a:r>
              <a:rPr dirty="0" sz="2400" spc="-5">
                <a:latin typeface="Arial"/>
                <a:cs typeface="Arial"/>
              </a:rPr>
              <a:t>Patients with infectious mononucleosis </a:t>
            </a:r>
            <a:r>
              <a:rPr dirty="0" sz="2400" spc="-65">
                <a:latin typeface="Arial"/>
                <a:cs typeface="Arial"/>
              </a:rPr>
              <a:t>should  </a:t>
            </a:r>
            <a:r>
              <a:rPr dirty="0" sz="2400">
                <a:latin typeface="Arial"/>
                <a:cs typeface="Arial"/>
              </a:rPr>
              <a:t>first </a:t>
            </a:r>
            <a:r>
              <a:rPr dirty="0" sz="2400" spc="-5">
                <a:latin typeface="Arial"/>
                <a:cs typeface="Arial"/>
              </a:rPr>
              <a:t>be </a:t>
            </a:r>
            <a:r>
              <a:rPr dirty="0" sz="2400">
                <a:latin typeface="Arial"/>
                <a:cs typeface="Arial"/>
              </a:rPr>
              <a:t>tested </a:t>
            </a:r>
            <a:r>
              <a:rPr dirty="0" sz="2400" spc="-5">
                <a:latin typeface="Arial"/>
                <a:cs typeface="Arial"/>
              </a:rPr>
              <a:t>with a heterophile antibody </a:t>
            </a:r>
            <a:r>
              <a:rPr dirty="0" sz="2400">
                <a:latin typeface="Arial"/>
                <a:cs typeface="Arial"/>
              </a:rPr>
              <a:t>test.  </a:t>
            </a:r>
            <a:r>
              <a:rPr dirty="0" sz="2400" spc="-5">
                <a:latin typeface="Arial"/>
                <a:cs typeface="Arial"/>
              </a:rPr>
              <a:t>The </a:t>
            </a:r>
            <a:r>
              <a:rPr dirty="0" sz="2400">
                <a:latin typeface="Arial"/>
                <a:cs typeface="Arial"/>
              </a:rPr>
              <a:t>most </a:t>
            </a:r>
            <a:r>
              <a:rPr dirty="0" sz="2400" spc="-5">
                <a:latin typeface="Arial"/>
                <a:cs typeface="Arial"/>
              </a:rPr>
              <a:t>commonly </a:t>
            </a:r>
            <a:r>
              <a:rPr dirty="0" sz="2400">
                <a:latin typeface="Arial"/>
                <a:cs typeface="Arial"/>
              </a:rPr>
              <a:t>used is the </a:t>
            </a:r>
            <a:r>
              <a:rPr dirty="0" sz="2400" spc="-5">
                <a:latin typeface="Arial"/>
                <a:cs typeface="Arial"/>
              </a:rPr>
              <a:t>latex  agglutination assay using horse RBCs, and</a:t>
            </a:r>
            <a:r>
              <a:rPr dirty="0" sz="2400" spc="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object 2"/>
          <p:cNvSpPr txBox="1">
            <a:spLocks noGrp="1"/>
          </p:cNvSpPr>
          <p:nvPr>
            <p:ph type="title"/>
          </p:nvPr>
        </p:nvSpPr>
        <p:spPr>
          <a:xfrm>
            <a:off x="993444" y="690498"/>
            <a:ext cx="3112770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4000" spc="-45">
                <a:latin typeface="Arial"/>
                <a:cs typeface="Arial"/>
              </a:rPr>
              <a:t>TREATMENT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48794" name="object 3"/>
          <p:cNvSpPr txBox="1"/>
          <p:nvPr/>
        </p:nvSpPr>
        <p:spPr>
          <a:xfrm>
            <a:off x="993444" y="1397253"/>
            <a:ext cx="7589520" cy="5010150"/>
          </a:xfrm>
          <a:prstGeom prst="rect"/>
        </p:spPr>
        <p:txBody>
          <a:bodyPr bIns="0" lIns="0" rIns="0" rtlCol="0" tIns="88900" vert="horz" wrap="square">
            <a:spAutoFit/>
          </a:bodyPr>
          <a:p>
            <a:pPr indent="-274320" marL="28638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algn="l" pos="286385"/>
                <a:tab algn="l" pos="287020"/>
              </a:tabLst>
            </a:pPr>
            <a:r>
              <a:rPr b="1" dirty="0" sz="2400" spc="-5">
                <a:latin typeface="Arial"/>
                <a:cs typeface="Arial"/>
              </a:rPr>
              <a:t>Medical</a:t>
            </a:r>
            <a:r>
              <a:rPr b="1" dirty="0" sz="2400" spc="-20">
                <a:latin typeface="Arial"/>
                <a:cs typeface="Arial"/>
              </a:rPr>
              <a:t> </a:t>
            </a:r>
            <a:r>
              <a:rPr b="1" dirty="0" sz="2400" spc="-5"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  <a:p>
            <a:pPr indent="-274320" marL="286385" marR="80454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Char char=""/>
              <a:tabLst>
                <a:tab algn="l" pos="286385"/>
                <a:tab algn="l" pos="287020"/>
              </a:tabLst>
            </a:pPr>
            <a:r>
              <a:rPr dirty="0" sz="2400" spc="-5">
                <a:latin typeface="Arial"/>
                <a:cs typeface="Arial"/>
              </a:rPr>
              <a:t>Closely monitor patients with extreme tonsillar  enlargement </a:t>
            </a:r>
            <a:r>
              <a:rPr dirty="0" sz="2400">
                <a:latin typeface="Arial"/>
                <a:cs typeface="Arial"/>
              </a:rPr>
              <a:t>for </a:t>
            </a:r>
            <a:r>
              <a:rPr dirty="0" sz="2400" spc="-5">
                <a:latin typeface="Arial"/>
                <a:cs typeface="Arial"/>
              </a:rPr>
              <a:t>airway </a:t>
            </a:r>
            <a:r>
              <a:rPr dirty="0" sz="2400">
                <a:latin typeface="Arial"/>
                <a:cs typeface="Arial"/>
              </a:rPr>
              <a:t>obstruction. </a:t>
            </a:r>
            <a:r>
              <a:rPr dirty="0" sz="2400" spc="-5">
                <a:latin typeface="Arial"/>
                <a:cs typeface="Arial"/>
              </a:rPr>
              <a:t>Steroids are  indicated </a:t>
            </a:r>
            <a:r>
              <a:rPr dirty="0" sz="2400">
                <a:latin typeface="Arial"/>
                <a:cs typeface="Arial"/>
              </a:rPr>
              <a:t>for </a:t>
            </a:r>
            <a:r>
              <a:rPr dirty="0" sz="2400" spc="-5">
                <a:latin typeface="Arial"/>
                <a:cs typeface="Arial"/>
              </a:rPr>
              <a:t>impending or established airway  obstruction in individuals with Epstein-Barr virus  (EBV) infectious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mononucleosis.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24717"/>
              </a:buClr>
              <a:buFont typeface="Arial"/>
              <a:buChar char=""/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24717"/>
              </a:buClr>
              <a:buFont typeface="Arial"/>
              <a:buChar char=""/>
            </a:pPr>
            <a:endParaRPr sz="23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b="1" dirty="0" sz="2400" spc="-5">
                <a:latin typeface="Arial"/>
                <a:cs typeface="Arial"/>
              </a:rPr>
              <a:t>Surgical</a:t>
            </a:r>
            <a:r>
              <a:rPr b="1" dirty="0" sz="2400" spc="-20">
                <a:latin typeface="Arial"/>
                <a:cs typeface="Arial"/>
              </a:rPr>
              <a:t> </a:t>
            </a:r>
            <a:r>
              <a:rPr b="1" dirty="0" sz="2400" spc="-5"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  <a:p>
            <a:pPr indent="-274320" marL="286385" marR="508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Char char=""/>
              <a:tabLst>
                <a:tab algn="l" pos="286385"/>
                <a:tab algn="l" pos="287020"/>
              </a:tabLst>
            </a:pPr>
            <a:r>
              <a:rPr dirty="0" sz="2400" spc="-5">
                <a:latin typeface="Arial"/>
                <a:cs typeface="Arial"/>
              </a:rPr>
              <a:t>Surgery is necessary for spontaneous splenic rupture,  which occurs </a:t>
            </a:r>
            <a:r>
              <a:rPr dirty="0" sz="2400">
                <a:latin typeface="Arial"/>
                <a:cs typeface="Arial"/>
              </a:rPr>
              <a:t>in rare </a:t>
            </a:r>
            <a:r>
              <a:rPr dirty="0" sz="2400" spc="-5">
                <a:latin typeface="Arial"/>
                <a:cs typeface="Arial"/>
              </a:rPr>
              <a:t>patients with EBV infectious  mononucleosis and </a:t>
            </a:r>
            <a:r>
              <a:rPr dirty="0" sz="2400">
                <a:latin typeface="Arial"/>
                <a:cs typeface="Arial"/>
              </a:rPr>
              <a:t>may </a:t>
            </a:r>
            <a:r>
              <a:rPr dirty="0" sz="2400" spc="-5">
                <a:latin typeface="Arial"/>
                <a:cs typeface="Arial"/>
              </a:rPr>
              <a:t>be the initial manifestation </a:t>
            </a:r>
            <a:r>
              <a:rPr dirty="0" sz="2400">
                <a:latin typeface="Arial"/>
                <a:cs typeface="Arial"/>
              </a:rPr>
              <a:t>of  the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condition.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object 2"/>
          <p:cNvSpPr txBox="1"/>
          <p:nvPr/>
        </p:nvSpPr>
        <p:spPr>
          <a:xfrm>
            <a:off x="364642" y="4164914"/>
            <a:ext cx="4150360" cy="848994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5400" spc="110">
                <a:latin typeface="Arial"/>
                <a:cs typeface="Arial"/>
              </a:rPr>
              <a:t>THANK</a:t>
            </a:r>
            <a:r>
              <a:rPr b="1" dirty="0" sz="5400" spc="-265">
                <a:latin typeface="Arial"/>
                <a:cs typeface="Arial"/>
              </a:rPr>
              <a:t> </a:t>
            </a:r>
            <a:r>
              <a:rPr b="1" dirty="0" sz="5400" spc="-5">
                <a:latin typeface="Arial"/>
                <a:cs typeface="Arial"/>
              </a:rPr>
              <a:t>YOU</a:t>
            </a:r>
            <a:endParaRPr sz="5400">
              <a:latin typeface="Arial"/>
              <a:cs typeface="Arial"/>
            </a:endParaRPr>
          </a:p>
        </p:txBody>
      </p:sp>
      <p:sp>
        <p:nvSpPr>
          <p:cNvPr id="1048796" name="object 3"/>
          <p:cNvSpPr/>
          <p:nvPr/>
        </p:nvSpPr>
        <p:spPr>
          <a:xfrm>
            <a:off x="4643501" y="433323"/>
            <a:ext cx="4114800" cy="457200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object 2"/>
          <p:cNvSpPr txBox="1">
            <a:spLocks noGrp="1"/>
          </p:cNvSpPr>
          <p:nvPr>
            <p:ph type="title"/>
          </p:nvPr>
        </p:nvSpPr>
        <p:spPr>
          <a:xfrm>
            <a:off x="993444" y="203961"/>
            <a:ext cx="7157110" cy="10795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DIFFERENTIAL </a:t>
            </a:r>
            <a:r>
              <a:rPr dirty="0" spc="-5"/>
              <a:t>DIAGNOSIS</a:t>
            </a:r>
            <a:r>
              <a:rPr dirty="0" spc="-210"/>
              <a:t> </a:t>
            </a:r>
            <a:r>
              <a:rPr dirty="0"/>
              <a:t>OF  FEVER WITH</a:t>
            </a:r>
            <a:r>
              <a:rPr dirty="0" spc="-30"/>
              <a:t> </a:t>
            </a:r>
            <a:r>
              <a:rPr dirty="0" spc="-5"/>
              <a:t>RASH</a:t>
            </a:r>
          </a:p>
        </p:txBody>
      </p:sp>
      <p:graphicFrame>
        <p:nvGraphicFramePr>
          <p:cNvPr id="4194304" name="object 3"/>
          <p:cNvGraphicFramePr>
            <a:graphicFrameLocks noGrp="1"/>
          </p:cNvGraphicFramePr>
          <p:nvPr/>
        </p:nvGraphicFramePr>
        <p:xfrm>
          <a:off x="493687" y="1922398"/>
          <a:ext cx="8234680" cy="4755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8755"/>
                <a:gridCol w="2738755"/>
                <a:gridCol w="2738755"/>
              </a:tblGrid>
              <a:tr h="701039">
                <a:tc>
                  <a:txBody>
                    <a:bodyPr/>
                    <a:p>
                      <a:pPr marL="8947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b="1" dirty="0" sz="2000">
                          <a:latin typeface="Arial"/>
                          <a:cs typeface="Arial"/>
                        </a:rPr>
                        <a:t>LESION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49910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b="1" dirty="0" sz="2000">
                          <a:latin typeface="Arial"/>
                          <a:cs typeface="Arial"/>
                        </a:rPr>
                        <a:t>DESCRIPTION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b="1" dirty="0" sz="2000" spc="-30">
                          <a:latin typeface="Arial"/>
                          <a:cs typeface="Arial"/>
                        </a:rPr>
                        <a:t>PATHOGENS</a:t>
                      </a:r>
                      <a:r>
                        <a:rPr b="1" dirty="0" sz="2000" spc="-60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2000">
                          <a:latin typeface="Arial"/>
                          <a:cs typeface="Arial"/>
                        </a:rPr>
                        <a:t>OR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b="1" dirty="0" sz="2000">
                          <a:latin typeface="Arial"/>
                          <a:cs typeface="Arial"/>
                        </a:rPr>
                        <a:t>INFECTION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52873"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algn="l" pos="434340"/>
                        </a:tabLst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a)	Maculopapular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rash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p>
                      <a:pPr indent="62230" marL="92075" marR="521334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-"/>
                        <a:tabLst>
                          <a:tab algn="l" pos="293370"/>
                        </a:tabLst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macules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red/pink  discrete flat areas,  blanch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pressure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indent="62230" marL="92075" marR="229870">
                        <a:lnSpc>
                          <a:spcPct val="100000"/>
                        </a:lnSpc>
                        <a:buChar char="-"/>
                        <a:tabLst>
                          <a:tab algn="l" pos="293370"/>
                        </a:tabLst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papules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solid,raised  hemispherical lesions,  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tiny,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blanch on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pressure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2075" marR="243204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algn="l" pos="1030605"/>
                        </a:tabLst>
                      </a:pPr>
                      <a:r>
                        <a:rPr b="1" dirty="0" sz="1800" spc="-5">
                          <a:latin typeface="Arial"/>
                          <a:cs typeface="Arial"/>
                        </a:rPr>
                        <a:t>VRS 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Measles,</a:t>
                      </a:r>
                      <a:r>
                        <a:rPr dirty="0" sz="18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rubella,  roseola,	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erythema 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infectiosum,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EBV, 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echovirus,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HBV,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HIV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 marR="9588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b="1" dirty="0" sz="1800" spc="-20">
                          <a:latin typeface="Arial"/>
                          <a:cs typeface="Arial"/>
                        </a:rPr>
                        <a:t>BACT 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Erythema  marginatum, scarlet 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fever,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erysipelas, 2° 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syphilis,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leptospirosis,  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Lyme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dzs, </a:t>
                      </a:r>
                      <a:r>
                        <a:rPr b="1" dirty="0" sz="1800" spc="-5">
                          <a:latin typeface="Arial"/>
                          <a:cs typeface="Arial"/>
                        </a:rPr>
                        <a:t>RICK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Rocky  Mountain Spotted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fever,  Typhus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88825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p/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2075" marR="4857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b="1" dirty="0" sz="1800" spc="-5">
                          <a:latin typeface="Arial"/>
                          <a:cs typeface="Arial"/>
                        </a:rPr>
                        <a:t>OTH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– RA,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Kawasaki 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dis, drug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rxn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48615" name="object 4"/>
          <p:cNvSpPr/>
          <p:nvPr/>
        </p:nvSpPr>
        <p:spPr>
          <a:xfrm>
            <a:off x="714349" y="3143250"/>
            <a:ext cx="2247900" cy="1643126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object 2"/>
          <p:cNvGraphicFramePr>
            <a:graphicFrameLocks noGrp="1"/>
          </p:cNvGraphicFramePr>
          <p:nvPr/>
        </p:nvGraphicFramePr>
        <p:xfrm>
          <a:off x="565124" y="565150"/>
          <a:ext cx="8163559" cy="5728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4625"/>
                <a:gridCol w="2714625"/>
                <a:gridCol w="2714625"/>
              </a:tblGrid>
              <a:tr h="2857500"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b)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Diffuse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erythroderma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62230" marL="91440" marR="3175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thickened, scaly skin  on palms and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soles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2075" marR="2330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b="1" dirty="0" sz="1800" spc="-20">
                          <a:latin typeface="Arial"/>
                          <a:cs typeface="Arial"/>
                        </a:rPr>
                        <a:t>BACT 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Scarlet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fever, 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Toxic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Shock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Syndrome, 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Staph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SSS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 marR="80327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b="1" dirty="0" sz="1800" spc="-5">
                          <a:latin typeface="Arial"/>
                          <a:cs typeface="Arial"/>
                        </a:rPr>
                        <a:t>FUNGI 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–</a:t>
                      </a:r>
                      <a:r>
                        <a:rPr b="1" dirty="0" sz="18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i="1" spc="-5">
                          <a:latin typeface="Arial"/>
                          <a:cs typeface="Arial"/>
                        </a:rPr>
                        <a:t>Candida  </a:t>
                      </a:r>
                      <a:r>
                        <a:rPr dirty="0" sz="1800" i="1" spc="-5">
                          <a:latin typeface="Arial"/>
                          <a:cs typeface="Arial"/>
                        </a:rPr>
                        <a:t>albicans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b="1" dirty="0" sz="1800" spc="-5">
                          <a:latin typeface="Arial"/>
                          <a:cs typeface="Arial"/>
                        </a:rPr>
                        <a:t>OTH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Kawasaki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syndrome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57525">
                <a:tc>
                  <a:txBody>
                    <a:bodyPr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c)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Urticarial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rash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-139065" marL="292735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-"/>
                        <a:tabLst>
                          <a:tab algn="l" pos="293370"/>
                        </a:tabLst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swelling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lesions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indent="-139065" marL="292735">
                        <a:lnSpc>
                          <a:spcPct val="100000"/>
                        </a:lnSpc>
                        <a:buChar char="-"/>
                        <a:tabLst>
                          <a:tab algn="l" pos="293370"/>
                        </a:tabLst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appear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resolve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rapidly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b="1" dirty="0" sz="1800" spc="-5">
                          <a:latin typeface="Arial"/>
                          <a:cs typeface="Arial"/>
                        </a:rPr>
                        <a:t>VRS – 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EBV,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Hep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B, HIV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b="1" dirty="0" sz="1800" spc="-15">
                          <a:latin typeface="Arial"/>
                          <a:cs typeface="Arial"/>
                        </a:rPr>
                        <a:t>BACT </a:t>
                      </a:r>
                      <a:r>
                        <a:rPr b="1" dirty="0" sz="1800">
                          <a:latin typeface="Arial"/>
                          <a:cs typeface="Arial"/>
                        </a:rPr>
                        <a:t>–</a:t>
                      </a:r>
                      <a:r>
                        <a:rPr b="1" dirty="0" sz="18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i="1" spc="-10">
                          <a:latin typeface="Arial"/>
                          <a:cs typeface="Arial"/>
                        </a:rPr>
                        <a:t>M.pneumonia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Grp A</a:t>
                      </a:r>
                      <a:r>
                        <a:rPr dirty="0" sz="1800" spc="-2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strep.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b="1" dirty="0" sz="1800">
                          <a:latin typeface="Arial"/>
                          <a:cs typeface="Arial"/>
                        </a:rPr>
                        <a:t>OTH –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Drug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rxn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48616" name="object 3"/>
          <p:cNvSpPr/>
          <p:nvPr/>
        </p:nvSpPr>
        <p:spPr>
          <a:xfrm>
            <a:off x="714349" y="1214374"/>
            <a:ext cx="2428875" cy="1928876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17" name="object 4"/>
          <p:cNvSpPr/>
          <p:nvPr/>
        </p:nvSpPr>
        <p:spPr>
          <a:xfrm>
            <a:off x="714349" y="4000449"/>
            <a:ext cx="2428875" cy="2071751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99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vivo 1907</dc:creator>
  <dcterms:created xsi:type="dcterms:W3CDTF">2020-05-03T21:46:56Z</dcterms:created>
  <dcterms:modified xsi:type="dcterms:W3CDTF">2020-05-04T09:03:01Z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2011-01-08T00:00:00Z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2020-05-04T00:00:00Z</vt:filetime>
  </property>
</Properties>
</file>