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303" r:id="rId14"/>
    <p:sldId id="267" r:id="rId15"/>
    <p:sldId id="268" r:id="rId16"/>
    <p:sldId id="269" r:id="rId17"/>
    <p:sldId id="299" r:id="rId18"/>
    <p:sldId id="270" r:id="rId19"/>
    <p:sldId id="271" r:id="rId20"/>
    <p:sldId id="272" r:id="rId21"/>
    <p:sldId id="273" r:id="rId22"/>
    <p:sldId id="300" r:id="rId23"/>
    <p:sldId id="274" r:id="rId24"/>
    <p:sldId id="275" r:id="rId25"/>
    <p:sldId id="276" r:id="rId26"/>
    <p:sldId id="277" r:id="rId27"/>
    <p:sldId id="301" r:id="rId28"/>
    <p:sldId id="278" r:id="rId29"/>
    <p:sldId id="279" r:id="rId30"/>
    <p:sldId id="280" r:id="rId31"/>
    <p:sldId id="281" r:id="rId32"/>
    <p:sldId id="283" r:id="rId33"/>
    <p:sldId id="285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8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99" autoAdjust="0"/>
  </p:normalViewPr>
  <p:slideViewPr>
    <p:cSldViewPr>
      <p:cViewPr>
        <p:scale>
          <a:sx n="81" d="100"/>
          <a:sy n="81" d="100"/>
        </p:scale>
        <p:origin x="1296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th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564" y="0"/>
            <a:ext cx="57912" cy="6857998"/>
          </a:xfrm>
          <a:prstGeom prst="rect">
            <a:avLst/>
          </a:prstGeom>
          <a:noFill/>
        </p:spPr>
      </p:pic>
      <p:grpSp>
        <p:nvGrpSpPr>
          <p:cNvPr id="3" name="Group3"/>
          <p:cNvGrpSpPr/>
          <p:nvPr/>
        </p:nvGrpSpPr>
        <p:grpSpPr>
          <a:xfrm>
            <a:off x="275844" y="12699"/>
            <a:ext cx="1994916" cy="6832600"/>
            <a:chOff x="275844" y="12699"/>
            <a:chExt cx="1994916" cy="6832600"/>
          </a:xfrm>
        </p:grpSpPr>
        <p:pic>
          <p:nvPicPr>
            <p:cNvPr id="4" name="Image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699"/>
              <a:ext cx="609600" cy="6832600"/>
            </a:xfrm>
            <a:prstGeom prst="rect">
              <a:avLst/>
            </a:prstGeom>
            <a:noFill/>
          </p:spPr>
        </p:pic>
        <p:pic>
          <p:nvPicPr>
            <p:cNvPr id="5" name="Image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844" y="12699"/>
              <a:ext cx="105156" cy="6832600"/>
            </a:xfrm>
            <a:prstGeom prst="rect">
              <a:avLst/>
            </a:prstGeom>
            <a:noFill/>
          </p:spPr>
        </p:pic>
        <p:pic>
          <p:nvPicPr>
            <p:cNvPr id="6" name="Image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12699"/>
              <a:ext cx="181356" cy="6832600"/>
            </a:xfrm>
            <a:prstGeom prst="rect">
              <a:avLst/>
            </a:prstGeom>
            <a:noFill/>
          </p:spPr>
        </p:pic>
        <p:pic>
          <p:nvPicPr>
            <p:cNvPr id="7" name="Image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1476" y="12699"/>
              <a:ext cx="230124" cy="6832600"/>
            </a:xfrm>
            <a:prstGeom prst="rect">
              <a:avLst/>
            </a:prstGeom>
            <a:noFill/>
          </p:spPr>
        </p:pic>
        <p:sp>
          <p:nvSpPr>
            <p:cNvPr id="8" name="Path8"/>
            <p:cNvSpPr/>
            <p:nvPr/>
          </p:nvSpPr>
          <p:spPr>
            <a:xfrm>
              <a:off x="609600" y="3429000"/>
              <a:ext cx="1295400" cy="12954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0" y="647700"/>
                  </a:moveTo>
                  <a:cubicBezTo>
                    <a:pt x="0" y="289941"/>
                    <a:pt x="289979" y="0"/>
                    <a:pt x="647700" y="0"/>
                  </a:cubicBezTo>
                  <a:cubicBezTo>
                    <a:pt x="1005459" y="0"/>
                    <a:pt x="1295400" y="289941"/>
                    <a:pt x="1295400" y="647700"/>
                  </a:cubicBezTo>
                  <a:cubicBezTo>
                    <a:pt x="1295400" y="1005459"/>
                    <a:pt x="1005459" y="1295400"/>
                    <a:pt x="647700" y="1295400"/>
                  </a:cubicBezTo>
                  <a:cubicBezTo>
                    <a:pt x="289979" y="1295400"/>
                    <a:pt x="0" y="1005459"/>
                    <a:pt x="0" y="64770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9" name="Path9"/>
            <p:cNvSpPr/>
            <p:nvPr/>
          </p:nvSpPr>
          <p:spPr>
            <a:xfrm>
              <a:off x="1309116" y="4866132"/>
              <a:ext cx="641604" cy="641604"/>
            </a:xfrm>
            <a:custGeom>
              <a:avLst/>
              <a:gdLst/>
              <a:ahLst/>
              <a:cxnLst/>
              <a:rect l="l" t="t" r="r" b="b"/>
              <a:pathLst>
                <a:path w="641604" h="641604">
                  <a:moveTo>
                    <a:pt x="0" y="320802"/>
                  </a:moveTo>
                  <a:cubicBezTo>
                    <a:pt x="0" y="143637"/>
                    <a:pt x="143637" y="0"/>
                    <a:pt x="320802" y="0"/>
                  </a:cubicBezTo>
                  <a:cubicBezTo>
                    <a:pt x="497967" y="0"/>
                    <a:pt x="641604" y="143637"/>
                    <a:pt x="641604" y="320802"/>
                  </a:cubicBezTo>
                  <a:cubicBezTo>
                    <a:pt x="641604" y="497967"/>
                    <a:pt x="497967" y="641604"/>
                    <a:pt x="320802" y="641604"/>
                  </a:cubicBezTo>
                  <a:cubicBezTo>
                    <a:pt x="143637" y="641604"/>
                    <a:pt x="0" y="497967"/>
                    <a:pt x="0" y="320802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0" name="Path10"/>
            <p:cNvSpPr/>
            <p:nvPr/>
          </p:nvSpPr>
          <p:spPr>
            <a:xfrm>
              <a:off x="1091184" y="5500116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60" h="137160">
                  <a:moveTo>
                    <a:pt x="0" y="68580"/>
                  </a:moveTo>
                  <a:cubicBezTo>
                    <a:pt x="0" y="30734"/>
                    <a:pt x="30709" y="0"/>
                    <a:pt x="68580" y="0"/>
                  </a:cubicBezTo>
                  <a:cubicBezTo>
                    <a:pt x="106451" y="0"/>
                    <a:pt x="137160" y="30734"/>
                    <a:pt x="137160" y="68580"/>
                  </a:cubicBezTo>
                  <a:cubicBezTo>
                    <a:pt x="137160" y="106451"/>
                    <a:pt x="106451" y="137160"/>
                    <a:pt x="68580" y="137160"/>
                  </a:cubicBezTo>
                  <a:cubicBezTo>
                    <a:pt x="30709" y="137160"/>
                    <a:pt x="0" y="106451"/>
                    <a:pt x="0" y="6858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1" name="Path11"/>
            <p:cNvSpPr/>
            <p:nvPr/>
          </p:nvSpPr>
          <p:spPr>
            <a:xfrm>
              <a:off x="1664208" y="578815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0" y="137160"/>
                  </a:moveTo>
                  <a:cubicBezTo>
                    <a:pt x="0" y="61404"/>
                    <a:pt x="61468" y="0"/>
                    <a:pt x="137160" y="0"/>
                  </a:cubicBezTo>
                  <a:cubicBezTo>
                    <a:pt x="212852" y="0"/>
                    <a:pt x="274320" y="61404"/>
                    <a:pt x="274320" y="137160"/>
                  </a:cubicBezTo>
                  <a:cubicBezTo>
                    <a:pt x="274320" y="212915"/>
                    <a:pt x="212852" y="274320"/>
                    <a:pt x="137160" y="274320"/>
                  </a:cubicBezTo>
                  <a:cubicBezTo>
                    <a:pt x="61468" y="274320"/>
                    <a:pt x="0" y="212915"/>
                    <a:pt x="0" y="13716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2" name="Path12"/>
            <p:cNvSpPr/>
            <p:nvPr/>
          </p:nvSpPr>
          <p:spPr>
            <a:xfrm>
              <a:off x="1905000" y="44958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cubicBezTo>
                    <a:pt x="283845" y="0"/>
                    <a:pt x="365760" y="81915"/>
                    <a:pt x="365760" y="182880"/>
                  </a:cubicBezTo>
                  <a:cubicBezTo>
                    <a:pt x="365760" y="283845"/>
                    <a:pt x="283845" y="365760"/>
                    <a:pt x="182880" y="365760"/>
                  </a:cubicBezTo>
                  <a:cubicBezTo>
                    <a:pt x="81915" y="365760"/>
                    <a:pt x="0" y="283845"/>
                    <a:pt x="0" y="18288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15" name="Text Box15"/>
          <p:cNvSpPr txBox="1"/>
          <p:nvPr/>
        </p:nvSpPr>
        <p:spPr>
          <a:xfrm>
            <a:off x="2071370" y="2750868"/>
            <a:ext cx="2803319" cy="623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910"/>
              </a:lnSpc>
            </a:pPr>
            <a:r>
              <a:rPr lang="en-US" altLang="zh-CN" sz="4400" b="1" spc="3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CORNEAL</a:t>
            </a:r>
            <a:endParaRPr lang="en-US" altLang="zh-CN" sz="4400" dirty="0">
              <a:latin typeface="Arial"/>
              <a:ea typeface="Arial"/>
              <a:cs typeface="Arial"/>
            </a:endParaRPr>
          </a:p>
        </p:txBody>
      </p:sp>
      <p:sp>
        <p:nvSpPr>
          <p:cNvPr id="16" name="Text Box16"/>
          <p:cNvSpPr txBox="1"/>
          <p:nvPr/>
        </p:nvSpPr>
        <p:spPr>
          <a:xfrm>
            <a:off x="2071370" y="3421153"/>
            <a:ext cx="5020910" cy="674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913"/>
              </a:lnSpc>
            </a:pPr>
            <a:r>
              <a:rPr lang="en-US" altLang="zh-CN" sz="4400" b="1" spc="-25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DEGENERATIONS</a:t>
            </a:r>
            <a:endParaRPr lang="en-US" altLang="zh-CN" sz="4400" dirty="0">
              <a:latin typeface="Arial"/>
              <a:ea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0875" y="4293096"/>
            <a:ext cx="307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 P.PRADEEP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5075270"/>
            <a:ext cx="373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PROFESSOR OF OPHTHALMOLOGY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ath13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40" name="Image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41" name="Image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142" name="Path14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45" name="Image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72" y="1060704"/>
            <a:ext cx="3384804" cy="4312920"/>
          </a:xfrm>
          <a:prstGeom prst="rect">
            <a:avLst/>
          </a:prstGeom>
          <a:noFill/>
        </p:spPr>
      </p:pic>
      <p:sp>
        <p:nvSpPr>
          <p:cNvPr id="146" name="Text Box146"/>
          <p:cNvSpPr txBox="1"/>
          <p:nvPr/>
        </p:nvSpPr>
        <p:spPr>
          <a:xfrm>
            <a:off x="548640" y="518979"/>
            <a:ext cx="4186229" cy="4812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789"/>
              </a:lnSpc>
            </a:pPr>
            <a:r>
              <a:rPr lang="en-US" altLang="zh-CN" sz="3400" spc="-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H</a:t>
            </a:r>
            <a:r>
              <a:rPr lang="en-US" altLang="zh-CN" sz="2750" spc="-2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ASSAL</a:t>
            </a:r>
            <a:r>
              <a:rPr lang="en-US" altLang="zh-CN" sz="3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sz="2750" spc="-19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HENLE</a:t>
            </a:r>
            <a:r>
              <a:rPr lang="en-US" altLang="zh-CN" sz="2750" spc="19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50" spc="-1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BODIES</a:t>
            </a:r>
            <a:endParaRPr lang="en-US" altLang="zh-CN" sz="275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548640" y="1349042"/>
            <a:ext cx="3877149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Hassal-henle</a:t>
            </a:r>
            <a:r>
              <a:rPr lang="en-US" altLang="zh-CN" sz="2600" spc="-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bodies</a:t>
            </a:r>
            <a:r>
              <a:rPr lang="en-US" altLang="zh-CN" sz="2600" spc="-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822960" y="1665758"/>
            <a:ext cx="3771593" cy="3690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drop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like</a:t>
            </a:r>
            <a:r>
              <a:rPr lang="en-US" altLang="zh-CN" sz="26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excrescences</a:t>
            </a:r>
            <a:r>
              <a:rPr lang="en-US" altLang="zh-CN" sz="26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49" name="Text Box149"/>
          <p:cNvSpPr txBox="1"/>
          <p:nvPr/>
        </p:nvSpPr>
        <p:spPr>
          <a:xfrm>
            <a:off x="822960" y="1983407"/>
            <a:ext cx="3733504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hyaline</a:t>
            </a:r>
            <a:r>
              <a:rPr lang="en-US" altLang="zh-CN" sz="26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materal</a:t>
            </a:r>
            <a:r>
              <a:rPr lang="en-US" altLang="zh-CN" sz="2600" spc="-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projectng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0" name="Text Box150"/>
          <p:cNvSpPr txBox="1"/>
          <p:nvPr/>
        </p:nvSpPr>
        <p:spPr>
          <a:xfrm>
            <a:off x="822960" y="2300400"/>
            <a:ext cx="3717558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into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6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anterior</a:t>
            </a:r>
            <a:r>
              <a:rPr lang="en-US" altLang="zh-CN" sz="26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chamber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1" name="Text Box151"/>
          <p:cNvSpPr txBox="1"/>
          <p:nvPr/>
        </p:nvSpPr>
        <p:spPr>
          <a:xfrm>
            <a:off x="822960" y="2617392"/>
            <a:ext cx="2798520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around</a:t>
            </a:r>
            <a:r>
              <a:rPr lang="en-US" altLang="zh-CN" sz="26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6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2" name="Text Box152"/>
          <p:cNvSpPr txBox="1"/>
          <p:nvPr/>
        </p:nvSpPr>
        <p:spPr>
          <a:xfrm>
            <a:off x="822960" y="2934384"/>
            <a:ext cx="1485940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-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periphery.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548640" y="3327300"/>
            <a:ext cx="2536164" cy="369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1850" spc="-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50" spc="-131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These</a:t>
            </a:r>
            <a:r>
              <a:rPr lang="en-US" altLang="zh-CN" sz="26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form</a:t>
            </a:r>
            <a:r>
              <a:rPr lang="en-US" altLang="zh-CN" sz="26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4" name="Text Box154"/>
          <p:cNvSpPr txBox="1"/>
          <p:nvPr/>
        </p:nvSpPr>
        <p:spPr>
          <a:xfrm>
            <a:off x="822960" y="3644821"/>
            <a:ext cx="3878944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commonest</a:t>
            </a:r>
            <a:r>
              <a:rPr lang="en-US" altLang="zh-CN" sz="2600" spc="-4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senile</a:t>
            </a:r>
            <a:r>
              <a:rPr lang="en-US" altLang="zh-CN" sz="2600" spc="-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change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5" name="Text Box155"/>
          <p:cNvSpPr txBox="1"/>
          <p:nvPr/>
        </p:nvSpPr>
        <p:spPr>
          <a:xfrm>
            <a:off x="822960" y="3961813"/>
            <a:ext cx="2853418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seen</a:t>
            </a:r>
            <a:r>
              <a:rPr lang="en-US" altLang="zh-CN" sz="2600" spc="-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6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cornea.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6" name="Text Box156"/>
          <p:cNvSpPr txBox="1"/>
          <p:nvPr/>
        </p:nvSpPr>
        <p:spPr>
          <a:xfrm>
            <a:off x="548640" y="4355005"/>
            <a:ext cx="4025941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6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pathological</a:t>
            </a:r>
            <a:r>
              <a:rPr lang="en-US" altLang="zh-CN" sz="2600" spc="-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conditions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7" name="Text Box157"/>
          <p:cNvSpPr txBox="1"/>
          <p:nvPr/>
        </p:nvSpPr>
        <p:spPr>
          <a:xfrm>
            <a:off x="822960" y="4671998"/>
            <a:ext cx="4046612" cy="1003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33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they</a:t>
            </a:r>
            <a:r>
              <a:rPr lang="en-US" altLang="zh-CN" sz="26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become</a:t>
            </a:r>
            <a:r>
              <a:rPr lang="en-US" altLang="zh-CN" sz="2600" spc="-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larger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600" spc="7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invade</a:t>
            </a:r>
            <a:r>
              <a:rPr lang="en-US" altLang="zh-CN" sz="2600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6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central</a:t>
            </a:r>
            <a:r>
              <a:rPr lang="en-US" altLang="zh-CN" sz="26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area</a:t>
            </a:r>
            <a:r>
              <a:rPr lang="en-US" altLang="zh-CN" sz="26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6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6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called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8" name="Text Box158"/>
          <p:cNvSpPr txBox="1"/>
          <p:nvPr/>
        </p:nvSpPr>
        <p:spPr>
          <a:xfrm>
            <a:off x="822960" y="5623278"/>
            <a:ext cx="3263826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b="1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600" b="1" spc="-8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-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GUTTATA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ath15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0" name="Image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61" name="Image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162" name="Path16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4" name="Image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140" y="1182624"/>
            <a:ext cx="3813049" cy="4427220"/>
          </a:xfrm>
          <a:prstGeom prst="rect">
            <a:avLst/>
          </a:prstGeom>
          <a:noFill/>
        </p:spPr>
      </p:pic>
      <p:sp>
        <p:nvSpPr>
          <p:cNvPr id="166" name="Text Box166"/>
          <p:cNvSpPr txBox="1"/>
          <p:nvPr/>
        </p:nvSpPr>
        <p:spPr>
          <a:xfrm>
            <a:off x="548640" y="1125037"/>
            <a:ext cx="146914" cy="3466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30"/>
              </a:lnSpc>
            </a:pPr>
            <a:r>
              <a:rPr lang="en-US" altLang="zh-CN" sz="2450" spc="0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450">
              <a:latin typeface="Arial"/>
              <a:ea typeface="Arial"/>
              <a:cs typeface="Arial"/>
            </a:endParaRPr>
          </a:p>
        </p:txBody>
      </p:sp>
      <p:sp>
        <p:nvSpPr>
          <p:cNvPr id="167" name="Text Box167"/>
          <p:cNvSpPr txBox="1"/>
          <p:nvPr/>
        </p:nvSpPr>
        <p:spPr>
          <a:xfrm>
            <a:off x="548640" y="3601792"/>
            <a:ext cx="146914" cy="3466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30"/>
              </a:lnSpc>
            </a:pPr>
            <a:r>
              <a:rPr lang="en-US" altLang="zh-CN" sz="2450" spc="0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450">
              <a:latin typeface="Arial"/>
              <a:ea typeface="Arial"/>
              <a:cs typeface="Arial"/>
            </a:endParaRPr>
          </a:p>
        </p:txBody>
      </p:sp>
      <p:sp>
        <p:nvSpPr>
          <p:cNvPr id="168" name="Text Box168"/>
          <p:cNvSpPr txBox="1"/>
          <p:nvPr/>
        </p:nvSpPr>
        <p:spPr>
          <a:xfrm>
            <a:off x="1120445" y="1003666"/>
            <a:ext cx="1848837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-3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Tiny</a:t>
            </a:r>
            <a:r>
              <a:rPr lang="en-US" altLang="zh-CN" sz="3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dark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69" name="Text Box169"/>
          <p:cNvSpPr txBox="1"/>
          <p:nvPr/>
        </p:nvSpPr>
        <p:spPr>
          <a:xfrm>
            <a:off x="1120445" y="1483726"/>
            <a:ext cx="1718895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spots</a:t>
            </a:r>
            <a:r>
              <a:rPr lang="en-US" altLang="zh-CN" sz="3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on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0" name="Text Box170"/>
          <p:cNvSpPr txBox="1"/>
          <p:nvPr/>
        </p:nvSpPr>
        <p:spPr>
          <a:xfrm>
            <a:off x="1120445" y="1963786"/>
            <a:ext cx="1372234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central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1120445" y="2443570"/>
            <a:ext cx="2459266" cy="4965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0"/>
              </a:lnSpc>
            </a:pPr>
            <a:r>
              <a:rPr lang="en-US" altLang="zh-CN" sz="3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endothelium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1120445" y="3480420"/>
            <a:ext cx="1397599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Similar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3" name="Text Box173"/>
          <p:cNvSpPr txBox="1"/>
          <p:nvPr/>
        </p:nvSpPr>
        <p:spPr>
          <a:xfrm>
            <a:off x="1120445" y="3960204"/>
            <a:ext cx="2013062" cy="4965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0"/>
              </a:lnSpc>
            </a:pPr>
            <a:r>
              <a:rPr lang="en-US" altLang="zh-CN" sz="3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peripheral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4" name="Text Box174"/>
          <p:cNvSpPr txBox="1"/>
          <p:nvPr/>
        </p:nvSpPr>
        <p:spPr>
          <a:xfrm>
            <a:off x="1120445" y="4440794"/>
            <a:ext cx="2189714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lesions</a:t>
            </a:r>
            <a:r>
              <a:rPr lang="en-US" altLang="zh-CN" sz="3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5" name="Text Box175"/>
          <p:cNvSpPr txBox="1"/>
          <p:nvPr/>
        </p:nvSpPr>
        <p:spPr>
          <a:xfrm>
            <a:off x="1120445" y="4920854"/>
            <a:ext cx="2806706" cy="4961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07"/>
              </a:lnSpc>
            </a:pPr>
            <a:r>
              <a:rPr lang="en-US" altLang="zh-CN" sz="35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Hassell-Henle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  <p:sp>
        <p:nvSpPr>
          <p:cNvPr id="176" name="Text Box176"/>
          <p:cNvSpPr txBox="1"/>
          <p:nvPr/>
        </p:nvSpPr>
        <p:spPr>
          <a:xfrm>
            <a:off x="1120445" y="5400689"/>
            <a:ext cx="1348655" cy="4965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0"/>
              </a:lnSpc>
            </a:pPr>
            <a:r>
              <a:rPr lang="en-US" altLang="zh-CN" sz="35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bodies</a:t>
            </a:r>
            <a:endParaRPr lang="en-US" altLang="zh-CN" sz="35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104456" cy="50734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Cornea </a:t>
            </a:r>
            <a:r>
              <a:rPr lang="en-US" dirty="0" err="1" smtClean="0"/>
              <a:t>farinata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visually insignificant condition characterized by bilateral, minute, flour like deposits in deep </a:t>
            </a:r>
            <a:r>
              <a:rPr lang="en-US" sz="2800" dirty="0" err="1" smtClean="0"/>
              <a:t>stroma</a:t>
            </a:r>
            <a:r>
              <a:rPr lang="en-US" sz="2800" dirty="0" smtClean="0"/>
              <a:t>, most prominent centrally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4" b="18112"/>
          <a:stretch/>
        </p:blipFill>
        <p:spPr>
          <a:xfrm>
            <a:off x="4404502" y="1196752"/>
            <a:ext cx="43204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375476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CROCODILE SHAGREEN:</a:t>
            </a:r>
          </a:p>
          <a:p>
            <a:r>
              <a:rPr lang="en-US" dirty="0" smtClean="0"/>
              <a:t>Asymptomatic</a:t>
            </a:r>
          </a:p>
          <a:p>
            <a:r>
              <a:rPr lang="en-US" dirty="0" smtClean="0"/>
              <a:t>Greyish white polygonal stromal opacities separated by relatively clear spaces</a:t>
            </a:r>
          </a:p>
          <a:p>
            <a:r>
              <a:rPr lang="en-US" dirty="0" smtClean="0"/>
              <a:t>Frequently involves anterior to thirds of the </a:t>
            </a:r>
            <a:r>
              <a:rPr lang="en-US" dirty="0" err="1" smtClean="0"/>
              <a:t>stroma</a:t>
            </a:r>
            <a:r>
              <a:rPr lang="en-US" dirty="0" smtClean="0"/>
              <a:t> occasionally posterior one third.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8" b="10759"/>
          <a:stretch/>
        </p:blipFill>
        <p:spPr>
          <a:xfrm>
            <a:off x="4572000" y="1124744"/>
            <a:ext cx="4176464" cy="41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ath17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78" name="Image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79" name="Image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180" name="Path18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2" name="Text Box182"/>
          <p:cNvSpPr txBox="1"/>
          <p:nvPr/>
        </p:nvSpPr>
        <p:spPr>
          <a:xfrm>
            <a:off x="1259632" y="2492896"/>
            <a:ext cx="6487362" cy="46935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348"/>
              </a:lnSpc>
            </a:pPr>
            <a:r>
              <a:rPr lang="en-US" altLang="zh-CN" sz="3000" spc="-22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400" spc="-1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ATHOLOGICAL</a:t>
            </a:r>
            <a:r>
              <a:rPr lang="en-US" altLang="zh-CN" sz="2400" spc="9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400" spc="9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7" dirty="0" smtClean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th18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4" name="Image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85" name="Image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grpSp>
        <p:nvGrpSpPr>
          <p:cNvPr id="187" name="Group187"/>
          <p:cNvGrpSpPr/>
          <p:nvPr/>
        </p:nvGrpSpPr>
        <p:grpSpPr>
          <a:xfrm>
            <a:off x="4860036" y="1917192"/>
            <a:ext cx="3845052" cy="4346448"/>
            <a:chOff x="4860036" y="1917192"/>
            <a:chExt cx="3845052" cy="4346448"/>
          </a:xfrm>
        </p:grpSpPr>
        <p:sp>
          <p:nvSpPr>
            <p:cNvPr id="188" name="Path188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0" y="274320"/>
                  </a:moveTo>
                  <a:cubicBezTo>
                    <a:pt x="0" y="122822"/>
                    <a:pt x="122810" y="0"/>
                    <a:pt x="274320" y="0"/>
                  </a:cubicBezTo>
                  <a:cubicBezTo>
                    <a:pt x="425831" y="0"/>
                    <a:pt x="548640" y="122822"/>
                    <a:pt x="548640" y="274320"/>
                  </a:cubicBezTo>
                  <a:cubicBezTo>
                    <a:pt x="548640" y="425818"/>
                    <a:pt x="425831" y="548640"/>
                    <a:pt x="274320" y="548640"/>
                  </a:cubicBezTo>
                  <a:cubicBezTo>
                    <a:pt x="122810" y="548640"/>
                    <a:pt x="0" y="425818"/>
                    <a:pt x="0" y="27432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89" name="Image1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36" y="1917192"/>
              <a:ext cx="3499104" cy="3816096"/>
            </a:xfrm>
            <a:prstGeom prst="rect">
              <a:avLst/>
            </a:prstGeom>
            <a:noFill/>
          </p:spPr>
        </p:pic>
      </p:grpSp>
      <p:sp>
        <p:nvSpPr>
          <p:cNvPr id="190" name="Text Box190"/>
          <p:cNvSpPr txBox="1"/>
          <p:nvPr/>
        </p:nvSpPr>
        <p:spPr>
          <a:xfrm>
            <a:off x="548640" y="940562"/>
            <a:ext cx="3722167" cy="424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345"/>
              </a:lnSpc>
            </a:pPr>
            <a:r>
              <a:rPr lang="en-US" altLang="zh-CN" sz="3000" spc="-16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F</a:t>
            </a:r>
            <a:r>
              <a:rPr lang="en-US" altLang="zh-CN" sz="2400" spc="-4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ATTY</a:t>
            </a:r>
            <a:r>
              <a:rPr lang="en-US" altLang="zh-CN" sz="2400" spc="12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1" name="Text Box191"/>
          <p:cNvSpPr txBox="1"/>
          <p:nvPr/>
        </p:nvSpPr>
        <p:spPr>
          <a:xfrm>
            <a:off x="548640" y="1630934"/>
            <a:ext cx="3107131" cy="6691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634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</a:t>
            </a:r>
            <a:r>
              <a:rPr lang="en-US" altLang="zh-CN" sz="24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characterized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whitish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yellowish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2" name="Text Box192"/>
          <p:cNvSpPr txBox="1"/>
          <p:nvPr/>
        </p:nvSpPr>
        <p:spPr>
          <a:xfrm>
            <a:off x="822960" y="2289683"/>
            <a:ext cx="1256995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deposits.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3" name="Text Box193"/>
          <p:cNvSpPr txBox="1"/>
          <p:nvPr/>
        </p:nvSpPr>
        <p:spPr>
          <a:xfrm>
            <a:off x="548640" y="3100451"/>
            <a:ext cx="3412845" cy="6691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634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Initially</a:t>
            </a:r>
            <a:r>
              <a:rPr lang="en-US" altLang="zh-CN" sz="2400" spc="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fat</a:t>
            </a:r>
            <a:r>
              <a:rPr lang="en-US" altLang="zh-CN" sz="2400" spc="-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deposits</a:t>
            </a:r>
            <a:r>
              <a:rPr lang="en-US" altLang="zh-CN" sz="24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intracellular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but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some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4" name="Text Box194"/>
          <p:cNvSpPr txBox="1"/>
          <p:nvPr/>
        </p:nvSpPr>
        <p:spPr>
          <a:xfrm>
            <a:off x="822960" y="3759073"/>
            <a:ext cx="2999537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becomes</a:t>
            </a:r>
            <a:r>
              <a:rPr lang="en-US" altLang="zh-CN" sz="24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extracellular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5" name="Text Box195"/>
          <p:cNvSpPr txBox="1"/>
          <p:nvPr/>
        </p:nvSpPr>
        <p:spPr>
          <a:xfrm>
            <a:off x="822960" y="4088257"/>
            <a:ext cx="3222955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necrosis</a:t>
            </a:r>
            <a:r>
              <a:rPr lang="en-US" altLang="zh-CN" sz="2400" spc="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stromal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6" name="Text Box196"/>
          <p:cNvSpPr txBox="1"/>
          <p:nvPr/>
        </p:nvSpPr>
        <p:spPr>
          <a:xfrm>
            <a:off x="822960" y="4417441"/>
            <a:ext cx="730911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cells.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7" name="Text Box197"/>
          <p:cNvSpPr txBox="1"/>
          <p:nvPr/>
        </p:nvSpPr>
        <p:spPr>
          <a:xfrm>
            <a:off x="548640" y="5022193"/>
            <a:ext cx="3634706" cy="6696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636"/>
              </a:lnSpc>
            </a:pPr>
            <a:r>
              <a:rPr lang="en-US" altLang="zh-CN" sz="1700" spc="-1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9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Lipid</a:t>
            </a:r>
            <a:r>
              <a:rPr lang="en-US" altLang="zh-CN" sz="24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keratopathy</a:t>
            </a:r>
            <a:r>
              <a:rPr lang="en-US" altLang="zh-CN" sz="24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primary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secondary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ath19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9" name="Image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00" name="Image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01" name="Path20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TextBox 1"/>
          <p:cNvSpPr txBox="1"/>
          <p:nvPr/>
        </p:nvSpPr>
        <p:spPr>
          <a:xfrm>
            <a:off x="467544" y="1073841"/>
            <a:ext cx="7459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Primary : </a:t>
            </a:r>
            <a:r>
              <a:rPr lang="en-US" sz="2400" dirty="0" err="1" smtClean="0"/>
              <a:t>charecterized</a:t>
            </a:r>
            <a:r>
              <a:rPr lang="en-US" sz="2400" dirty="0" smtClean="0"/>
              <a:t>  by  white or yellowish  often  with crystalline element, stromal deposits consisting of </a:t>
            </a:r>
            <a:r>
              <a:rPr lang="en-US" sz="2400" dirty="0" err="1" smtClean="0"/>
              <a:t>cholestrol</a:t>
            </a:r>
            <a:r>
              <a:rPr lang="en-US" sz="2400" dirty="0" smtClean="0"/>
              <a:t> , fats and phospholipids and not associated with vascularization.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Secondary : common associated with previous ocular injury or disease resulted in corneal vascularization.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Most common cause herpes simplex and zoster.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Treatment :</a:t>
            </a:r>
            <a:r>
              <a:rPr lang="en-US" sz="2400" dirty="0" smtClean="0"/>
              <a:t> primarily medical control of underlying inflammatory disease: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Photocoagulation or needle cautery of feeding vessels.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Penetrating </a:t>
            </a:r>
            <a:r>
              <a:rPr lang="en-US" sz="2400" dirty="0" err="1" smtClean="0"/>
              <a:t>keratoplasty</a:t>
            </a:r>
            <a:r>
              <a:rPr lang="en-US" sz="2400" dirty="0" smtClean="0"/>
              <a:t> in advanced but quiescent disease.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09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ath2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7" name="Image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08" name="Image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pic>
        <p:nvPicPr>
          <p:cNvPr id="209" name="Image2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616" y="9144"/>
            <a:ext cx="1133856" cy="1175004"/>
          </a:xfrm>
          <a:prstGeom prst="rect">
            <a:avLst/>
          </a:prstGeom>
          <a:noFill/>
        </p:spPr>
      </p:pic>
      <p:grpSp>
        <p:nvGrpSpPr>
          <p:cNvPr id="210" name="Group210"/>
          <p:cNvGrpSpPr/>
          <p:nvPr/>
        </p:nvGrpSpPr>
        <p:grpSpPr>
          <a:xfrm>
            <a:off x="4997196" y="1700784"/>
            <a:ext cx="3732276" cy="4562856"/>
            <a:chOff x="4997196" y="1700784"/>
            <a:chExt cx="3732276" cy="4562856"/>
          </a:xfrm>
        </p:grpSpPr>
        <p:sp>
          <p:nvSpPr>
            <p:cNvPr id="211" name="Path211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0" y="274320"/>
                  </a:moveTo>
                  <a:cubicBezTo>
                    <a:pt x="0" y="122822"/>
                    <a:pt x="122810" y="0"/>
                    <a:pt x="274320" y="0"/>
                  </a:cubicBezTo>
                  <a:cubicBezTo>
                    <a:pt x="425831" y="0"/>
                    <a:pt x="548640" y="122822"/>
                    <a:pt x="548640" y="274320"/>
                  </a:cubicBezTo>
                  <a:cubicBezTo>
                    <a:pt x="548640" y="425818"/>
                    <a:pt x="425831" y="548640"/>
                    <a:pt x="274320" y="548640"/>
                  </a:cubicBezTo>
                  <a:cubicBezTo>
                    <a:pt x="122810" y="548640"/>
                    <a:pt x="0" y="425818"/>
                    <a:pt x="0" y="27432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12" name="Image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7196" y="1700784"/>
              <a:ext cx="3732276" cy="4032504"/>
            </a:xfrm>
            <a:prstGeom prst="rect">
              <a:avLst/>
            </a:prstGeom>
            <a:noFill/>
          </p:spPr>
        </p:pic>
      </p:grpSp>
      <p:sp>
        <p:nvSpPr>
          <p:cNvPr id="213" name="Text Box213"/>
          <p:cNvSpPr txBox="1"/>
          <p:nvPr/>
        </p:nvSpPr>
        <p:spPr>
          <a:xfrm>
            <a:off x="548640" y="911019"/>
            <a:ext cx="415264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H</a:t>
            </a:r>
            <a:r>
              <a:rPr lang="en-US" altLang="zh-CN" sz="2550" spc="-2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YALINE</a:t>
            </a:r>
            <a:r>
              <a:rPr lang="en-US" altLang="zh-CN" sz="2550" spc="20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214" name="Text Box214"/>
          <p:cNvSpPr txBox="1"/>
          <p:nvPr/>
        </p:nvSpPr>
        <p:spPr>
          <a:xfrm>
            <a:off x="548640" y="1667510"/>
            <a:ext cx="2461260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Primary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Hyaline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5" name="Text Box215"/>
          <p:cNvSpPr txBox="1"/>
          <p:nvPr/>
        </p:nvSpPr>
        <p:spPr>
          <a:xfrm>
            <a:off x="822960" y="2033651"/>
            <a:ext cx="3428085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association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6" name="Text Box216"/>
          <p:cNvSpPr txBox="1"/>
          <p:nvPr/>
        </p:nvSpPr>
        <p:spPr>
          <a:xfrm>
            <a:off x="822960" y="2399411"/>
            <a:ext cx="3359810" cy="339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granular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dystrophy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7" name="Text Box217"/>
          <p:cNvSpPr txBox="1"/>
          <p:nvPr/>
        </p:nvSpPr>
        <p:spPr>
          <a:xfrm>
            <a:off x="548640" y="2841371"/>
            <a:ext cx="2868168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Secondary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Hyaline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8" name="Text Box218"/>
          <p:cNvSpPr txBox="1"/>
          <p:nvPr/>
        </p:nvSpPr>
        <p:spPr>
          <a:xfrm>
            <a:off x="822960" y="3207131"/>
            <a:ext cx="4041648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unilateral</a:t>
            </a:r>
            <a:r>
              <a:rPr lang="en-US" altLang="zh-CN" sz="2400" spc="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9" name="Text Box219"/>
          <p:cNvSpPr txBox="1"/>
          <p:nvPr/>
        </p:nvSpPr>
        <p:spPr>
          <a:xfrm>
            <a:off x="822960" y="3573145"/>
            <a:ext cx="4004158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associated</a:t>
            </a:r>
            <a:r>
              <a:rPr lang="en-US" altLang="zh-CN" sz="24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various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types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20" name="Text Box220"/>
          <p:cNvSpPr txBox="1"/>
          <p:nvPr/>
        </p:nvSpPr>
        <p:spPr>
          <a:xfrm>
            <a:off x="822960" y="3938905"/>
            <a:ext cx="3797808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disease</a:t>
            </a:r>
            <a:r>
              <a:rPr lang="en-US" altLang="zh-CN" sz="24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including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21" name="Text Box221"/>
          <p:cNvSpPr txBox="1"/>
          <p:nvPr/>
        </p:nvSpPr>
        <p:spPr>
          <a:xfrm>
            <a:off x="822960" y="4304665"/>
            <a:ext cx="3578073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old</a:t>
            </a:r>
            <a:r>
              <a:rPr lang="en-US" altLang="zh-CN" sz="24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keratitis,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long-standing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22" name="Text Box222"/>
          <p:cNvSpPr txBox="1"/>
          <p:nvPr/>
        </p:nvSpPr>
        <p:spPr>
          <a:xfrm>
            <a:off x="822960" y="4670425"/>
            <a:ext cx="3443630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Glaucoma,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trachomatous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23" name="Text Box223"/>
          <p:cNvSpPr txBox="1"/>
          <p:nvPr/>
        </p:nvSpPr>
        <p:spPr>
          <a:xfrm>
            <a:off x="822960" y="5035910"/>
            <a:ext cx="1121832" cy="3401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pannus.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24" name="Text Box224"/>
          <p:cNvSpPr txBox="1"/>
          <p:nvPr/>
        </p:nvSpPr>
        <p:spPr>
          <a:xfrm>
            <a:off x="548640" y="5478476"/>
            <a:ext cx="3787166" cy="705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778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</a:t>
            </a:r>
            <a:r>
              <a:rPr lang="en-US" altLang="zh-CN" sz="24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complicated</a:t>
            </a:r>
            <a:r>
              <a:rPr lang="en-US" altLang="zh-CN" sz="2400" spc="2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recurrent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4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erosion.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ath22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26" name="Image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27" name="Image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28" name="Path22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0" name="Text Box230"/>
          <p:cNvSpPr txBox="1"/>
          <p:nvPr/>
        </p:nvSpPr>
        <p:spPr>
          <a:xfrm>
            <a:off x="548640" y="911019"/>
            <a:ext cx="204753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231" name="Text Box231"/>
          <p:cNvSpPr txBox="1"/>
          <p:nvPr/>
        </p:nvSpPr>
        <p:spPr>
          <a:xfrm>
            <a:off x="548640" y="1670764"/>
            <a:ext cx="6887658" cy="823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4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Treatment</a:t>
            </a:r>
            <a:r>
              <a:rPr lang="en-US" altLang="zh-CN" sz="2800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when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causes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disturbance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keratoplasty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th2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1" name="Image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3" name="Path2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25" name="Text Box25"/>
          <p:cNvSpPr txBox="1"/>
          <p:nvPr/>
        </p:nvSpPr>
        <p:spPr>
          <a:xfrm>
            <a:off x="548640" y="911019"/>
            <a:ext cx="7180964" cy="11556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550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W</a:t>
            </a:r>
            <a:r>
              <a:rPr lang="en-US" altLang="zh-CN" sz="2550" spc="-5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HAT</a:t>
            </a:r>
            <a:r>
              <a:rPr lang="en-US" altLang="zh-CN" sz="2550" spc="139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550" spc="19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550" spc="11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550" spc="709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refers</a:t>
            </a:r>
            <a:r>
              <a:rPr lang="en-US" altLang="zh-CN" sz="28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822960" y="2097865"/>
            <a:ext cx="6676047" cy="12493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79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cells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undergo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some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degenerative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changes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</a:t>
            </a:r>
            <a:r>
              <a:rPr lang="en-US" altLang="zh-CN" sz="28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influence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age</a:t>
            </a:r>
            <a:r>
              <a:rPr lang="en-US" altLang="zh-CN" sz="2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some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pathological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condition.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ath23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3" name="Image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34" name="Image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35" name="Path23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7" name="Image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252" y="1629156"/>
            <a:ext cx="4046220" cy="3899916"/>
          </a:xfrm>
          <a:prstGeom prst="rect">
            <a:avLst/>
          </a:prstGeom>
          <a:noFill/>
        </p:spPr>
      </p:pic>
      <p:sp>
        <p:nvSpPr>
          <p:cNvPr id="238" name="Text Box238"/>
          <p:cNvSpPr txBox="1"/>
          <p:nvPr/>
        </p:nvSpPr>
        <p:spPr>
          <a:xfrm>
            <a:off x="548640" y="911019"/>
            <a:ext cx="424408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550" spc="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MYLOID</a:t>
            </a:r>
            <a:r>
              <a:rPr lang="en-US" altLang="zh-CN" sz="2550" spc="21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239" name="Text Box239"/>
          <p:cNvSpPr txBox="1"/>
          <p:nvPr/>
        </p:nvSpPr>
        <p:spPr>
          <a:xfrm>
            <a:off x="548640" y="1589200"/>
            <a:ext cx="3876791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Amyloid</a:t>
            </a:r>
            <a:r>
              <a:rPr lang="en-US" altLang="zh-CN" sz="2600" spc="-3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6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0" name="Text Box240"/>
          <p:cNvSpPr txBox="1"/>
          <p:nvPr/>
        </p:nvSpPr>
        <p:spPr>
          <a:xfrm>
            <a:off x="822960" y="1905916"/>
            <a:ext cx="3459779" cy="369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</a:t>
            </a:r>
            <a:r>
              <a:rPr lang="en-US" altLang="zh-CN" sz="26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6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characterized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1" name="Text Box241"/>
          <p:cNvSpPr txBox="1"/>
          <p:nvPr/>
        </p:nvSpPr>
        <p:spPr>
          <a:xfrm>
            <a:off x="822960" y="2223565"/>
            <a:ext cx="3605117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6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deposition</a:t>
            </a:r>
            <a:r>
              <a:rPr lang="en-US" altLang="zh-CN" sz="2600" spc="-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600" spc="-1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Amyloid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2" name="Text Box242"/>
          <p:cNvSpPr txBox="1"/>
          <p:nvPr/>
        </p:nvSpPr>
        <p:spPr>
          <a:xfrm>
            <a:off x="822960" y="2540557"/>
            <a:ext cx="2980079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material</a:t>
            </a:r>
            <a:r>
              <a:rPr lang="en-US" altLang="zh-CN" sz="26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underneath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3" name="Text Box243"/>
          <p:cNvSpPr txBox="1"/>
          <p:nvPr/>
        </p:nvSpPr>
        <p:spPr>
          <a:xfrm>
            <a:off x="822960" y="2857549"/>
            <a:ext cx="1637735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epithelium.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4" name="Text Box244"/>
          <p:cNvSpPr txBox="1"/>
          <p:nvPr/>
        </p:nvSpPr>
        <p:spPr>
          <a:xfrm>
            <a:off x="548640" y="3595418"/>
            <a:ext cx="3638351" cy="6857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700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very</a:t>
            </a:r>
            <a:r>
              <a:rPr lang="en-US" altLang="zh-CN" sz="26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rare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occurs</a:t>
            </a:r>
            <a:r>
              <a:rPr lang="en-US" altLang="zh-CN" sz="2600" spc="-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primary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5" name="Text Box245"/>
          <p:cNvSpPr txBox="1"/>
          <p:nvPr/>
        </p:nvSpPr>
        <p:spPr>
          <a:xfrm>
            <a:off x="822960" y="4229403"/>
            <a:ext cx="3055150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(in</a:t>
            </a:r>
            <a:r>
              <a:rPr lang="en-US" altLang="zh-CN" sz="26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healthy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cornea)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6" name="Text Box246"/>
          <p:cNvSpPr txBox="1"/>
          <p:nvPr/>
        </p:nvSpPr>
        <p:spPr>
          <a:xfrm>
            <a:off x="822960" y="4546394"/>
            <a:ext cx="3582959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secondary</a:t>
            </a:r>
            <a:r>
              <a:rPr lang="en-US" altLang="zh-CN" sz="2600" spc="-3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forms</a:t>
            </a:r>
            <a:r>
              <a:rPr lang="en-US" altLang="zh-CN" sz="26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(in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247" name="Text Box247"/>
          <p:cNvSpPr txBox="1"/>
          <p:nvPr/>
        </p:nvSpPr>
        <p:spPr>
          <a:xfrm>
            <a:off x="822960" y="4863111"/>
            <a:ext cx="2761673" cy="369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disease</a:t>
            </a:r>
            <a:r>
              <a:rPr lang="en-US" altLang="zh-CN" sz="26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cornea).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ath24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49" name="Image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50" name="Image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51" name="Path25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52" name="Image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93264"/>
            <a:ext cx="3657600" cy="3148584"/>
          </a:xfrm>
          <a:prstGeom prst="rect">
            <a:avLst/>
          </a:prstGeom>
          <a:noFill/>
        </p:spPr>
      </p:pic>
      <p:sp>
        <p:nvSpPr>
          <p:cNvPr id="253" name="Path253"/>
          <p:cNvSpPr/>
          <p:nvPr/>
        </p:nvSpPr>
        <p:spPr>
          <a:xfrm>
            <a:off x="457200" y="1569720"/>
            <a:ext cx="3657600" cy="658368"/>
          </a:xfrm>
          <a:custGeom>
            <a:avLst/>
            <a:gdLst/>
            <a:ahLst/>
            <a:cxnLst/>
            <a:rect l="l" t="t" r="r" b="b"/>
            <a:pathLst>
              <a:path w="3657600" h="658368">
                <a:moveTo>
                  <a:pt x="0" y="109728"/>
                </a:moveTo>
                <a:cubicBezTo>
                  <a:pt x="0" y="49149"/>
                  <a:pt x="49124" y="0"/>
                  <a:pt x="109728" y="0"/>
                </a:cubicBezTo>
                <a:lnTo>
                  <a:pt x="3547872" y="0"/>
                </a:lnTo>
                <a:cubicBezTo>
                  <a:pt x="3608451" y="0"/>
                  <a:pt x="3657600" y="49149"/>
                  <a:pt x="3657600" y="109728"/>
                </a:cubicBezTo>
                <a:lnTo>
                  <a:pt x="3657600" y="548640"/>
                </a:lnTo>
                <a:cubicBezTo>
                  <a:pt x="3657600" y="609219"/>
                  <a:pt x="3608451" y="658368"/>
                  <a:pt x="3547872" y="658368"/>
                </a:cubicBezTo>
                <a:lnTo>
                  <a:pt x="109728" y="658368"/>
                </a:lnTo>
                <a:cubicBezTo>
                  <a:pt x="49124" y="658368"/>
                  <a:pt x="0" y="609219"/>
                  <a:pt x="0" y="548640"/>
                </a:cubicBezTo>
                <a:lnTo>
                  <a:pt x="0" y="109728"/>
                </a:ln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4" name="Path254"/>
          <p:cNvSpPr/>
          <p:nvPr/>
        </p:nvSpPr>
        <p:spPr>
          <a:xfrm>
            <a:off x="4343400" y="1569720"/>
            <a:ext cx="3973068" cy="658368"/>
          </a:xfrm>
          <a:custGeom>
            <a:avLst/>
            <a:gdLst/>
            <a:ahLst/>
            <a:cxnLst/>
            <a:rect l="l" t="t" r="r" b="b"/>
            <a:pathLst>
              <a:path w="3973068" h="658368">
                <a:moveTo>
                  <a:pt x="0" y="109728"/>
                </a:moveTo>
                <a:cubicBezTo>
                  <a:pt x="0" y="49149"/>
                  <a:pt x="49149" y="0"/>
                  <a:pt x="109728" y="0"/>
                </a:cubicBezTo>
                <a:lnTo>
                  <a:pt x="3863340" y="0"/>
                </a:lnTo>
                <a:cubicBezTo>
                  <a:pt x="3923920" y="0"/>
                  <a:pt x="3973068" y="49149"/>
                  <a:pt x="3973068" y="109728"/>
                </a:cubicBezTo>
                <a:lnTo>
                  <a:pt x="3973068" y="548640"/>
                </a:lnTo>
                <a:cubicBezTo>
                  <a:pt x="3973068" y="609219"/>
                  <a:pt x="3923920" y="658368"/>
                  <a:pt x="3863340" y="658368"/>
                </a:cubicBezTo>
                <a:lnTo>
                  <a:pt x="109728" y="658368"/>
                </a:lnTo>
                <a:cubicBezTo>
                  <a:pt x="49149" y="658368"/>
                  <a:pt x="0" y="609219"/>
                  <a:pt x="0" y="548640"/>
                </a:cubicBezTo>
                <a:lnTo>
                  <a:pt x="0" y="109728"/>
                </a:ln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6" name="Text Box256"/>
          <p:cNvSpPr txBox="1"/>
          <p:nvPr/>
        </p:nvSpPr>
        <p:spPr>
          <a:xfrm>
            <a:off x="580949" y="1763316"/>
            <a:ext cx="3018593" cy="2837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34"/>
              </a:lnSpc>
            </a:pPr>
            <a:r>
              <a:rPr lang="en-US" altLang="zh-CN" sz="2000" b="1" spc="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Band</a:t>
            </a:r>
            <a:r>
              <a:rPr lang="en-US" altLang="zh-CN" sz="20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shape</a:t>
            </a:r>
            <a:r>
              <a:rPr lang="en-US" altLang="zh-CN" sz="2000" b="1" spc="-1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keratopathy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257" name="Text Box257"/>
          <p:cNvSpPr txBox="1"/>
          <p:nvPr/>
        </p:nvSpPr>
        <p:spPr>
          <a:xfrm>
            <a:off x="4467733" y="1763316"/>
            <a:ext cx="3407227" cy="2837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34"/>
              </a:lnSpc>
            </a:pPr>
            <a:r>
              <a:rPr lang="en-US" altLang="zh-CN" sz="2000" b="1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Calcific</a:t>
            </a:r>
            <a:r>
              <a:rPr lang="en-US" altLang="zh-CN" sz="2000" b="1" spc="-3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000" b="1" spc="-2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(BSK)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258" name="Text Box258"/>
          <p:cNvSpPr txBox="1"/>
          <p:nvPr/>
        </p:nvSpPr>
        <p:spPr>
          <a:xfrm>
            <a:off x="548640" y="421159"/>
            <a:ext cx="4266535" cy="4540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5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ALCIFIC</a:t>
            </a:r>
            <a:r>
              <a:rPr lang="en-US" altLang="zh-CN" sz="2550" spc="19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259" name="Text Box259"/>
          <p:cNvSpPr txBox="1"/>
          <p:nvPr/>
        </p:nvSpPr>
        <p:spPr>
          <a:xfrm>
            <a:off x="661416" y="909496"/>
            <a:ext cx="5051289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(B</a:t>
            </a:r>
            <a:r>
              <a:rPr lang="en-US" altLang="zh-CN" sz="2550" spc="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550" spc="19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SHAPE</a:t>
            </a:r>
            <a:r>
              <a:rPr lang="en-US" altLang="zh-CN" sz="2550" spc="21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5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KERATOPATHY</a:t>
            </a:r>
            <a:r>
              <a:rPr lang="en-US" altLang="zh-CN" sz="2550" spc="18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)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260" name="Text Box260"/>
          <p:cNvSpPr txBox="1"/>
          <p:nvPr/>
        </p:nvSpPr>
        <p:spPr>
          <a:xfrm>
            <a:off x="4464050" y="2393315"/>
            <a:ext cx="1939443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Band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shape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1" name="Text Box261"/>
          <p:cNvSpPr txBox="1"/>
          <p:nvPr/>
        </p:nvSpPr>
        <p:spPr>
          <a:xfrm>
            <a:off x="4738370" y="2722499"/>
            <a:ext cx="2832812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keratopathy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(BSK)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2" name="Text Box262"/>
          <p:cNvSpPr txBox="1"/>
          <p:nvPr/>
        </p:nvSpPr>
        <p:spPr>
          <a:xfrm>
            <a:off x="4738370" y="3051683"/>
            <a:ext cx="1717549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essentially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3" name="Text Box263"/>
          <p:cNvSpPr txBox="1"/>
          <p:nvPr/>
        </p:nvSpPr>
        <p:spPr>
          <a:xfrm>
            <a:off x="4738370" y="3380591"/>
            <a:ext cx="2886559" cy="340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degenerative</a:t>
            </a:r>
            <a:r>
              <a:rPr lang="en-US" altLang="zh-CN" sz="2400" spc="3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change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4" name="Text Box264"/>
          <p:cNvSpPr txBox="1"/>
          <p:nvPr/>
        </p:nvSpPr>
        <p:spPr>
          <a:xfrm>
            <a:off x="4738370" y="3710305"/>
            <a:ext cx="2120799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associated</a:t>
            </a:r>
            <a:r>
              <a:rPr lang="en-US" altLang="zh-CN" sz="24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5" name="Text Box265"/>
          <p:cNvSpPr txBox="1"/>
          <p:nvPr/>
        </p:nvSpPr>
        <p:spPr>
          <a:xfrm>
            <a:off x="4738370" y="4039489"/>
            <a:ext cx="2884322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deposition</a:t>
            </a:r>
            <a:r>
              <a:rPr lang="en-US" altLang="zh-CN" sz="2400" spc="3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calcium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6" name="Text Box266"/>
          <p:cNvSpPr txBox="1"/>
          <p:nvPr/>
        </p:nvSpPr>
        <p:spPr>
          <a:xfrm>
            <a:off x="4738370" y="4368673"/>
            <a:ext cx="2468880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salts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Bowman</a:t>
            </a:r>
            <a:r>
              <a:rPr lang="en-US" altLang="zh-CN" sz="2400" spc="-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7" name="Text Box267"/>
          <p:cNvSpPr txBox="1"/>
          <p:nvPr/>
        </p:nvSpPr>
        <p:spPr>
          <a:xfrm>
            <a:off x="4738370" y="4697857"/>
            <a:ext cx="2326234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membrane,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most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8" name="Text Box268"/>
          <p:cNvSpPr txBox="1"/>
          <p:nvPr/>
        </p:nvSpPr>
        <p:spPr>
          <a:xfrm>
            <a:off x="4738370" y="5026766"/>
            <a:ext cx="2359947" cy="3401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superficial</a:t>
            </a:r>
            <a:r>
              <a:rPr lang="en-US" altLang="zh-CN" sz="2400" spc="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69" name="Text Box269"/>
          <p:cNvSpPr txBox="1"/>
          <p:nvPr/>
        </p:nvSpPr>
        <p:spPr>
          <a:xfrm>
            <a:off x="4738370" y="5356555"/>
            <a:ext cx="2917851" cy="3398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stroma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deeper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70" name="Text Box270"/>
          <p:cNvSpPr txBox="1"/>
          <p:nvPr/>
        </p:nvSpPr>
        <p:spPr>
          <a:xfrm>
            <a:off x="4738370" y="5685739"/>
            <a:ext cx="2745029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layers</a:t>
            </a:r>
            <a:r>
              <a:rPr lang="en-US" altLang="zh-CN" sz="24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epithelium.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1434" r="14191" b="61122"/>
          <a:stretch/>
        </p:blipFill>
        <p:spPr>
          <a:xfrm>
            <a:off x="395536" y="332656"/>
            <a:ext cx="3744416" cy="28536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38463" r="14786" b="29230"/>
          <a:stretch/>
        </p:blipFill>
        <p:spPr>
          <a:xfrm>
            <a:off x="4860032" y="332656"/>
            <a:ext cx="3816424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70085" r="15469"/>
          <a:stretch/>
        </p:blipFill>
        <p:spPr>
          <a:xfrm>
            <a:off x="2195736" y="3212976"/>
            <a:ext cx="4572508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5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ath27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72" name="Image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73" name="Image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74" name="Path27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276" name="Text Box276"/>
          <p:cNvSpPr txBox="1"/>
          <p:nvPr/>
        </p:nvSpPr>
        <p:spPr>
          <a:xfrm>
            <a:off x="559003" y="633857"/>
            <a:ext cx="1970532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</a:t>
            </a:r>
            <a:r>
              <a:rPr lang="en-US" altLang="zh-CN" sz="2900" spc="-1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TIOLOGY</a:t>
            </a:r>
            <a:endParaRPr lang="en-US" altLang="zh-CN" sz="2900" dirty="0">
              <a:latin typeface="Arial"/>
              <a:ea typeface="Arial"/>
              <a:cs typeface="Arial"/>
            </a:endParaRPr>
          </a:p>
        </p:txBody>
      </p:sp>
      <p:sp>
        <p:nvSpPr>
          <p:cNvPr id="277" name="Text Box277"/>
          <p:cNvSpPr txBox="1"/>
          <p:nvPr/>
        </p:nvSpPr>
        <p:spPr>
          <a:xfrm>
            <a:off x="548640" y="1442164"/>
            <a:ext cx="8008684" cy="16764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30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Ocular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disease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complicated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band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keratopathy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include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uveitis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adults,</a:t>
            </a:r>
            <a:r>
              <a:rPr lang="en-US" altLang="zh-CN" sz="28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children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still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disease,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phthisis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bulbi,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Glaucoma,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keratitis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ocular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trauma.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278" name="Text Box278"/>
          <p:cNvSpPr txBox="1"/>
          <p:nvPr/>
        </p:nvSpPr>
        <p:spPr>
          <a:xfrm>
            <a:off x="548640" y="3225625"/>
            <a:ext cx="6595773" cy="8229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4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Age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related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BSK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common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affects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otherwise</a:t>
            </a:r>
            <a:r>
              <a:rPr lang="en-US" altLang="zh-CN" sz="2800" spc="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healthy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cornea.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279" name="Text Box279"/>
          <p:cNvSpPr txBox="1"/>
          <p:nvPr/>
        </p:nvSpPr>
        <p:spPr>
          <a:xfrm>
            <a:off x="548640" y="4155519"/>
            <a:ext cx="7668504" cy="8226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3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Metabolic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rarely</a:t>
            </a:r>
            <a:r>
              <a:rPr lang="en-US" altLang="zh-CN" sz="28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BSK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included</a:t>
            </a:r>
            <a:r>
              <a:rPr lang="en-US" altLang="zh-CN" sz="2800" spc="2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hypercalcaemia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ath28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81" name="Image2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82" name="Image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83" name="Path28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84" name="Image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64" y="1700784"/>
            <a:ext cx="3494532" cy="3744468"/>
          </a:xfrm>
          <a:prstGeom prst="rect">
            <a:avLst/>
          </a:prstGeom>
          <a:noFill/>
        </p:spPr>
      </p:pic>
      <p:sp>
        <p:nvSpPr>
          <p:cNvPr id="286" name="Text Box286"/>
          <p:cNvSpPr txBox="1"/>
          <p:nvPr/>
        </p:nvSpPr>
        <p:spPr>
          <a:xfrm>
            <a:off x="548640" y="911019"/>
            <a:ext cx="3369748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LINICAL</a:t>
            </a:r>
            <a:r>
              <a:rPr lang="en-US" altLang="zh-CN" sz="2550" spc="10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FEATURES</a:t>
            </a:r>
            <a:endParaRPr lang="en-US" altLang="zh-CN" sz="2550" dirty="0">
              <a:latin typeface="Arial"/>
              <a:ea typeface="Arial"/>
              <a:cs typeface="Arial"/>
            </a:endParaRPr>
          </a:p>
        </p:txBody>
      </p:sp>
      <p:sp>
        <p:nvSpPr>
          <p:cNvPr id="287" name="Text Box287"/>
          <p:cNvSpPr txBox="1"/>
          <p:nvPr/>
        </p:nvSpPr>
        <p:spPr>
          <a:xfrm>
            <a:off x="548640" y="1741544"/>
            <a:ext cx="3502945" cy="65890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594"/>
              </a:lnSpc>
            </a:pPr>
            <a:r>
              <a:rPr lang="en-US" altLang="zh-CN" sz="1750" spc="0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50" spc="-1149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</a:t>
            </a:r>
            <a:r>
              <a:rPr lang="en-US" altLang="zh-CN" sz="25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typically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presents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band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shaped</a:t>
            </a:r>
            <a:r>
              <a:rPr lang="en-US" altLang="zh-CN" sz="2500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opacity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88" name="Text Box288"/>
          <p:cNvSpPr txBox="1"/>
          <p:nvPr/>
        </p:nvSpPr>
        <p:spPr>
          <a:xfrm>
            <a:off x="822960" y="2351801"/>
            <a:ext cx="2843480" cy="3534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interpalpebral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89" name="Text Box289"/>
          <p:cNvSpPr txBox="1"/>
          <p:nvPr/>
        </p:nvSpPr>
        <p:spPr>
          <a:xfrm>
            <a:off x="822960" y="2656601"/>
            <a:ext cx="2417759" cy="3534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zone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clear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90" name="Text Box290"/>
          <p:cNvSpPr txBox="1"/>
          <p:nvPr/>
        </p:nvSpPr>
        <p:spPr>
          <a:xfrm>
            <a:off x="822960" y="2961401"/>
            <a:ext cx="3019103" cy="9633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just" rtl="0">
              <a:lnSpc>
                <a:spcPts val="2528"/>
              </a:lnSpc>
            </a:pP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interval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between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ends</a:t>
            </a:r>
            <a:r>
              <a:rPr lang="en-US" altLang="zh-CN" sz="25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5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band</a:t>
            </a:r>
            <a:r>
              <a:rPr lang="en-US" altLang="zh-CN" sz="25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limbus.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91" name="Text Box291"/>
          <p:cNvSpPr txBox="1"/>
          <p:nvPr/>
        </p:nvSpPr>
        <p:spPr>
          <a:xfrm>
            <a:off x="548640" y="4333256"/>
            <a:ext cx="3237622" cy="3534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3"/>
              </a:lnSpc>
            </a:pPr>
            <a:r>
              <a:rPr lang="en-US" altLang="zh-CN" sz="1750" spc="0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50" spc="-1149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500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begins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92" name="Text Box292"/>
          <p:cNvSpPr txBox="1"/>
          <p:nvPr/>
        </p:nvSpPr>
        <p:spPr>
          <a:xfrm>
            <a:off x="822960" y="4638056"/>
            <a:ext cx="2860914" cy="3534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at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periphery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93" name="Text Box293"/>
          <p:cNvSpPr txBox="1"/>
          <p:nvPr/>
        </p:nvSpPr>
        <p:spPr>
          <a:xfrm>
            <a:off x="822960" y="4942580"/>
            <a:ext cx="2981662" cy="3537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6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gradually</a:t>
            </a:r>
            <a:r>
              <a:rPr lang="en-US" altLang="zh-CN" sz="25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progresses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94" name="Text Box294"/>
          <p:cNvSpPr txBox="1"/>
          <p:nvPr/>
        </p:nvSpPr>
        <p:spPr>
          <a:xfrm>
            <a:off x="822960" y="5248037"/>
            <a:ext cx="2738995" cy="3534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83"/>
              </a:lnSpc>
            </a:pPr>
            <a:r>
              <a:rPr lang="en-US" altLang="zh-CN" sz="25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towards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5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centre.</a:t>
            </a: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ath29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96" name="Image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97" name="Image2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298" name="Path29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300" name="Text Box300"/>
          <p:cNvSpPr txBox="1"/>
          <p:nvPr/>
        </p:nvSpPr>
        <p:spPr>
          <a:xfrm>
            <a:off x="548640" y="854837"/>
            <a:ext cx="2300874" cy="5591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 smtClean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900" spc="-42" dirty="0" smtClean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 </a:t>
            </a:r>
            <a:endParaRPr lang="en-US" altLang="zh-CN" sz="2900" dirty="0"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578" y="1720839"/>
            <a:ext cx="8703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Chelation is simple and effective for  mild cases.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Corneal epithelium overlying the opacity and a solid layer of calcification are first scraped of with forceps and scalpel blade.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cornea is then rubbed with cotton tipped applicator dipped in solution of EDTA 1.5-3.0 % for 15-20 minutes.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Other modes : diamond burr , </a:t>
            </a:r>
            <a:r>
              <a:rPr lang="en-US" sz="2400" dirty="0" err="1" smtClean="0"/>
              <a:t>excimer</a:t>
            </a:r>
            <a:r>
              <a:rPr lang="en-US" sz="2400" dirty="0" smtClean="0"/>
              <a:t> laser keratectomy and lamellar </a:t>
            </a:r>
            <a:r>
              <a:rPr lang="en-US" sz="2400" dirty="0" err="1" smtClean="0"/>
              <a:t>keratoplasty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ath30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04" name="Image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05" name="Image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grpSp>
        <p:nvGrpSpPr>
          <p:cNvPr id="307" name="Group307"/>
          <p:cNvGrpSpPr/>
          <p:nvPr/>
        </p:nvGrpSpPr>
        <p:grpSpPr>
          <a:xfrm>
            <a:off x="4504944" y="2781300"/>
            <a:ext cx="4200144" cy="3482340"/>
            <a:chOff x="4504944" y="2781300"/>
            <a:chExt cx="4200144" cy="3482340"/>
          </a:xfrm>
        </p:grpSpPr>
        <p:sp>
          <p:nvSpPr>
            <p:cNvPr id="308" name="Path308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0" y="274320"/>
                  </a:moveTo>
                  <a:cubicBezTo>
                    <a:pt x="0" y="122822"/>
                    <a:pt x="122810" y="0"/>
                    <a:pt x="274320" y="0"/>
                  </a:cubicBezTo>
                  <a:cubicBezTo>
                    <a:pt x="425831" y="0"/>
                    <a:pt x="548640" y="122822"/>
                    <a:pt x="548640" y="274320"/>
                  </a:cubicBezTo>
                  <a:cubicBezTo>
                    <a:pt x="548640" y="425818"/>
                    <a:pt x="425831" y="548640"/>
                    <a:pt x="274320" y="548640"/>
                  </a:cubicBezTo>
                  <a:cubicBezTo>
                    <a:pt x="122810" y="548640"/>
                    <a:pt x="0" y="425818"/>
                    <a:pt x="0" y="27432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09" name="Image3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4944" y="2781300"/>
              <a:ext cx="3657600" cy="3387853"/>
            </a:xfrm>
            <a:prstGeom prst="rect">
              <a:avLst/>
            </a:prstGeom>
            <a:noFill/>
          </p:spPr>
        </p:pic>
      </p:grpSp>
      <p:sp>
        <p:nvSpPr>
          <p:cNvPr id="310" name="Text Box310"/>
          <p:cNvSpPr txBox="1"/>
          <p:nvPr/>
        </p:nvSpPr>
        <p:spPr>
          <a:xfrm>
            <a:off x="548640" y="909496"/>
            <a:ext cx="6563991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550" spc="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ALZMANN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’</a:t>
            </a:r>
            <a:r>
              <a:rPr lang="en-US" altLang="zh-CN" sz="255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550" spc="24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NODULAR</a:t>
            </a:r>
            <a:r>
              <a:rPr lang="en-US" altLang="zh-CN" sz="2550" spc="20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311" name="Text Box311"/>
          <p:cNvSpPr txBox="1"/>
          <p:nvPr/>
        </p:nvSpPr>
        <p:spPr>
          <a:xfrm>
            <a:off x="548640" y="1919986"/>
            <a:ext cx="2983941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Salzmann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nodular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2" name="Text Box312"/>
          <p:cNvSpPr txBox="1"/>
          <p:nvPr/>
        </p:nvSpPr>
        <p:spPr>
          <a:xfrm>
            <a:off x="822960" y="2212594"/>
            <a:ext cx="3107131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SND</a:t>
            </a:r>
            <a:r>
              <a:rPr lang="en-US" altLang="zh-CN" sz="24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3" name="Text Box313"/>
          <p:cNvSpPr txBox="1"/>
          <p:nvPr/>
        </p:nvSpPr>
        <p:spPr>
          <a:xfrm>
            <a:off x="822960" y="2504926"/>
            <a:ext cx="2528670" cy="340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slowly</a:t>
            </a:r>
            <a:r>
              <a:rPr lang="en-US" altLang="zh-CN" sz="2400" spc="2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progressive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4" name="Text Box314"/>
          <p:cNvSpPr txBox="1"/>
          <p:nvPr/>
        </p:nvSpPr>
        <p:spPr>
          <a:xfrm>
            <a:off x="822960" y="2798064"/>
            <a:ext cx="3226333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4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gray-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5" name="Text Box315"/>
          <p:cNvSpPr txBox="1"/>
          <p:nvPr/>
        </p:nvSpPr>
        <p:spPr>
          <a:xfrm>
            <a:off x="822960" y="3090672"/>
            <a:ext cx="3120847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white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bluish</a:t>
            </a:r>
            <a:r>
              <a:rPr lang="en-US" altLang="zh-CN" sz="24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nodules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6" name="Text Box316"/>
          <p:cNvSpPr txBox="1"/>
          <p:nvPr/>
        </p:nvSpPr>
        <p:spPr>
          <a:xfrm>
            <a:off x="822960" y="3383280"/>
            <a:ext cx="3189986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measuring</a:t>
            </a:r>
            <a:r>
              <a:rPr lang="en-US" altLang="zh-CN" sz="2400" spc="68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1-3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mm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7" name="Text Box317"/>
          <p:cNvSpPr txBox="1"/>
          <p:nvPr/>
        </p:nvSpPr>
        <p:spPr>
          <a:xfrm>
            <a:off x="822960" y="3675888"/>
            <a:ext cx="3033314" cy="9253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29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seen</a:t>
            </a:r>
            <a:r>
              <a:rPr lang="en-US" altLang="zh-CN" sz="24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anterior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400" spc="6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Bowman</a:t>
            </a:r>
            <a:r>
              <a:rPr lang="en-US" altLang="zh-CN" sz="2400" spc="-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400" spc="3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layer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8" name="Text Box318"/>
          <p:cNvSpPr txBox="1"/>
          <p:nvPr/>
        </p:nvSpPr>
        <p:spPr>
          <a:xfrm>
            <a:off x="548640" y="4998974"/>
            <a:ext cx="2969006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1700" spc="-18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700" spc="-10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They</a:t>
            </a:r>
            <a:r>
              <a:rPr lang="en-US" altLang="zh-CN" sz="24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classically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9" name="Text Box319"/>
          <p:cNvSpPr txBox="1"/>
          <p:nvPr/>
        </p:nvSpPr>
        <p:spPr>
          <a:xfrm>
            <a:off x="822960" y="5291582"/>
            <a:ext cx="2801417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round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4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located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20" name="Text Box320"/>
          <p:cNvSpPr txBox="1"/>
          <p:nvPr/>
        </p:nvSpPr>
        <p:spPr>
          <a:xfrm>
            <a:off x="822959" y="5583965"/>
            <a:ext cx="2801417" cy="392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mid-periphery.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321" name="Text Box321"/>
          <p:cNvSpPr txBox="1"/>
          <p:nvPr/>
        </p:nvSpPr>
        <p:spPr>
          <a:xfrm>
            <a:off x="4088003" y="1621869"/>
            <a:ext cx="3858635" cy="6462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544"/>
              </a:lnSpc>
            </a:pPr>
            <a:r>
              <a:rPr lang="en-US" altLang="zh-CN" sz="2200" b="1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SND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200" b="1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classically</a:t>
            </a:r>
            <a:r>
              <a:rPr lang="en-US" altLang="zh-CN" sz="2200" b="1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round</a:t>
            </a:r>
            <a:r>
              <a:rPr lang="en-US" altLang="zh-CN" sz="2200" b="1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located</a:t>
            </a:r>
            <a:r>
              <a:rPr lang="en-US" altLang="zh-CN" sz="2200" b="1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200" b="1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mid-peripher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3112" r="13415" b="2596"/>
          <a:stretch/>
        </p:blipFill>
        <p:spPr>
          <a:xfrm>
            <a:off x="4716016" y="1340768"/>
            <a:ext cx="4104456" cy="4680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22381" r="14245" b="46679"/>
          <a:stretch/>
        </p:blipFill>
        <p:spPr>
          <a:xfrm>
            <a:off x="179512" y="1340769"/>
            <a:ext cx="412971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ath32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23" name="Image3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24" name="Image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25" name="Path32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7" name="Text Box327"/>
          <p:cNvSpPr txBox="1"/>
          <p:nvPr/>
        </p:nvSpPr>
        <p:spPr>
          <a:xfrm>
            <a:off x="548640" y="911019"/>
            <a:ext cx="2600193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-23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550" spc="-1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ATHOGENESIS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328" name="Text Box328"/>
          <p:cNvSpPr txBox="1"/>
          <p:nvPr/>
        </p:nvSpPr>
        <p:spPr>
          <a:xfrm>
            <a:off x="548640" y="1670764"/>
            <a:ext cx="7070885" cy="12497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8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Salzmann's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nodular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raised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hyaline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plaque</a:t>
            </a:r>
            <a:r>
              <a:rPr lang="en-US" altLang="zh-CN" sz="28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deposited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between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epithelium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bowman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membrane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29" name="Text Box329"/>
          <p:cNvSpPr txBox="1"/>
          <p:nvPr/>
        </p:nvSpPr>
        <p:spPr>
          <a:xfrm>
            <a:off x="548640" y="3316789"/>
            <a:ext cx="6443794" cy="12498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There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associated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destruction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bowman</a:t>
            </a:r>
            <a:r>
              <a:rPr lang="en-US" altLang="zh-CN" sz="2800" spc="-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membrane</a:t>
            </a:r>
            <a:r>
              <a:rPr lang="en-US" altLang="zh-CN" sz="2800" spc="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adjacent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stroma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ath33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31" name="Image3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32" name="Image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33" name="Path33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5" name="Text Box335"/>
          <p:cNvSpPr txBox="1"/>
          <p:nvPr/>
        </p:nvSpPr>
        <p:spPr>
          <a:xfrm>
            <a:off x="548640" y="911019"/>
            <a:ext cx="1752597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TIOLOGY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336" name="Text Box336"/>
          <p:cNvSpPr txBox="1"/>
          <p:nvPr/>
        </p:nvSpPr>
        <p:spPr>
          <a:xfrm>
            <a:off x="548640" y="1906708"/>
            <a:ext cx="6959406" cy="21621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200" indent="-457200" algn="l" rtl="0">
              <a:lnSpc>
                <a:spcPts val="328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It can occur in any form of chronic corneal irritation or inflammation such as trachoma, dry eye, chronic </a:t>
            </a:r>
            <a:r>
              <a:rPr lang="en-US" altLang="zh-CN" sz="2800" dirty="0" err="1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blepharitis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 and chronic allergic </a:t>
            </a:r>
            <a:r>
              <a:rPr lang="en-US" altLang="zh-CN" sz="2800" dirty="0" err="1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keratoconjunctivitis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.</a:t>
            </a:r>
          </a:p>
          <a:p>
            <a:pPr algn="l" rtl="0">
              <a:lnSpc>
                <a:spcPts val="3281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 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337" name="Text Box337"/>
          <p:cNvSpPr txBox="1"/>
          <p:nvPr/>
        </p:nvSpPr>
        <p:spPr>
          <a:xfrm>
            <a:off x="725805" y="3861048"/>
            <a:ext cx="6605076" cy="8231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41"/>
              </a:lnSpc>
            </a:pPr>
            <a:r>
              <a:rPr lang="en-US" altLang="zh-CN" sz="1950" spc="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4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occurs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sz="2800" spc="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commonly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women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usually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unilateral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th2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8" name="Image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29" name="Image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0" name="Path3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32" name="Text Box32"/>
          <p:cNvSpPr txBox="1"/>
          <p:nvPr/>
        </p:nvSpPr>
        <p:spPr>
          <a:xfrm>
            <a:off x="548640" y="423339"/>
            <a:ext cx="2962239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-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LASSIFICATIONS</a:t>
            </a:r>
            <a:endParaRPr lang="en-US" altLang="zh-CN" sz="2550" dirty="0">
              <a:latin typeface="Arial"/>
              <a:ea typeface="Arial"/>
              <a:cs typeface="Arial"/>
            </a:endParaRPr>
          </a:p>
        </p:txBody>
      </p:sp>
      <p:sp>
        <p:nvSpPr>
          <p:cNvPr id="33" name="Text Box33"/>
          <p:cNvSpPr txBox="1"/>
          <p:nvPr/>
        </p:nvSpPr>
        <p:spPr>
          <a:xfrm>
            <a:off x="548640" y="1768799"/>
            <a:ext cx="259435" cy="2742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5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1950" dirty="0">
              <a:latin typeface="Wingdings"/>
              <a:ea typeface="Wingdings"/>
              <a:cs typeface="Wingdings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902208" y="1670764"/>
            <a:ext cx="4593931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A.</a:t>
            </a:r>
            <a:r>
              <a:rPr lang="en-US" altLang="zh-CN" sz="2800" spc="-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Depending</a:t>
            </a:r>
            <a:r>
              <a:rPr lang="en-US" altLang="zh-CN" sz="2800" spc="3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upon</a:t>
            </a:r>
            <a:r>
              <a:rPr lang="en-US" altLang="zh-CN" sz="28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locations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35" name="Text Box35"/>
          <p:cNvSpPr txBox="1"/>
          <p:nvPr/>
        </p:nvSpPr>
        <p:spPr>
          <a:xfrm>
            <a:off x="1041197" y="2174065"/>
            <a:ext cx="4528227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I.</a:t>
            </a:r>
            <a:r>
              <a:rPr lang="en-US" altLang="zh-CN" sz="2800" spc="-16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Axial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1006145" y="2725852"/>
            <a:ext cx="241523" cy="2718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41"/>
              </a:lnSpc>
            </a:pPr>
            <a:r>
              <a:rPr lang="en-US" altLang="zh-CN" sz="1900" spc="9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1.</a:t>
            </a:r>
            <a:endParaRPr lang="en-US" altLang="zh-CN" sz="1900" dirty="0">
              <a:latin typeface="Arial"/>
              <a:ea typeface="Arial"/>
              <a:cs typeface="Arial"/>
            </a:endParaRPr>
          </a:p>
        </p:txBody>
      </p:sp>
      <p:sp>
        <p:nvSpPr>
          <p:cNvPr id="37" name="Text Box37"/>
          <p:cNvSpPr txBox="1"/>
          <p:nvPr/>
        </p:nvSpPr>
        <p:spPr>
          <a:xfrm>
            <a:off x="1006145" y="3164764"/>
            <a:ext cx="241523" cy="2718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41"/>
              </a:lnSpc>
            </a:pPr>
            <a:r>
              <a:rPr lang="en-US" altLang="zh-CN" sz="1900" spc="9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2.</a:t>
            </a:r>
            <a:endParaRPr lang="en-US" altLang="zh-CN" sz="1900" dirty="0">
              <a:latin typeface="Arial"/>
              <a:ea typeface="Arial"/>
              <a:cs typeface="Arial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1006145" y="3603400"/>
            <a:ext cx="241608" cy="2722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43"/>
              </a:lnSpc>
            </a:pPr>
            <a:r>
              <a:rPr lang="en-US" altLang="zh-CN" sz="1900" spc="9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3.</a:t>
            </a:r>
            <a:endParaRPr lang="en-US" altLang="zh-CN" sz="1900" dirty="0">
              <a:latin typeface="Arial"/>
              <a:ea typeface="Arial"/>
              <a:cs typeface="Arial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1006145" y="4042842"/>
            <a:ext cx="241523" cy="2718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41"/>
              </a:lnSpc>
            </a:pPr>
            <a:r>
              <a:rPr lang="en-US" altLang="zh-CN" sz="1900" spc="9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4.</a:t>
            </a:r>
            <a:endParaRPr lang="en-US" altLang="zh-CN" sz="1900" dirty="0">
              <a:latin typeface="Arial"/>
              <a:ea typeface="Arial"/>
              <a:cs typeface="Arial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1006145" y="4481754"/>
            <a:ext cx="241523" cy="2718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41"/>
              </a:lnSpc>
            </a:pPr>
            <a:r>
              <a:rPr lang="en-US" altLang="zh-CN" sz="1900" spc="9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5.</a:t>
            </a:r>
            <a:endParaRPr lang="en-US" altLang="zh-CN" sz="1900" dirty="0">
              <a:latin typeface="Arial"/>
              <a:ea typeface="Arial"/>
              <a:cs typeface="Arial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1521206" y="2670683"/>
            <a:ext cx="2575865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Fatty</a:t>
            </a:r>
            <a:r>
              <a:rPr lang="en-US" altLang="zh-CN" sz="2400" spc="-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1521206" y="3109595"/>
            <a:ext cx="2918460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Hyaline</a:t>
            </a:r>
            <a:r>
              <a:rPr lang="en-US" altLang="zh-CN" sz="2400" spc="3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1521206" y="3548231"/>
            <a:ext cx="1662173" cy="340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9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Amyloidosis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44" name="Text Box44"/>
          <p:cNvSpPr txBox="1"/>
          <p:nvPr/>
        </p:nvSpPr>
        <p:spPr>
          <a:xfrm>
            <a:off x="1521206" y="3987673"/>
            <a:ext cx="5481854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Calcific</a:t>
            </a:r>
            <a:r>
              <a:rPr lang="en-US" altLang="zh-CN" sz="24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degeneration(Band</a:t>
            </a:r>
            <a:r>
              <a:rPr lang="en-US" altLang="zh-CN" sz="2400" spc="5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keratopathy)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45" name="Text Box45"/>
          <p:cNvSpPr txBox="1"/>
          <p:nvPr/>
        </p:nvSpPr>
        <p:spPr>
          <a:xfrm>
            <a:off x="1521206" y="4426585"/>
            <a:ext cx="4575429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Salzmann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400" spc="4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nodular</a:t>
            </a:r>
            <a:r>
              <a:rPr lang="en-US" altLang="zh-CN" sz="2400" spc="2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ath33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39" name="Image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40" name="Image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41" name="Path34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3" name="Text Box343"/>
          <p:cNvSpPr txBox="1"/>
          <p:nvPr/>
        </p:nvSpPr>
        <p:spPr>
          <a:xfrm>
            <a:off x="548640" y="854837"/>
            <a:ext cx="3786480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900" spc="-1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LINICAL</a:t>
            </a:r>
            <a:r>
              <a:rPr lang="en-US" altLang="zh-CN" sz="2900" spc="7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900" spc="-4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FEATURES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344" name="Text Box344"/>
          <p:cNvSpPr txBox="1"/>
          <p:nvPr/>
        </p:nvSpPr>
        <p:spPr>
          <a:xfrm>
            <a:off x="548640" y="1556792"/>
            <a:ext cx="7613904" cy="42780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200" indent="-457200" algn="just" rtl="0">
              <a:lnSpc>
                <a:spcPts val="3281"/>
              </a:lnSpc>
              <a:buFont typeface="Wingdings"/>
              <a:buChar char="¢"/>
            </a:pPr>
            <a:r>
              <a:rPr lang="en-US" altLang="zh-CN" sz="2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Patient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experience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discomfort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due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loss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epithelium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surface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impinge</a:t>
            </a:r>
            <a:r>
              <a:rPr lang="en-US" altLang="zh-CN" sz="2800" spc="3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zone</a:t>
            </a:r>
            <a:r>
              <a:rPr lang="en-US" altLang="zh-CN" sz="2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457200" indent="-457200" algn="just" rtl="0">
              <a:lnSpc>
                <a:spcPts val="328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Signs :</a:t>
            </a:r>
          </a:p>
          <a:p>
            <a:pPr marL="457200" indent="-457200" algn="just" rtl="0">
              <a:lnSpc>
                <a:spcPts val="3281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superficial stromal opacities progressing to    elevated whitish or blue grey nodular lesions that may be round or elongated.</a:t>
            </a:r>
          </a:p>
          <a:p>
            <a:pPr marL="457200" indent="-457200" algn="just" rtl="0">
              <a:lnSpc>
                <a:spcPts val="3281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Base of the nodule may be associated with </a:t>
            </a:r>
            <a:r>
              <a:rPr lang="en-US" altLang="zh-CN" sz="2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pannus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or epithelial iron deposits.</a:t>
            </a:r>
          </a:p>
          <a:p>
            <a:pPr algn="just" rtl="0">
              <a:lnSpc>
                <a:spcPts val="3281"/>
              </a:lnSpc>
            </a:pP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ath34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6" name="Image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47" name="Image3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48" name="Path34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0" name="Text Box350"/>
          <p:cNvSpPr txBox="1"/>
          <p:nvPr/>
        </p:nvSpPr>
        <p:spPr>
          <a:xfrm>
            <a:off x="548640" y="911019"/>
            <a:ext cx="204753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351" name="Text Box351"/>
          <p:cNvSpPr txBox="1"/>
          <p:nvPr/>
        </p:nvSpPr>
        <p:spPr>
          <a:xfrm>
            <a:off x="548640" y="1670764"/>
            <a:ext cx="7039637" cy="16764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30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16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improve</a:t>
            </a:r>
            <a:r>
              <a:rPr lang="en-US" altLang="zh-CN" sz="2800" spc="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acuity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decrease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irregular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astigmatism</a:t>
            </a:r>
            <a:r>
              <a:rPr lang="en-US" altLang="zh-CN" sz="28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superficial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keratectomy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was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recommended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remove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Salzmann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nodules.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52" name="Text Box352"/>
          <p:cNvSpPr txBox="1"/>
          <p:nvPr/>
        </p:nvSpPr>
        <p:spPr>
          <a:xfrm>
            <a:off x="548640" y="3774519"/>
            <a:ext cx="6277023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Treatment</a:t>
            </a:r>
            <a:r>
              <a:rPr lang="en-US" altLang="zh-CN" sz="2800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essential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800" spc="3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keratoplasty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ath36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62" name="Image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63" name="Image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64" name="Path36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65" name="Image3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49" y="1917192"/>
            <a:ext cx="3657599" cy="3528060"/>
          </a:xfrm>
          <a:prstGeom prst="rect">
            <a:avLst/>
          </a:prstGeom>
          <a:noFill/>
        </p:spPr>
      </p:pic>
      <p:sp>
        <p:nvSpPr>
          <p:cNvPr id="367" name="Text Box367"/>
          <p:cNvSpPr txBox="1"/>
          <p:nvPr/>
        </p:nvSpPr>
        <p:spPr>
          <a:xfrm>
            <a:off x="548640" y="911019"/>
            <a:ext cx="6437825" cy="16589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531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ERRIEN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’</a:t>
            </a:r>
            <a:r>
              <a:rPr lang="en-US" altLang="zh-CN" sz="255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550" spc="21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M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ARGINAL</a:t>
            </a:r>
            <a:r>
              <a:rPr lang="en-US" altLang="zh-CN" sz="2550" spc="10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EGENERATION</a:t>
            </a:r>
            <a:r>
              <a:rPr lang="en-US" altLang="zh-CN" sz="2550" spc="-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Terrien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68" name="Text Box368"/>
          <p:cNvSpPr txBox="1"/>
          <p:nvPr/>
        </p:nvSpPr>
        <p:spPr>
          <a:xfrm>
            <a:off x="822960" y="2600785"/>
            <a:ext cx="2532976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69" name="Text Box369"/>
          <p:cNvSpPr txBox="1"/>
          <p:nvPr/>
        </p:nvSpPr>
        <p:spPr>
          <a:xfrm>
            <a:off x="822960" y="3027505"/>
            <a:ext cx="2274931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non-ulcerative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70" name="Text Box370"/>
          <p:cNvSpPr txBox="1"/>
          <p:nvPr/>
        </p:nvSpPr>
        <p:spPr>
          <a:xfrm>
            <a:off x="822960" y="3453949"/>
            <a:ext cx="2274612" cy="3962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20"/>
              </a:lnSpc>
            </a:pP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thinning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71" name="Text Box371"/>
          <p:cNvSpPr txBox="1"/>
          <p:nvPr/>
        </p:nvSpPr>
        <p:spPr>
          <a:xfrm>
            <a:off x="822960" y="3881199"/>
            <a:ext cx="2690283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ath37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0" name="Image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81" name="Image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82" name="Path38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4" name="Text Box384"/>
          <p:cNvSpPr txBox="1"/>
          <p:nvPr/>
        </p:nvSpPr>
        <p:spPr>
          <a:xfrm>
            <a:off x="548640" y="854837"/>
            <a:ext cx="1970532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</a:t>
            </a:r>
            <a:r>
              <a:rPr lang="en-US" altLang="zh-CN" sz="2900" spc="-1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TIOLOGY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385" name="Text Box385"/>
          <p:cNvSpPr txBox="1"/>
          <p:nvPr/>
        </p:nvSpPr>
        <p:spPr>
          <a:xfrm>
            <a:off x="548640" y="1914328"/>
            <a:ext cx="6506320" cy="41498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200" indent="-457200" algn="l" rtl="0">
              <a:lnSpc>
                <a:spcPts val="324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Wingdings"/>
                <a:cs typeface="Arial"/>
              </a:rPr>
              <a:t>Predominantly affects males usually after 40 years</a:t>
            </a:r>
            <a:r>
              <a:rPr lang="en-US" altLang="zh-CN" sz="2800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457200" indent="-457200" algn="l" rtl="0">
              <a:lnSpc>
                <a:spcPts val="324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Mostly involves superior peripheral cornea.</a:t>
            </a:r>
          </a:p>
          <a:p>
            <a:pPr marL="457200" indent="-457200" algn="l" rtl="0">
              <a:lnSpc>
                <a:spcPts val="324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Initial lesions asymptomatic corneal opacities separated from </a:t>
            </a:r>
            <a:r>
              <a:rPr lang="en-US" altLang="zh-CN" sz="2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limbus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by clear zone.</a:t>
            </a:r>
          </a:p>
          <a:p>
            <a:pPr marL="457200" indent="-457200" algn="l" rtl="0">
              <a:lnSpc>
                <a:spcPts val="3241"/>
              </a:lnSpc>
              <a:buFont typeface="Wingdings"/>
              <a:buChar char="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Lesion progresses slowly with thinning and superficial vascularization. 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ath37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73" name="Image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74" name="Image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75" name="Path37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7" name="Text Box377"/>
          <p:cNvSpPr txBox="1"/>
          <p:nvPr/>
        </p:nvSpPr>
        <p:spPr>
          <a:xfrm>
            <a:off x="548640" y="911019"/>
            <a:ext cx="254511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-1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OMPLICATION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378" name="Text Box378"/>
          <p:cNvSpPr txBox="1"/>
          <p:nvPr/>
        </p:nvSpPr>
        <p:spPr>
          <a:xfrm>
            <a:off x="548640" y="1672363"/>
            <a:ext cx="7106302" cy="13091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436"/>
              </a:lnSpc>
            </a:pPr>
            <a:r>
              <a:rPr lang="en-US" altLang="zh-CN" sz="2250" spc="-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2250" spc="-2090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Complication</a:t>
            </a:r>
            <a:r>
              <a:rPr lang="en-US" altLang="zh-CN" sz="3200" spc="75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perforation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(due</a:t>
            </a:r>
            <a:r>
              <a:rPr lang="en-US" altLang="zh-CN" sz="2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mild</a:t>
            </a:r>
            <a:r>
              <a:rPr lang="en-US" altLang="zh-CN" sz="2800" spc="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trauma)</a:t>
            </a:r>
            <a:r>
              <a:rPr lang="en-US" altLang="zh-CN" sz="28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pseudopterygium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develop.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ath38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88" name="Image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89" name="Image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90" name="Path39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2" name="Text Box392"/>
          <p:cNvSpPr txBox="1"/>
          <p:nvPr/>
        </p:nvSpPr>
        <p:spPr>
          <a:xfrm>
            <a:off x="548640" y="940562"/>
            <a:ext cx="1922069" cy="424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345"/>
              </a:lnSpc>
            </a:pP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400" spc="-2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93" name="Text Box393"/>
          <p:cNvSpPr txBox="1"/>
          <p:nvPr/>
        </p:nvSpPr>
        <p:spPr>
          <a:xfrm>
            <a:off x="548640" y="1574827"/>
            <a:ext cx="6562139" cy="11164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65760" indent="-365760" algn="l" rtl="0">
              <a:lnSpc>
                <a:spcPts val="4395"/>
              </a:lnSpc>
            </a:pPr>
            <a:r>
              <a:rPr lang="en-US" altLang="zh-CN" sz="2250" spc="-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2250" spc="-2090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Early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refractive</a:t>
            </a:r>
            <a:r>
              <a:rPr lang="en-US" altLang="zh-CN" sz="3200" spc="-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treatment</a:t>
            </a:r>
            <a:r>
              <a:rPr lang="en-US" altLang="zh-CN" sz="32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includes: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400" spc="-1567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spectacles</a:t>
            </a:r>
            <a:r>
              <a:rPr lang="en-US" altLang="zh-CN" sz="3000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(polycarbonate),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394" name="Text Box394"/>
          <p:cNvSpPr txBox="1"/>
          <p:nvPr/>
        </p:nvSpPr>
        <p:spPr>
          <a:xfrm>
            <a:off x="914400" y="2723642"/>
            <a:ext cx="6574077" cy="11563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625" indent="-274625" algn="l" rtl="0">
              <a:lnSpc>
                <a:spcPts val="3035"/>
              </a:lnSpc>
            </a:pPr>
            <a:r>
              <a:rPr lang="en-US" altLang="zh-CN" sz="2400" spc="0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400" spc="-1567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</a:t>
            </a:r>
            <a:r>
              <a:rPr lang="en-US" altLang="zh-CN" sz="3000" spc="-1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option</a:t>
            </a:r>
            <a:r>
              <a:rPr lang="en-US" altLang="zh-CN" sz="30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though</a:t>
            </a:r>
            <a:r>
              <a:rPr lang="en-US" altLang="zh-CN" sz="3000" spc="-2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difficult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-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fit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due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irregular</a:t>
            </a:r>
            <a:r>
              <a:rPr lang="en-US" altLang="zh-CN" sz="3000" spc="-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astigmatism</a:t>
            </a:r>
            <a:r>
              <a:rPr lang="en-US" altLang="zh-CN" sz="30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(RGP</a:t>
            </a:r>
            <a:r>
              <a:rPr lang="en-US" altLang="zh-CN" sz="3000" spc="-4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over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piggyback),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395" name="Text Box395"/>
          <p:cNvSpPr txBox="1"/>
          <p:nvPr/>
        </p:nvSpPr>
        <p:spPr>
          <a:xfrm>
            <a:off x="914400" y="3912616"/>
            <a:ext cx="6910069" cy="7905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625" indent="-274625" algn="l" rtl="0">
              <a:lnSpc>
                <a:spcPts val="3112"/>
              </a:lnSpc>
            </a:pPr>
            <a:r>
              <a:rPr lang="en-US" altLang="zh-CN" sz="2400" spc="0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400" spc="-1567" dirty="0">
                <a:solidFill>
                  <a:srgbClr val="FE8637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when</a:t>
            </a:r>
            <a:r>
              <a:rPr lang="en-US" altLang="zh-CN" sz="3000" spc="-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vision</a:t>
            </a:r>
            <a:r>
              <a:rPr lang="en-US" altLang="zh-CN" sz="3000" spc="-2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uncorrectable</a:t>
            </a:r>
            <a:r>
              <a:rPr lang="en-US" altLang="zh-CN" sz="30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surgical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intervention</a:t>
            </a:r>
            <a:r>
              <a:rPr lang="en-US" altLang="zh-CN" sz="3000" spc="-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includes</a:t>
            </a:r>
            <a:r>
              <a:rPr lang="en-US" altLang="zh-CN" sz="3000" spc="-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PK.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ath39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97" name="Image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398" name="Image3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399" name="Path39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00" name="Image4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628" y="1917192"/>
            <a:ext cx="3816096" cy="3691128"/>
          </a:xfrm>
          <a:prstGeom prst="rect">
            <a:avLst/>
          </a:prstGeom>
          <a:noFill/>
        </p:spPr>
      </p:pic>
      <p:sp>
        <p:nvSpPr>
          <p:cNvPr id="402" name="Text Box402"/>
          <p:cNvSpPr txBox="1"/>
          <p:nvPr/>
        </p:nvSpPr>
        <p:spPr>
          <a:xfrm>
            <a:off x="548640" y="884380"/>
            <a:ext cx="4758631" cy="4808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787"/>
              </a:lnSpc>
            </a:pPr>
            <a:r>
              <a:rPr lang="en-US" altLang="zh-CN" sz="3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700" spc="1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PHEROID</a:t>
            </a:r>
            <a:r>
              <a:rPr lang="en-US" altLang="zh-CN" sz="2700" spc="14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spc="-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700"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1974990"/>
            <a:ext cx="4248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Climatic droplet </a:t>
            </a:r>
            <a:r>
              <a:rPr lang="en-US" sz="2400" dirty="0" err="1" smtClean="0"/>
              <a:t>keratopathy</a:t>
            </a:r>
            <a:r>
              <a:rPr lang="en-US" sz="2400" dirty="0" smtClean="0"/>
              <a:t> /</a:t>
            </a:r>
            <a:r>
              <a:rPr lang="en-US" sz="2400" dirty="0" err="1" smtClean="0"/>
              <a:t>Labradorkeratopathy</a:t>
            </a:r>
            <a:r>
              <a:rPr lang="en-US" sz="2400" dirty="0" smtClean="0"/>
              <a:t>/corneal </a:t>
            </a:r>
            <a:r>
              <a:rPr lang="en-US" sz="2400" dirty="0" err="1" smtClean="0"/>
              <a:t>elastosis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Etiology: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Typically occurs in men who work outdoors.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Has also been related to exposure to UV rays or ageing or cornel disease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ath41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15" name="Image4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16" name="Image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23" name="Text Box423"/>
          <p:cNvSpPr txBox="1"/>
          <p:nvPr/>
        </p:nvSpPr>
        <p:spPr>
          <a:xfrm>
            <a:off x="539093" y="3573016"/>
            <a:ext cx="220056" cy="2254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775"/>
              </a:lnSpc>
            </a:pPr>
            <a:r>
              <a:rPr lang="en-US" altLang="zh-CN" sz="1600" spc="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1600" dirty="0">
              <a:latin typeface="Wingdings"/>
              <a:ea typeface="Wingdings"/>
              <a:cs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36923" r="3504" b="16410"/>
          <a:stretch/>
        </p:blipFill>
        <p:spPr>
          <a:xfrm>
            <a:off x="1979712" y="620688"/>
            <a:ext cx="4896544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ath43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32" name="Image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33" name="Image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34" name="Path43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6" name="Text Box436"/>
          <p:cNvSpPr txBox="1"/>
          <p:nvPr/>
        </p:nvSpPr>
        <p:spPr>
          <a:xfrm>
            <a:off x="548640" y="911019"/>
            <a:ext cx="3369748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LINICAL</a:t>
            </a:r>
            <a:r>
              <a:rPr lang="en-US" altLang="zh-CN" sz="2550" spc="10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FEATURES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437" name="Text Box437"/>
          <p:cNvSpPr txBox="1"/>
          <p:nvPr/>
        </p:nvSpPr>
        <p:spPr>
          <a:xfrm>
            <a:off x="548640" y="1991185"/>
            <a:ext cx="7276129" cy="16761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30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condition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amber-coloured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spheroidal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granules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accumulate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level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bowman</a:t>
            </a:r>
            <a:r>
              <a:rPr lang="en-US" altLang="zh-CN" sz="2800" spc="-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membrane</a:t>
            </a:r>
            <a:r>
              <a:rPr lang="en-US" altLang="zh-CN" sz="2800" spc="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anterior</a:t>
            </a:r>
            <a:r>
              <a:rPr lang="en-US" altLang="zh-CN" sz="2800" spc="-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stroma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interpalpebral</a:t>
            </a:r>
            <a:r>
              <a:rPr lang="en-US" altLang="zh-CN" sz="28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zone.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38" name="Text Box438"/>
          <p:cNvSpPr txBox="1"/>
          <p:nvPr/>
        </p:nvSpPr>
        <p:spPr>
          <a:xfrm>
            <a:off x="548640" y="4094559"/>
            <a:ext cx="6032597" cy="8226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3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marked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affected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ath43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40" name="Image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41" name="Image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42" name="Path44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4" name="Text Box444"/>
          <p:cNvSpPr txBox="1"/>
          <p:nvPr/>
        </p:nvSpPr>
        <p:spPr>
          <a:xfrm>
            <a:off x="548640" y="854837"/>
            <a:ext cx="2300874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900" spc="-4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445" name="Text Box445"/>
          <p:cNvSpPr txBox="1"/>
          <p:nvPr/>
        </p:nvSpPr>
        <p:spPr>
          <a:xfrm>
            <a:off x="548640" y="1670764"/>
            <a:ext cx="6866353" cy="823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4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Treatment</a:t>
            </a:r>
            <a:r>
              <a:rPr lang="en-US" altLang="zh-CN" sz="2800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advance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cases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transplantation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th4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47" name="Image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8" name="Image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9" name="Path4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51" name="Text Box51"/>
          <p:cNvSpPr txBox="1"/>
          <p:nvPr/>
        </p:nvSpPr>
        <p:spPr>
          <a:xfrm>
            <a:off x="548640" y="911019"/>
            <a:ext cx="5280783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II.</a:t>
            </a:r>
            <a:r>
              <a:rPr lang="en-US" altLang="zh-CN" sz="3200" spc="-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ERIPHERAL</a:t>
            </a:r>
            <a:r>
              <a:rPr lang="en-US" altLang="zh-CN" sz="2550" spc="12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 dirty="0">
              <a:latin typeface="Arial"/>
              <a:ea typeface="Arial"/>
              <a:cs typeface="Arial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548640" y="1767309"/>
            <a:ext cx="245842" cy="2769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1.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548640" y="2270610"/>
            <a:ext cx="245842" cy="2769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2.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548640" y="2773530"/>
            <a:ext cx="245842" cy="2769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3.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5" name="Text Box55"/>
          <p:cNvSpPr txBox="1"/>
          <p:nvPr/>
        </p:nvSpPr>
        <p:spPr>
          <a:xfrm>
            <a:off x="548640" y="3276450"/>
            <a:ext cx="245842" cy="2769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4.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548640" y="3779624"/>
            <a:ext cx="245842" cy="2769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5.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548640" y="4282544"/>
            <a:ext cx="245842" cy="2769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6.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548640" y="4785465"/>
            <a:ext cx="245842" cy="2769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8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Arial"/>
                <a:ea typeface="Arial"/>
                <a:cs typeface="Arial"/>
              </a:rPr>
              <a:t>7.</a:t>
            </a:r>
            <a:endParaRPr lang="en-US" altLang="zh-CN" sz="1950" dirty="0">
              <a:latin typeface="Arial"/>
              <a:ea typeface="Arial"/>
              <a:cs typeface="Arial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1064057" y="1670764"/>
            <a:ext cx="2033634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Arcus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senilis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1064057" y="2174065"/>
            <a:ext cx="3927777" cy="8988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39"/>
              </a:lnSpc>
            </a:pPr>
            <a:r>
              <a:rPr lang="en-US" altLang="zh-CN" sz="2800" spc="-4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Vogt</a:t>
            </a:r>
            <a:r>
              <a:rPr lang="en-US" altLang="zh-CN" sz="2800" spc="-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white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limbal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girdle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Hassa-Henle</a:t>
            </a:r>
            <a:r>
              <a:rPr lang="en-US" altLang="zh-CN" sz="2800" spc="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bodies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1" name="Text Box61"/>
          <p:cNvSpPr txBox="1"/>
          <p:nvPr/>
        </p:nvSpPr>
        <p:spPr>
          <a:xfrm>
            <a:off x="1064057" y="3179905"/>
            <a:ext cx="5020627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-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Terrien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2" name="Text Box62"/>
          <p:cNvSpPr txBox="1"/>
          <p:nvPr/>
        </p:nvSpPr>
        <p:spPr>
          <a:xfrm>
            <a:off x="1064057" y="3683079"/>
            <a:ext cx="2289113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Morren</a:t>
            </a:r>
            <a:r>
              <a:rPr lang="en-US" altLang="zh-CN" sz="28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ulcer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3" name="Text Box63"/>
          <p:cNvSpPr txBox="1"/>
          <p:nvPr/>
        </p:nvSpPr>
        <p:spPr>
          <a:xfrm>
            <a:off x="1064057" y="4185999"/>
            <a:ext cx="4889814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pellucid</a:t>
            </a:r>
            <a:r>
              <a:rPr lang="en-US" altLang="zh-CN" sz="2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r>
              <a:rPr lang="en-US" altLang="zh-CN" sz="2800" spc="3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4" name="Text Box64"/>
          <p:cNvSpPr txBox="1"/>
          <p:nvPr/>
        </p:nvSpPr>
        <p:spPr>
          <a:xfrm>
            <a:off x="1064057" y="4688919"/>
            <a:ext cx="5839236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Furrow</a:t>
            </a:r>
            <a:r>
              <a:rPr lang="en-US" altLang="zh-CN" sz="28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degeneration(senile</a:t>
            </a:r>
            <a:r>
              <a:rPr lang="en-US" altLang="zh-CN" sz="28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65" name="Text Box65"/>
          <p:cNvSpPr txBox="1"/>
          <p:nvPr/>
        </p:nvSpPr>
        <p:spPr>
          <a:xfrm>
            <a:off x="1064057" y="5116020"/>
            <a:ext cx="2237278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degeneration)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ath44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47" name="Image4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48" name="Image4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49" name="Path44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1" name="Text Box451"/>
          <p:cNvSpPr txBox="1"/>
          <p:nvPr/>
        </p:nvSpPr>
        <p:spPr>
          <a:xfrm>
            <a:off x="548640" y="423339"/>
            <a:ext cx="5168623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550" spc="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ELLUCID</a:t>
            </a:r>
            <a:r>
              <a:rPr lang="en-US" altLang="zh-CN" sz="2550" spc="22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MARGINAL</a:t>
            </a:r>
            <a:r>
              <a:rPr lang="en-US" altLang="zh-CN" sz="2550" spc="12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CORNEAL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452" name="Text Box452"/>
          <p:cNvSpPr txBox="1"/>
          <p:nvPr/>
        </p:nvSpPr>
        <p:spPr>
          <a:xfrm>
            <a:off x="548640" y="985497"/>
            <a:ext cx="2611624" cy="3619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850"/>
              </a:lnSpc>
            </a:pPr>
            <a:r>
              <a:rPr lang="en-US" altLang="zh-CN" sz="2550" spc="-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453" name="Text Box453"/>
          <p:cNvSpPr txBox="1"/>
          <p:nvPr/>
        </p:nvSpPr>
        <p:spPr>
          <a:xfrm>
            <a:off x="559003" y="2247852"/>
            <a:ext cx="6803952" cy="7373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903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Acute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hydrops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maybe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seen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area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inferior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thinning.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54" name="Text Box454"/>
          <p:cNvSpPr txBox="1"/>
          <p:nvPr/>
        </p:nvSpPr>
        <p:spPr>
          <a:xfrm>
            <a:off x="559003" y="3424634"/>
            <a:ext cx="7299034" cy="1078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2831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Commonly</a:t>
            </a:r>
            <a:r>
              <a:rPr lang="en-US" altLang="zh-CN" sz="2800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manifests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b/w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ages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20-40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apparent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hereditary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transmission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equal</a:t>
            </a:r>
            <a:r>
              <a:rPr lang="en-US" altLang="zh-CN" sz="28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gender</a:t>
            </a:r>
            <a:r>
              <a:rPr lang="en-US" altLang="zh-CN" sz="28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distribution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4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456" name="Image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57" name="Image4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58" name="Path45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0" name="Text Box460"/>
          <p:cNvSpPr txBox="1"/>
          <p:nvPr/>
        </p:nvSpPr>
        <p:spPr>
          <a:xfrm>
            <a:off x="548640" y="483362"/>
            <a:ext cx="4966741" cy="8820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472"/>
              </a:lnSpc>
            </a:pP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400" spc="-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ELLUCID</a:t>
            </a:r>
            <a:r>
              <a:rPr lang="en-US" altLang="zh-CN" sz="2400" spc="19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M</a:t>
            </a:r>
            <a:r>
              <a:rPr lang="en-US" altLang="zh-CN" sz="2400" spc="-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ARGINAL</a:t>
            </a:r>
            <a:r>
              <a:rPr lang="en-US" altLang="zh-CN" sz="2400" spc="10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ORNEAL</a:t>
            </a:r>
            <a:r>
              <a:rPr lang="en-US" altLang="zh-CN" sz="240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2400" spc="-1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EGENERATION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ath46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62" name="Image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63" name="Image4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64" name="Path46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6" name="Text Box466"/>
          <p:cNvSpPr txBox="1"/>
          <p:nvPr/>
        </p:nvSpPr>
        <p:spPr>
          <a:xfrm>
            <a:off x="548640" y="854837"/>
            <a:ext cx="1237915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900" spc="-1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IGNS</a:t>
            </a:r>
            <a:endParaRPr lang="en-US" altLang="zh-CN" sz="2900">
              <a:latin typeface="Arial"/>
              <a:ea typeface="Arial"/>
              <a:cs typeface="Arial"/>
            </a:endParaRPr>
          </a:p>
        </p:txBody>
      </p:sp>
      <p:sp>
        <p:nvSpPr>
          <p:cNvPr id="467" name="Text Box467"/>
          <p:cNvSpPr txBox="1"/>
          <p:nvPr/>
        </p:nvSpPr>
        <p:spPr>
          <a:xfrm>
            <a:off x="548640" y="1991185"/>
            <a:ext cx="4034193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Inferior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thinning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68" name="Text Box468"/>
          <p:cNvSpPr txBox="1"/>
          <p:nvPr/>
        </p:nvSpPr>
        <p:spPr>
          <a:xfrm>
            <a:off x="548640" y="2494105"/>
            <a:ext cx="7098938" cy="12494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7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Severely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reduced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uncorrected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visual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acuity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typically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cannot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improved</a:t>
            </a:r>
            <a:r>
              <a:rPr lang="en-US" altLang="zh-CN" sz="28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spherocylinder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lens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69" name="Text Box469"/>
          <p:cNvSpPr txBox="1"/>
          <p:nvPr/>
        </p:nvSpPr>
        <p:spPr>
          <a:xfrm>
            <a:off x="548640" y="3850719"/>
            <a:ext cx="6405799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Practically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pinhole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visual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acuity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ath47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71" name="Image4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72" name="Image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73" name="Path47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5" name="Text Box475"/>
          <p:cNvSpPr txBox="1"/>
          <p:nvPr/>
        </p:nvSpPr>
        <p:spPr>
          <a:xfrm>
            <a:off x="548640" y="911019"/>
            <a:ext cx="4525550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2550" spc="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IAGNOSTIC</a:t>
            </a:r>
            <a:r>
              <a:rPr lang="en-US" altLang="zh-CN" sz="2550" spc="18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PROCEDURES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476" name="Text Box476"/>
          <p:cNvSpPr txBox="1"/>
          <p:nvPr/>
        </p:nvSpPr>
        <p:spPr>
          <a:xfrm>
            <a:off x="548640" y="1960048"/>
            <a:ext cx="3441139" cy="3962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20"/>
              </a:lnSpc>
            </a:pPr>
            <a:r>
              <a:rPr lang="en-US" altLang="zh-CN" sz="1950" spc="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4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spc="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topography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77" name="Text Box477"/>
          <p:cNvSpPr txBox="1"/>
          <p:nvPr/>
        </p:nvSpPr>
        <p:spPr>
          <a:xfrm>
            <a:off x="548640" y="2463625"/>
            <a:ext cx="7098722" cy="16763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30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Pachymetry: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Used</a:t>
            </a:r>
            <a:r>
              <a:rPr lang="en-US" altLang="zh-CN" sz="2800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measure</a:t>
            </a:r>
            <a:r>
              <a:rPr lang="en-US" altLang="zh-CN" sz="28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inferior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thinning,</a:t>
            </a:r>
            <a:r>
              <a:rPr lang="en-US" altLang="zh-CN" sz="28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reversal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typical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pattern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thickens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centre</a:t>
            </a:r>
            <a:r>
              <a:rPr lang="en-US" altLang="zh-CN" sz="2800" spc="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periphery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78" name="Text Box478"/>
          <p:cNvSpPr txBox="1"/>
          <p:nvPr/>
        </p:nvSpPr>
        <p:spPr>
          <a:xfrm>
            <a:off x="548640" y="4246959"/>
            <a:ext cx="6693924" cy="8226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3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Orbscan: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Shows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classic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"kissing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birds"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appearance</a:t>
            </a:r>
            <a:r>
              <a:rPr lang="en-US" altLang="zh-CN" sz="28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PMD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ath47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80" name="Image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481" name="Image4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482" name="Path48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4" name="Text Box484"/>
          <p:cNvSpPr txBox="1"/>
          <p:nvPr/>
        </p:nvSpPr>
        <p:spPr>
          <a:xfrm>
            <a:off x="548640" y="911019"/>
            <a:ext cx="2047532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REATMENT</a:t>
            </a:r>
            <a:endParaRPr lang="en-US" altLang="zh-CN" sz="2550">
              <a:latin typeface="Arial"/>
              <a:ea typeface="Arial"/>
              <a:cs typeface="Arial"/>
            </a:endParaRPr>
          </a:p>
        </p:txBody>
      </p:sp>
      <p:sp>
        <p:nvSpPr>
          <p:cNvPr id="485" name="Text Box485"/>
          <p:cNvSpPr txBox="1"/>
          <p:nvPr/>
        </p:nvSpPr>
        <p:spPr>
          <a:xfrm>
            <a:off x="548640" y="1670764"/>
            <a:ext cx="7300985" cy="823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4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Because</a:t>
            </a:r>
            <a:r>
              <a:rPr lang="en-US" altLang="zh-CN" sz="2800" spc="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extremely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abnormal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topography,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treatment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PMD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difficult.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86" name="Text Box486"/>
          <p:cNvSpPr txBox="1"/>
          <p:nvPr/>
        </p:nvSpPr>
        <p:spPr>
          <a:xfrm>
            <a:off x="548640" y="2600785"/>
            <a:ext cx="6250310" cy="8226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239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1537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Therapeutic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options</a:t>
            </a:r>
            <a:r>
              <a:rPr lang="en-US" altLang="zh-CN" sz="28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limited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degree</a:t>
            </a:r>
            <a:r>
              <a:rPr lang="en-US" altLang="zh-CN" sz="28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protrusion.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87" name="Text Box487"/>
          <p:cNvSpPr txBox="1"/>
          <p:nvPr/>
        </p:nvSpPr>
        <p:spPr>
          <a:xfrm>
            <a:off x="548640" y="3530679"/>
            <a:ext cx="7099000" cy="16761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300"/>
              </a:lnSpc>
            </a:pPr>
            <a:r>
              <a:rPr lang="en-US" altLang="zh-CN" sz="1950" spc="5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950" spc="-913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800" spc="-16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recent</a:t>
            </a:r>
            <a:r>
              <a:rPr lang="en-US" altLang="zh-CN" sz="2800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study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found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88%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PMD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cases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were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managed</a:t>
            </a:r>
            <a:r>
              <a:rPr lang="en-US" altLang="zh-CN" sz="2800" spc="5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nonsurgically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spectacles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(36%)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contacts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(52%),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whereas</a:t>
            </a:r>
            <a:r>
              <a:rPr lang="en-US" altLang="zh-CN" sz="28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12%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underwent</a:t>
            </a:r>
            <a:r>
              <a:rPr lang="en-US" altLang="zh-CN" sz="2800" spc="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penetrating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488" name="Text Box488"/>
          <p:cNvSpPr txBox="1"/>
          <p:nvPr/>
        </p:nvSpPr>
        <p:spPr>
          <a:xfrm>
            <a:off x="822960" y="5237940"/>
            <a:ext cx="2032926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-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keratoplasty.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5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524" name="Image5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525" name="Path52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26" name="Text Box526"/>
          <p:cNvSpPr txBox="1"/>
          <p:nvPr/>
        </p:nvSpPr>
        <p:spPr>
          <a:xfrm>
            <a:off x="1763688" y="2780928"/>
            <a:ext cx="5408549" cy="8496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690"/>
              </a:lnSpc>
            </a:pPr>
            <a:r>
              <a:rPr lang="en-US" altLang="zh-CN" sz="6000" spc="0" dirty="0">
                <a:solidFill>
                  <a:srgbClr val="575F6D"/>
                </a:solidFill>
                <a:latin typeface="Wingdings"/>
                <a:ea typeface="Wingdings"/>
                <a:cs typeface="Wingdings"/>
              </a:rPr>
              <a:t></a:t>
            </a:r>
            <a:r>
              <a:rPr lang="en-US" altLang="zh-CN" sz="6000" spc="-4446" dirty="0">
                <a:solidFill>
                  <a:srgbClr val="575F6D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6000" spc="-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altLang="zh-CN" sz="480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HANK</a:t>
            </a:r>
            <a:r>
              <a:rPr lang="en-US" altLang="zh-CN" sz="4800" spc="20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8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sz="4800" spc="327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6000" spc="0" dirty="0">
                <a:solidFill>
                  <a:srgbClr val="575F6D"/>
                </a:solidFill>
                <a:latin typeface="Wingdings"/>
                <a:ea typeface="Wingdings"/>
                <a:cs typeface="Wingdings"/>
              </a:rPr>
              <a:t></a:t>
            </a:r>
            <a:endParaRPr lang="en-US" altLang="zh-CN" sz="6000" dirty="0">
              <a:latin typeface="Wingdings"/>
              <a:ea typeface="Wingdings"/>
              <a:cs typeface="Wingding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ath6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67" name="Image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68" name="Image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69" name="Path6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71" name="Text Box71"/>
          <p:cNvSpPr txBox="1"/>
          <p:nvPr/>
        </p:nvSpPr>
        <p:spPr>
          <a:xfrm>
            <a:off x="548640" y="911019"/>
            <a:ext cx="5354553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B.</a:t>
            </a:r>
            <a:r>
              <a:rPr lang="en-US" altLang="zh-CN" sz="320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2550" spc="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EPENDING</a:t>
            </a:r>
            <a:r>
              <a:rPr lang="en-US" altLang="zh-CN" sz="2550" spc="21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UPON</a:t>
            </a:r>
            <a:r>
              <a:rPr lang="en-US" altLang="zh-CN" sz="2550" spc="19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ETIOLOGY</a:t>
            </a:r>
            <a:endParaRPr lang="en-US" altLang="zh-CN" sz="2550" dirty="0">
              <a:latin typeface="Arial"/>
              <a:ea typeface="Arial"/>
              <a:cs typeface="Arial"/>
            </a:endParaRPr>
          </a:p>
        </p:txBody>
      </p:sp>
      <p:sp>
        <p:nvSpPr>
          <p:cNvPr id="72" name="Text Box72"/>
          <p:cNvSpPr txBox="1"/>
          <p:nvPr/>
        </p:nvSpPr>
        <p:spPr>
          <a:xfrm>
            <a:off x="548640" y="1628092"/>
            <a:ext cx="4770383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A]</a:t>
            </a:r>
            <a:r>
              <a:rPr lang="en-US" altLang="zh-CN" sz="2800" spc="-17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Age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related</a:t>
            </a:r>
            <a:r>
              <a:rPr lang="en-US" altLang="zh-CN" sz="2800" spc="78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degeneration:-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3" name="Text Box73"/>
          <p:cNvSpPr txBox="1"/>
          <p:nvPr/>
        </p:nvSpPr>
        <p:spPr>
          <a:xfrm>
            <a:off x="725424" y="2088721"/>
            <a:ext cx="6930845" cy="7799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97536" indent="-97536" algn="l" rtl="0">
              <a:lnSpc>
                <a:spcPts val="3071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Arcus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senilis,</a:t>
            </a:r>
            <a:r>
              <a:rPr lang="en-US" altLang="zh-CN" sz="28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Vogt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white</a:t>
            </a:r>
            <a:r>
              <a:rPr lang="en-US" altLang="zh-CN" sz="2800" spc="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limbal</a:t>
            </a:r>
            <a:r>
              <a:rPr lang="en-US" altLang="zh-CN" sz="2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girdle,</a:t>
            </a:r>
            <a:r>
              <a:rPr lang="en-US" altLang="zh-CN" sz="2800" spc="77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Hassal-Henle</a:t>
            </a:r>
            <a:r>
              <a:rPr lang="en-US" altLang="zh-CN" sz="2800" spc="3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bodies,Mosaic</a:t>
            </a:r>
            <a:r>
              <a:rPr lang="en-US" altLang="zh-CN" sz="28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degeneration.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4" name="Text Box74"/>
          <p:cNvSpPr txBox="1"/>
          <p:nvPr/>
        </p:nvSpPr>
        <p:spPr>
          <a:xfrm>
            <a:off x="548640" y="3392989"/>
            <a:ext cx="4810108" cy="3962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20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B]</a:t>
            </a:r>
            <a:r>
              <a:rPr lang="en-US" altLang="zh-CN" sz="2800" spc="-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Pathological</a:t>
            </a:r>
            <a:r>
              <a:rPr lang="en-US" altLang="zh-CN" sz="28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degeneration:-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941832" y="3853767"/>
            <a:ext cx="6433662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Fatty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r>
              <a:rPr lang="en-US" altLang="zh-CN" sz="2800" spc="-1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Amyloidosis,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Calcific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822960" y="4237815"/>
            <a:ext cx="6431787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r>
              <a:rPr lang="en-US" altLang="zh-CN" sz="28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Salzmann</a:t>
            </a:r>
            <a:r>
              <a:rPr lang="en-US" altLang="zh-CN" sz="2800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822960" y="4621863"/>
            <a:ext cx="4947247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Furrow</a:t>
            </a:r>
            <a:r>
              <a:rPr lang="en-US" altLang="zh-CN" sz="2800" spc="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r>
              <a:rPr lang="en-US" altLang="zh-CN" sz="2800" spc="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Spheroid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822960" y="5005635"/>
            <a:ext cx="5029237" cy="3962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20"/>
              </a:lnSpc>
            </a:pP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Pellucid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822960" y="5390289"/>
            <a:ext cx="5116632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degeneration,</a:t>
            </a:r>
            <a:r>
              <a:rPr lang="en-US" altLang="zh-CN" sz="2800" spc="-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Terrien</a:t>
            </a:r>
            <a:r>
              <a:rPr lang="en-US" altLang="zh-CN" sz="2800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’s</a:t>
            </a:r>
            <a:r>
              <a:rPr lang="en-US" altLang="zh-CN" sz="2800" spc="2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marginal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822960" y="5774337"/>
            <a:ext cx="2118344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8"/>
              </a:lnSpc>
            </a:pPr>
            <a:r>
              <a:rPr lang="en-US" altLang="zh-CN" sz="2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degeneration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ath8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82" name="Image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83" name="Image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84" name="Path8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86" name="Text Box86"/>
          <p:cNvSpPr txBox="1"/>
          <p:nvPr/>
        </p:nvSpPr>
        <p:spPr>
          <a:xfrm>
            <a:off x="548640" y="2050209"/>
            <a:ext cx="5557060" cy="623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910"/>
              </a:lnSpc>
            </a:pPr>
            <a:r>
              <a:rPr lang="en-US" altLang="zh-CN" sz="4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3500" spc="1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GE</a:t>
            </a:r>
            <a:r>
              <a:rPr lang="en-US" altLang="zh-CN" sz="3500" spc="24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spc="-2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RELATED</a:t>
            </a:r>
            <a:r>
              <a:rPr lang="en-US" altLang="zh-CN" sz="3500" spc="28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spc="12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CORNEAL</a:t>
            </a:r>
            <a:endParaRPr lang="en-US" altLang="zh-CN" sz="3500" dirty="0">
              <a:latin typeface="Arial"/>
              <a:ea typeface="Arial"/>
              <a:cs typeface="Arial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548640" y="2822832"/>
            <a:ext cx="3874703" cy="4978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20"/>
              </a:lnSpc>
            </a:pPr>
            <a:r>
              <a:rPr lang="en-US" altLang="zh-CN" sz="3500" spc="-1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DEGENERATIONS</a:t>
            </a:r>
            <a:endParaRPr lang="en-US" altLang="zh-CN" sz="3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th8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89" name="Image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90" name="Image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grpSp>
        <p:nvGrpSpPr>
          <p:cNvPr id="91" name="Group91"/>
          <p:cNvGrpSpPr/>
          <p:nvPr/>
        </p:nvGrpSpPr>
        <p:grpSpPr>
          <a:xfrm>
            <a:off x="4270249" y="1484376"/>
            <a:ext cx="4434839" cy="4779264"/>
            <a:chOff x="4270249" y="1484376"/>
            <a:chExt cx="4434839" cy="4779264"/>
          </a:xfrm>
        </p:grpSpPr>
        <p:sp>
          <p:nvSpPr>
            <p:cNvPr id="92" name="Path92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0" y="274320"/>
                  </a:moveTo>
                  <a:cubicBezTo>
                    <a:pt x="0" y="122822"/>
                    <a:pt x="122810" y="0"/>
                    <a:pt x="274320" y="0"/>
                  </a:cubicBezTo>
                  <a:cubicBezTo>
                    <a:pt x="425831" y="0"/>
                    <a:pt x="548640" y="122822"/>
                    <a:pt x="548640" y="274320"/>
                  </a:cubicBezTo>
                  <a:cubicBezTo>
                    <a:pt x="548640" y="425818"/>
                    <a:pt x="425831" y="548640"/>
                    <a:pt x="274320" y="548640"/>
                  </a:cubicBezTo>
                  <a:cubicBezTo>
                    <a:pt x="122810" y="548640"/>
                    <a:pt x="0" y="425818"/>
                    <a:pt x="0" y="27432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pic>
          <p:nvPicPr>
            <p:cNvPr id="93" name="Image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249" y="1484376"/>
              <a:ext cx="4072127" cy="4248912"/>
            </a:xfrm>
            <a:prstGeom prst="rect">
              <a:avLst/>
            </a:prstGeom>
            <a:noFill/>
          </p:spPr>
        </p:pic>
      </p:grpSp>
      <p:sp>
        <p:nvSpPr>
          <p:cNvPr id="95" name="Text Box95"/>
          <p:cNvSpPr txBox="1"/>
          <p:nvPr/>
        </p:nvSpPr>
        <p:spPr>
          <a:xfrm>
            <a:off x="487070" y="647573"/>
            <a:ext cx="2431441" cy="424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345"/>
              </a:lnSpc>
            </a:pPr>
            <a:r>
              <a:rPr lang="en-US" altLang="zh-CN" sz="30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400" spc="-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RCUS</a:t>
            </a:r>
            <a:r>
              <a:rPr lang="en-US" altLang="zh-CN" sz="2400" spc="19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SENILIS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  <p:sp>
        <p:nvSpPr>
          <p:cNvPr id="96" name="Text Box96"/>
          <p:cNvSpPr txBox="1"/>
          <p:nvPr/>
        </p:nvSpPr>
        <p:spPr>
          <a:xfrm>
            <a:off x="548640" y="1409114"/>
            <a:ext cx="3471013" cy="7649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74320" indent="-274320" algn="l" rtl="0">
              <a:lnSpc>
                <a:spcPts val="3012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Arcus</a:t>
            </a:r>
            <a:r>
              <a:rPr lang="en-US" altLang="zh-CN" sz="2600" spc="-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senilis</a:t>
            </a:r>
            <a:r>
              <a:rPr lang="en-US" altLang="zh-CN" sz="2600" spc="-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refers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sz="26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annular</a:t>
            </a:r>
            <a:r>
              <a:rPr lang="en-US" altLang="zh-CN" sz="2600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lipid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97" name="Text Box97"/>
          <p:cNvSpPr txBox="1"/>
          <p:nvPr/>
        </p:nvSpPr>
        <p:spPr>
          <a:xfrm>
            <a:off x="822960" y="2201318"/>
            <a:ext cx="2998347" cy="369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26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infiltration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corneal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98" name="Text Box98"/>
          <p:cNvSpPr txBox="1"/>
          <p:nvPr/>
        </p:nvSpPr>
        <p:spPr>
          <a:xfrm>
            <a:off x="822960" y="2598088"/>
            <a:ext cx="1485940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-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periphery.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99" name="Text Box99"/>
          <p:cNvSpPr txBox="1"/>
          <p:nvPr/>
        </p:nvSpPr>
        <p:spPr>
          <a:xfrm>
            <a:off x="548640" y="3542692"/>
            <a:ext cx="3343959" cy="369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r>
              <a:rPr lang="en-US" altLang="zh-CN" sz="1800" spc="21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altLang="zh-CN" sz="1800" spc="-1286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Sometimes,</a:t>
            </a:r>
            <a:r>
              <a:rPr lang="en-US" altLang="zh-CN" sz="2600" spc="-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similarly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00" name="Text Box100"/>
          <p:cNvSpPr txBox="1"/>
          <p:nvPr/>
        </p:nvSpPr>
        <p:spPr>
          <a:xfrm>
            <a:off x="822960" y="3939588"/>
            <a:ext cx="3106740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changes</a:t>
            </a:r>
            <a:r>
              <a:rPr lang="en-US" altLang="zh-CN" sz="2600" spc="-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</a:t>
            </a:r>
            <a:r>
              <a:rPr lang="en-US" altLang="zh-CN" sz="2600" spc="-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may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01" name="Text Box101"/>
          <p:cNvSpPr txBox="1"/>
          <p:nvPr/>
        </p:nvSpPr>
        <p:spPr>
          <a:xfrm>
            <a:off x="822960" y="4335829"/>
            <a:ext cx="2633827" cy="36873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not</a:t>
            </a:r>
            <a:r>
              <a:rPr lang="en-US" altLang="zh-CN" sz="26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altLang="zh-CN" sz="26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associated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822960" y="4732068"/>
            <a:ext cx="2938297" cy="3687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hyperlipidemia</a:t>
            </a:r>
            <a:r>
              <a:rPr lang="en-US" altLang="zh-CN" sz="24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2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ath10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04" name="Image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05" name="Image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grpSp>
        <p:nvGrpSpPr>
          <p:cNvPr id="106" name="Group106"/>
          <p:cNvGrpSpPr/>
          <p:nvPr/>
        </p:nvGrpSpPr>
        <p:grpSpPr>
          <a:xfrm>
            <a:off x="4270249" y="1269492"/>
            <a:ext cx="4434839" cy="4994148"/>
            <a:chOff x="4270249" y="1269492"/>
            <a:chExt cx="4434839" cy="4994148"/>
          </a:xfrm>
        </p:grpSpPr>
        <p:sp>
          <p:nvSpPr>
            <p:cNvPr id="107" name="Path107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0" y="274320"/>
                  </a:moveTo>
                  <a:cubicBezTo>
                    <a:pt x="0" y="122822"/>
                    <a:pt x="122810" y="0"/>
                    <a:pt x="274320" y="0"/>
                  </a:cubicBezTo>
                  <a:cubicBezTo>
                    <a:pt x="425831" y="0"/>
                    <a:pt x="548640" y="122822"/>
                    <a:pt x="548640" y="274320"/>
                  </a:cubicBezTo>
                  <a:cubicBezTo>
                    <a:pt x="548640" y="425818"/>
                    <a:pt x="425831" y="548640"/>
                    <a:pt x="274320" y="548640"/>
                  </a:cubicBezTo>
                  <a:cubicBezTo>
                    <a:pt x="122810" y="548640"/>
                    <a:pt x="0" y="425818"/>
                    <a:pt x="0" y="274320"/>
                  </a:cubicBezTo>
                  <a:close/>
                </a:path>
              </a:pathLst>
            </a:custGeom>
            <a:solidFill>
              <a:srgbClr val="FE8637">
                <a:alpha val="100000"/>
              </a:srgbClr>
            </a:solidFill>
            <a:ln w="0" cap="sq">
              <a:solidFill>
                <a:srgbClr val="FE863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pic>
          <p:nvPicPr>
            <p:cNvPr id="108" name="Image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249" y="1269492"/>
              <a:ext cx="4189475" cy="4392168"/>
            </a:xfrm>
            <a:prstGeom prst="rect">
              <a:avLst/>
            </a:prstGeom>
            <a:noFill/>
          </p:spPr>
        </p:pic>
      </p:grpSp>
      <p:sp>
        <p:nvSpPr>
          <p:cNvPr id="110" name="Text Box110"/>
          <p:cNvSpPr txBox="1"/>
          <p:nvPr/>
        </p:nvSpPr>
        <p:spPr>
          <a:xfrm>
            <a:off x="548640" y="911019"/>
            <a:ext cx="3369748" cy="4537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72"/>
              </a:lnSpc>
            </a:pPr>
            <a:r>
              <a:rPr lang="en-US" altLang="zh-CN" sz="32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C</a:t>
            </a:r>
            <a:r>
              <a:rPr lang="en-US" altLang="zh-CN" sz="2550" spc="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LINICAL</a:t>
            </a:r>
            <a:r>
              <a:rPr lang="en-US" altLang="zh-CN" sz="2550" spc="106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50" spc="-2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FEATURES</a:t>
            </a:r>
            <a:endParaRPr lang="en-US" altLang="zh-CN" sz="2550" dirty="0">
              <a:latin typeface="Arial"/>
              <a:ea typeface="Arial"/>
              <a:cs typeface="Arial"/>
            </a:endParaRPr>
          </a:p>
        </p:txBody>
      </p:sp>
      <p:sp>
        <p:nvSpPr>
          <p:cNvPr id="111" name="Text Box111"/>
          <p:cNvSpPr txBox="1"/>
          <p:nvPr/>
        </p:nvSpPr>
        <p:spPr>
          <a:xfrm>
            <a:off x="548640" y="1675020"/>
            <a:ext cx="211909" cy="215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696"/>
              </a:lnSpc>
            </a:pPr>
            <a:r>
              <a:rPr lang="en-US" altLang="zh-CN" sz="1550" spc="-12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1550" dirty="0">
              <a:latin typeface="Wingdings"/>
              <a:ea typeface="Wingdings"/>
              <a:cs typeface="Wingdings"/>
            </a:endParaRPr>
          </a:p>
        </p:txBody>
      </p:sp>
      <p:sp>
        <p:nvSpPr>
          <p:cNvPr id="112" name="Text Box112"/>
          <p:cNvSpPr txBox="1"/>
          <p:nvPr/>
        </p:nvSpPr>
        <p:spPr>
          <a:xfrm>
            <a:off x="548640" y="3628896"/>
            <a:ext cx="212181" cy="2156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698"/>
              </a:lnSpc>
            </a:pPr>
            <a:r>
              <a:rPr lang="en-US" altLang="zh-CN" sz="1550" spc="-10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1550" dirty="0">
              <a:latin typeface="Wingdings"/>
              <a:ea typeface="Wingdings"/>
              <a:cs typeface="Wingdings"/>
            </a:endParaRPr>
          </a:p>
        </p:txBody>
      </p:sp>
      <p:sp>
        <p:nvSpPr>
          <p:cNvPr id="113" name="Text Box113"/>
          <p:cNvSpPr txBox="1"/>
          <p:nvPr/>
        </p:nvSpPr>
        <p:spPr>
          <a:xfrm>
            <a:off x="548640" y="4778519"/>
            <a:ext cx="211909" cy="215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696"/>
              </a:lnSpc>
            </a:pPr>
            <a:r>
              <a:rPr lang="en-US" altLang="zh-CN" sz="1550" spc="-12" dirty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1550" dirty="0">
              <a:latin typeface="Wingdings"/>
              <a:ea typeface="Wingdings"/>
              <a:cs typeface="Wingdings"/>
            </a:endParaRPr>
          </a:p>
        </p:txBody>
      </p:sp>
      <p:sp>
        <p:nvSpPr>
          <p:cNvPr id="114" name="Text Box114"/>
          <p:cNvSpPr txBox="1"/>
          <p:nvPr/>
        </p:nvSpPr>
        <p:spPr>
          <a:xfrm>
            <a:off x="822960" y="1597993"/>
            <a:ext cx="2801919" cy="5792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81"/>
              </a:lnSpc>
            </a:pPr>
            <a:r>
              <a:rPr lang="en-US" altLang="zh-CN" sz="22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2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arcus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starts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2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superior</a:t>
            </a:r>
            <a:r>
              <a:rPr lang="en-US" altLang="zh-CN" sz="22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inferior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15" name="Text Box115"/>
          <p:cNvSpPr txBox="1"/>
          <p:nvPr/>
        </p:nvSpPr>
        <p:spPr>
          <a:xfrm>
            <a:off x="822960" y="2134822"/>
            <a:ext cx="2446891" cy="310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49"/>
              </a:lnSpc>
            </a:pPr>
            <a:r>
              <a:rPr lang="en-US" altLang="zh-CN" sz="22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quadrants</a:t>
            </a:r>
            <a:r>
              <a:rPr lang="en-US" altLang="zh-CN" sz="2200" spc="2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then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16" name="Text Box116"/>
          <p:cNvSpPr txBox="1"/>
          <p:nvPr/>
        </p:nvSpPr>
        <p:spPr>
          <a:xfrm>
            <a:off x="822960" y="2403046"/>
            <a:ext cx="1419731" cy="310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49"/>
              </a:lnSpc>
            </a:pP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progresses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17" name="Text Box117"/>
          <p:cNvSpPr txBox="1"/>
          <p:nvPr/>
        </p:nvSpPr>
        <p:spPr>
          <a:xfrm>
            <a:off x="822960" y="2671270"/>
            <a:ext cx="3003279" cy="8474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24"/>
              </a:lnSpc>
            </a:pP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circumferentially</a:t>
            </a:r>
            <a:r>
              <a:rPr lang="en-US" altLang="zh-CN" sz="22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form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ring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about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mm</a:t>
            </a:r>
            <a:r>
              <a:rPr lang="en-US" altLang="zh-CN" sz="22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wide.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18" name="Text Box118"/>
          <p:cNvSpPr txBox="1"/>
          <p:nvPr/>
        </p:nvSpPr>
        <p:spPr>
          <a:xfrm>
            <a:off x="900684" y="3551866"/>
            <a:ext cx="3026343" cy="3113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1"/>
              </a:lnSpc>
            </a:pPr>
            <a:r>
              <a:rPr lang="en-US" altLang="zh-CN" sz="22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Peripheral</a:t>
            </a:r>
            <a:r>
              <a:rPr lang="en-US" altLang="zh-CN" sz="22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border</a:t>
            </a:r>
            <a:r>
              <a:rPr lang="en-US" altLang="zh-CN" sz="2200" spc="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this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19" name="Text Box119"/>
          <p:cNvSpPr txBox="1"/>
          <p:nvPr/>
        </p:nvSpPr>
        <p:spPr>
          <a:xfrm>
            <a:off x="822960" y="3820620"/>
            <a:ext cx="2524073" cy="310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49"/>
              </a:lnSpc>
            </a:pP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ring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opacity</a:t>
            </a:r>
            <a:r>
              <a:rPr lang="en-US" altLang="zh-CN" sz="2200" spc="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2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sharp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20" name="Text Box120"/>
          <p:cNvSpPr txBox="1"/>
          <p:nvPr/>
        </p:nvSpPr>
        <p:spPr>
          <a:xfrm>
            <a:off x="822960" y="4088844"/>
            <a:ext cx="2756461" cy="310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49"/>
              </a:lnSpc>
            </a:pP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while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central</a:t>
            </a:r>
            <a:r>
              <a:rPr lang="en-US" altLang="zh-CN" sz="22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border</a:t>
            </a:r>
            <a:r>
              <a:rPr lang="en-US" altLang="zh-CN" sz="2200" spc="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21" name="Text Box121"/>
          <p:cNvSpPr txBox="1"/>
          <p:nvPr/>
        </p:nvSpPr>
        <p:spPr>
          <a:xfrm>
            <a:off x="822960" y="4357068"/>
            <a:ext cx="856927" cy="310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49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diffuse</a:t>
            </a: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22" name="Text Box122"/>
          <p:cNvSpPr txBox="1"/>
          <p:nvPr/>
        </p:nvSpPr>
        <p:spPr>
          <a:xfrm>
            <a:off x="822960" y="4701492"/>
            <a:ext cx="2892312" cy="8477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25"/>
              </a:lnSpc>
            </a:pP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This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ring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opacity</a:t>
            </a:r>
            <a:r>
              <a:rPr lang="en-US" altLang="zh-CN" sz="2200" spc="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separated</a:t>
            </a:r>
            <a:r>
              <a:rPr lang="en-US" altLang="zh-CN" sz="2200" spc="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from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200" spc="6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limbus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by</a:t>
            </a:r>
            <a:r>
              <a:rPr lang="en-US" altLang="zh-CN" sz="2200" spc="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clear</a:t>
            </a:r>
            <a:r>
              <a:rPr lang="en-US" altLang="zh-CN" sz="2200" spc="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zone</a:t>
            </a:r>
            <a:r>
              <a:rPr lang="en-US" altLang="zh-CN" sz="2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2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ath12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24" name="Image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" y="0"/>
            <a:ext cx="57913" cy="6857998"/>
          </a:xfrm>
          <a:prstGeom prst="rect">
            <a:avLst/>
          </a:prstGeom>
          <a:noFill/>
        </p:spPr>
      </p:pic>
      <p:pic>
        <p:nvPicPr>
          <p:cNvPr id="125" name="Image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699"/>
            <a:ext cx="304800" cy="6832600"/>
          </a:xfrm>
          <a:prstGeom prst="rect">
            <a:avLst/>
          </a:prstGeom>
          <a:noFill/>
        </p:spPr>
      </p:pic>
      <p:sp>
        <p:nvSpPr>
          <p:cNvPr id="126" name="Path12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2"/>
                  <a:pt x="122810" y="0"/>
                  <a:pt x="274320" y="0"/>
                </a:cubicBezTo>
                <a:cubicBezTo>
                  <a:pt x="425831" y="0"/>
                  <a:pt x="548640" y="122822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10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FE8637">
              <a:alpha val="100000"/>
            </a:srgbClr>
          </a:solidFill>
          <a:ln w="0" cap="sq">
            <a:solidFill>
              <a:srgbClr val="FE8637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27" name="Image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56764"/>
            <a:ext cx="3629032" cy="4158235"/>
          </a:xfrm>
          <a:prstGeom prst="rect">
            <a:avLst/>
          </a:prstGeom>
          <a:noFill/>
        </p:spPr>
      </p:pic>
      <p:sp>
        <p:nvSpPr>
          <p:cNvPr id="129" name="Text Box129"/>
          <p:cNvSpPr txBox="1"/>
          <p:nvPr/>
        </p:nvSpPr>
        <p:spPr>
          <a:xfrm>
            <a:off x="472440" y="518979"/>
            <a:ext cx="5462065" cy="13555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indent="86563" algn="l" rtl="0">
              <a:lnSpc>
                <a:spcPts val="5603"/>
              </a:lnSpc>
            </a:pPr>
            <a:r>
              <a:rPr lang="en-US" altLang="zh-CN" sz="3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V</a:t>
            </a:r>
            <a:r>
              <a:rPr lang="en-US" altLang="zh-CN" sz="2750" spc="-1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OGT</a:t>
            </a:r>
            <a:r>
              <a:rPr lang="en-US" altLang="zh-CN" sz="3400" spc="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’</a:t>
            </a:r>
            <a:r>
              <a:rPr lang="en-US" altLang="zh-CN" sz="2750" spc="-13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S</a:t>
            </a:r>
            <a:r>
              <a:rPr lang="en-US" altLang="zh-CN" sz="2750" spc="141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50" spc="-1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WHITE</a:t>
            </a:r>
            <a:r>
              <a:rPr lang="en-US" altLang="zh-CN" sz="2750" spc="14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50" spc="-18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LIMBAL</a:t>
            </a:r>
            <a:r>
              <a:rPr lang="en-US" altLang="zh-CN" sz="2750" spc="74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50" spc="-15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GRIDLE</a:t>
            </a:r>
            <a:r>
              <a:rPr lang="en-US" altLang="zh-CN" sz="2750" dirty="0">
                <a:solidFill>
                  <a:srgbClr val="575F6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21" dirty="0" smtClean="0">
                <a:solidFill>
                  <a:srgbClr val="FE8637"/>
                </a:solidFill>
                <a:latin typeface="Wingdings"/>
                <a:ea typeface="Wingdings"/>
                <a:cs typeface="Wingdings"/>
              </a:rPr>
              <a:t>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30" name="Text Box130"/>
          <p:cNvSpPr txBox="1"/>
          <p:nvPr/>
        </p:nvSpPr>
        <p:spPr>
          <a:xfrm>
            <a:off x="746760" y="1969691"/>
            <a:ext cx="3582629" cy="418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31" name="Text Box131"/>
          <p:cNvSpPr txBox="1"/>
          <p:nvPr/>
        </p:nvSpPr>
        <p:spPr>
          <a:xfrm>
            <a:off x="746760" y="2365655"/>
            <a:ext cx="3348889" cy="418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6"/>
              </a:lnSpc>
            </a:pP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32" name="Text Box132"/>
          <p:cNvSpPr txBox="1"/>
          <p:nvPr/>
        </p:nvSpPr>
        <p:spPr>
          <a:xfrm>
            <a:off x="746760" y="2762426"/>
            <a:ext cx="2447308" cy="418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33" name="Text Box133"/>
          <p:cNvSpPr txBox="1"/>
          <p:nvPr/>
        </p:nvSpPr>
        <p:spPr>
          <a:xfrm>
            <a:off x="746760" y="3158665"/>
            <a:ext cx="1745546" cy="418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-26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746760" y="5292570"/>
            <a:ext cx="3779069" cy="418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03"/>
              </a:lnSpc>
            </a:pPr>
            <a:r>
              <a:rPr lang="en-US" altLang="zh-CN" sz="2600" spc="-2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2600" dirty="0">
              <a:latin typeface="Arial"/>
              <a:ea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58" y="1469764"/>
            <a:ext cx="4113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consists of  whitish </a:t>
            </a:r>
            <a:r>
              <a:rPr lang="en-US" sz="2400" dirty="0" err="1" smtClean="0"/>
              <a:t>cresentric</a:t>
            </a:r>
            <a:r>
              <a:rPr lang="en-US" sz="2400" dirty="0" smtClean="0"/>
              <a:t> </a:t>
            </a:r>
            <a:r>
              <a:rPr lang="en-US" sz="2400" dirty="0" err="1" smtClean="0"/>
              <a:t>limbal</a:t>
            </a:r>
            <a:r>
              <a:rPr lang="en-US" sz="2400" dirty="0" smtClean="0"/>
              <a:t> bands composed of chalk like flecks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at 9 and 3 o’clock</a:t>
            </a:r>
          </a:p>
          <a:p>
            <a:r>
              <a:rPr lang="en-US" sz="2400" dirty="0" smtClean="0"/>
              <a:t>TYPE 1 : variant of band shaped </a:t>
            </a:r>
            <a:r>
              <a:rPr lang="en-US" sz="2400" dirty="0" err="1" smtClean="0"/>
              <a:t>keratopathy</a:t>
            </a:r>
            <a:r>
              <a:rPr lang="en-US" sz="2400" dirty="0" smtClean="0"/>
              <a:t> featuring a </a:t>
            </a:r>
            <a:r>
              <a:rPr lang="en-US" sz="2400" dirty="0" err="1" smtClean="0"/>
              <a:t>swiss</a:t>
            </a:r>
            <a:r>
              <a:rPr lang="en-US" sz="2400" dirty="0" smtClean="0"/>
              <a:t> -cheese hole pattern  and a clear area separating the lesion from the scleral margin.</a:t>
            </a:r>
          </a:p>
          <a:p>
            <a:r>
              <a:rPr lang="en-US" sz="2400" dirty="0" smtClean="0"/>
              <a:t>TYPE 2 : more prevalent and distinguished by absence of holes and typically also of a </a:t>
            </a:r>
            <a:r>
              <a:rPr lang="en-US" sz="2400" dirty="0" err="1" smtClean="0"/>
              <a:t>juxtalimbal</a:t>
            </a:r>
            <a:r>
              <a:rPr lang="en-US" sz="2400" dirty="0" smtClean="0"/>
              <a:t> clear zone.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1408</Words>
  <Application>Microsoft Macintosh PowerPoint</Application>
  <PresentationFormat>On-screen Show (4:3)</PresentationFormat>
  <Paragraphs>248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Wingdings 2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Microsoft Office User</cp:lastModifiedBy>
  <cp:revision>17</cp:revision>
  <dcterms:created xsi:type="dcterms:W3CDTF">2017-10-23T09:06:44Z</dcterms:created>
  <dcterms:modified xsi:type="dcterms:W3CDTF">2020-04-14T09:39:37Z</dcterms:modified>
</cp:coreProperties>
</file>