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6" r:id="rId2"/>
    <p:sldId id="310" r:id="rId3"/>
    <p:sldId id="259" r:id="rId4"/>
    <p:sldId id="322" r:id="rId5"/>
    <p:sldId id="323" r:id="rId6"/>
    <p:sldId id="324" r:id="rId7"/>
    <p:sldId id="306" r:id="rId8"/>
    <p:sldId id="267" r:id="rId9"/>
    <p:sldId id="260" r:id="rId10"/>
    <p:sldId id="311" r:id="rId11"/>
    <p:sldId id="268" r:id="rId12"/>
    <p:sldId id="261" r:id="rId13"/>
    <p:sldId id="312" r:id="rId14"/>
    <p:sldId id="265" r:id="rId15"/>
    <p:sldId id="262" r:id="rId16"/>
    <p:sldId id="313" r:id="rId17"/>
    <p:sldId id="263" r:id="rId18"/>
    <p:sldId id="264" r:id="rId19"/>
    <p:sldId id="321" r:id="rId20"/>
    <p:sldId id="256" r:id="rId21"/>
    <p:sldId id="257" r:id="rId22"/>
    <p:sldId id="276" r:id="rId23"/>
    <p:sldId id="277" r:id="rId24"/>
    <p:sldId id="278" r:id="rId25"/>
    <p:sldId id="279" r:id="rId26"/>
    <p:sldId id="275" r:id="rId27"/>
    <p:sldId id="316" r:id="rId28"/>
    <p:sldId id="281" r:id="rId29"/>
    <p:sldId id="282" r:id="rId30"/>
    <p:sldId id="283" r:id="rId31"/>
    <p:sldId id="284" r:id="rId32"/>
    <p:sldId id="285" r:id="rId33"/>
    <p:sldId id="286" r:id="rId34"/>
    <p:sldId id="287" r:id="rId35"/>
    <p:sldId id="288" r:id="rId36"/>
    <p:sldId id="289" r:id="rId37"/>
    <p:sldId id="290" r:id="rId38"/>
    <p:sldId id="318" r:id="rId39"/>
    <p:sldId id="291" r:id="rId40"/>
    <p:sldId id="292" r:id="rId41"/>
    <p:sldId id="293" r:id="rId42"/>
    <p:sldId id="294" r:id="rId43"/>
    <p:sldId id="314" r:id="rId44"/>
    <p:sldId id="295" r:id="rId45"/>
    <p:sldId id="297" r:id="rId46"/>
    <p:sldId id="315" r:id="rId47"/>
    <p:sldId id="307" r:id="rId48"/>
    <p:sldId id="308" r:id="rId49"/>
    <p:sldId id="299" r:id="rId50"/>
    <p:sldId id="300" r:id="rId51"/>
    <p:sldId id="301" r:id="rId52"/>
    <p:sldId id="302" r:id="rId53"/>
    <p:sldId id="303" r:id="rId54"/>
    <p:sldId id="304" r:id="rId55"/>
    <p:sldId id="305" r:id="rId56"/>
    <p:sldId id="309" r:id="rId57"/>
    <p:sldId id="317" r:id="rId58"/>
    <p:sldId id="319" r:id="rId59"/>
    <p:sldId id="320" r:id="rId60"/>
    <p:sldId id="25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2400" b="1" i="0" u="none" strike="noStrike" kern="1200" spc="0" baseline="0">
                <a:solidFill>
                  <a:schemeClr val="tx1">
                    <a:lumMod val="65000"/>
                    <a:lumOff val="35000"/>
                  </a:schemeClr>
                </a:solidFill>
                <a:latin typeface="+mn-lt"/>
                <a:ea typeface="+mn-ea"/>
                <a:cs typeface="+mn-cs"/>
              </a:defRPr>
            </a:pPr>
            <a:r>
              <a:rPr lang="en-US" sz="2400" b="1" dirty="0"/>
              <a:t>TB Patients in 2017</a:t>
            </a:r>
          </a:p>
        </c:rich>
      </c:tx>
      <c:layout>
        <c:manualLayout>
          <c:xMode val="edge"/>
          <c:yMode val="edge"/>
          <c:x val="0.15066883393433259"/>
          <c:y val="8.4688346883468921E-2"/>
        </c:manualLayout>
      </c:layout>
      <c:spPr>
        <a:noFill/>
        <a:ln>
          <a:noFill/>
        </a:ln>
        <a:effectLst/>
      </c:spPr>
    </c:title>
    <c:plotArea>
      <c:layout>
        <c:manualLayout>
          <c:layoutTarget val="inner"/>
          <c:xMode val="edge"/>
          <c:yMode val="edge"/>
          <c:x val="0.12293110403671405"/>
          <c:y val="0.17409603525169126"/>
          <c:w val="0.73273134158962683"/>
          <c:h val="0.6957117021957625"/>
        </c:manualLayout>
      </c:layout>
      <c:pie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D8D-4867-A8ED-2B4329C17265}"/>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D8D-4867-A8ED-2B4329C17265}"/>
              </c:ext>
            </c:extLst>
          </c:dPt>
          <c:dLbls>
            <c:dLbl>
              <c:idx val="0"/>
              <c:layout/>
              <c:tx>
                <c:rich>
                  <a:bodyPr/>
                  <a:lstStyle/>
                  <a:p>
                    <a:fld id="{5C734086-207C-4A22-A59D-F64A302FF01D}" type="VALUE">
                      <a:rPr lang="en-US" smtClean="0"/>
                      <a:pPr/>
                      <a:t>[VALUE]</a:t>
                    </a:fld>
                    <a:r>
                      <a:rPr lang="en-US"/>
                      <a:t> lakh</a:t>
                    </a:r>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AD8D-4867-A8ED-2B4329C17265}"/>
                </c:ext>
              </c:extLst>
            </c:dLbl>
            <c:dLbl>
              <c:idx val="1"/>
              <c:layout/>
              <c:tx>
                <c:rich>
                  <a:bodyPr/>
                  <a:lstStyle/>
                  <a:p>
                    <a:fld id="{EC103A39-3C0C-4EA7-95E6-05945B8E393A}" type="VALUE">
                      <a:rPr lang="en-US" smtClean="0"/>
                      <a:pPr/>
                      <a:t>[VALUE]</a:t>
                    </a:fld>
                    <a:r>
                      <a:rPr lang="en-US"/>
                      <a:t> lakh</a:t>
                    </a:r>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AD8D-4867-A8ED-2B4329C17265}"/>
                </c:ext>
              </c:extLst>
            </c:dLbl>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bg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Notified</c:v>
                </c:pt>
                <c:pt idx="1">
                  <c:v>Missing</c:v>
                </c:pt>
              </c:strCache>
            </c:strRef>
          </c:cat>
          <c:val>
            <c:numRef>
              <c:f>Sheet1!$B$2:$B$3</c:f>
              <c:numCache>
                <c:formatCode>General</c:formatCode>
                <c:ptCount val="2"/>
                <c:pt idx="0">
                  <c:v>18.8</c:v>
                </c:pt>
                <c:pt idx="1">
                  <c:v>9.1000000000000014</c:v>
                </c:pt>
              </c:numCache>
            </c:numRef>
          </c:val>
          <c:extLst xmlns:c16r2="http://schemas.microsoft.com/office/drawing/2015/06/chart">
            <c:ext xmlns:c16="http://schemas.microsoft.com/office/drawing/2014/chart" uri="{C3380CC4-5D6E-409C-BE32-E72D297353CC}">
              <c16:uniqueId val="{00000004-AD8D-4867-A8ED-2B4329C17265}"/>
            </c:ext>
          </c:extLst>
        </c:ser>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851E-235F-47A8-84A4-08A5661D75CE}" type="datetimeFigureOut">
              <a:rPr lang="en-US" smtClean="0"/>
              <a:pPr/>
              <a:t>4/4/2019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08A6E-04CC-4E59-B099-926080C45D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F64A9-F6E6-4CD5-A795-15469C535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92720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9EF42DA-9222-4E29-B12E-4E5DF51C8984}" type="slidenum">
              <a:rPr lang="en-US" smtClean="0"/>
              <a:pPr/>
              <a:t>26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5D04394-B596-442A-817D-2E8BF0EB1A2D}" type="slidenum">
              <a:rPr lang="en-US" smtClean="0"/>
              <a:pPr/>
              <a:t>28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9EF42DA-9222-4E29-B12E-4E5DF51C8984}" type="slidenum">
              <a:rPr lang="en-US" smtClean="0"/>
              <a:pPr/>
              <a:t>30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FD23394-52CD-44C1-9552-5AFBB1594A95}" type="slidenum">
              <a:rPr lang="en-US" smtClean="0"/>
              <a:pPr/>
              <a:t>31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a:p>
        </p:txBody>
      </p:sp>
      <p:sp>
        <p:nvSpPr>
          <p:cNvPr id="114692" name="Slide Number Placeholder 3"/>
          <p:cNvSpPr>
            <a:spLocks noGrp="1"/>
          </p:cNvSpPr>
          <p:nvPr>
            <p:ph type="sldNum" sz="quarter" idx="5"/>
          </p:nvPr>
        </p:nvSpPr>
        <p:spPr>
          <a:noFill/>
        </p:spPr>
        <p:txBody>
          <a:bodyPr/>
          <a:lstStyle/>
          <a:p>
            <a:fld id="{B6B08AA1-164A-4240-BB8B-F6A4044FBCB4}"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a:noFill/>
        </p:spPr>
        <p:txBody>
          <a:bodyPr/>
          <a:lstStyle/>
          <a:p>
            <a:fld id="{E81803F5-8E0A-4DC9-8EBE-A0C669F4F811}"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fld id="{3FFF76DD-3E9C-4510-8854-995861E99620}"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fld id="{D6A1C6DC-1DBD-4AAE-A9D8-B40CE39DC80B}"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033E3F-8001-4FD7-83CD-A146DA152371}" type="slidenum">
              <a:rPr lang="en-US" smtClean="0"/>
              <a:pPr/>
              <a:t>36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E2A6810-E459-429E-A66E-0F545B8C0F3F}" type="slidenum">
              <a:rPr lang="en-US" smtClean="0"/>
              <a:pPr/>
              <a:t>37</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20695-8AD8-45B3-84EC-C323F68014A2}"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017276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a:p>
        </p:txBody>
      </p:sp>
      <p:sp>
        <p:nvSpPr>
          <p:cNvPr id="120836" name="Slide Number Placeholder 3"/>
          <p:cNvSpPr>
            <a:spLocks noGrp="1"/>
          </p:cNvSpPr>
          <p:nvPr>
            <p:ph type="sldNum" sz="quarter" idx="5"/>
          </p:nvPr>
        </p:nvSpPr>
        <p:spPr>
          <a:noFill/>
        </p:spPr>
        <p:txBody>
          <a:bodyPr/>
          <a:lstStyle/>
          <a:p>
            <a:fld id="{A98B7A5C-0A66-4C0D-894F-1AC59F988972}"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ED18664-EF65-4D5D-86E4-6BB1A23B4CCF}" type="slidenum">
              <a:rPr lang="en-US" smtClean="0"/>
              <a:pPr/>
              <a:t>40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a:t> </a:t>
            </a:r>
            <a:endParaRPr lang="en-US">
              <a:solidFill>
                <a:srgbClr val="00808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a:p>
        </p:txBody>
      </p:sp>
      <p:sp>
        <p:nvSpPr>
          <p:cNvPr id="122884" name="Slide Number Placeholder 3"/>
          <p:cNvSpPr>
            <a:spLocks noGrp="1"/>
          </p:cNvSpPr>
          <p:nvPr>
            <p:ph type="sldNum" sz="quarter" idx="5"/>
          </p:nvPr>
        </p:nvSpPr>
        <p:spPr>
          <a:noFill/>
        </p:spPr>
        <p:txBody>
          <a:bodyPr/>
          <a:lstStyle/>
          <a:p>
            <a:fld id="{BEAF665F-C47F-46A2-B4D0-41BA203FD09F}"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a:p>
        </p:txBody>
      </p:sp>
      <p:sp>
        <p:nvSpPr>
          <p:cNvPr id="123908" name="Slide Number Placeholder 3"/>
          <p:cNvSpPr>
            <a:spLocks noGrp="1"/>
          </p:cNvSpPr>
          <p:nvPr>
            <p:ph type="sldNum" sz="quarter" idx="5"/>
          </p:nvPr>
        </p:nvSpPr>
        <p:spPr>
          <a:noFill/>
        </p:spPr>
        <p:txBody>
          <a:bodyPr/>
          <a:lstStyle/>
          <a:p>
            <a:fld id="{87611F27-9492-4FA7-8E07-F99E3D29AB7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a:p>
        </p:txBody>
      </p:sp>
      <p:sp>
        <p:nvSpPr>
          <p:cNvPr id="124932" name="Slide Number Placeholder 3"/>
          <p:cNvSpPr>
            <a:spLocks noGrp="1"/>
          </p:cNvSpPr>
          <p:nvPr>
            <p:ph type="sldNum" sz="quarter" idx="5"/>
          </p:nvPr>
        </p:nvSpPr>
        <p:spPr>
          <a:noFill/>
        </p:spPr>
        <p:txBody>
          <a:bodyPr/>
          <a:lstStyle/>
          <a:p>
            <a:fld id="{0BF0F7FD-84AD-4B02-BE11-40ABC0C9192D}" type="slidenum">
              <a:rPr lang="en-US" smtClean="0"/>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47861E4-7F49-431F-B70C-C8707FF297CD}" type="slidenum">
              <a:rPr lang="en-US" smtClean="0"/>
              <a:pPr/>
              <a:t>45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a:p>
        </p:txBody>
      </p:sp>
      <p:sp>
        <p:nvSpPr>
          <p:cNvPr id="129028" name="Slide Number Placeholder 3"/>
          <p:cNvSpPr>
            <a:spLocks noGrp="1"/>
          </p:cNvSpPr>
          <p:nvPr>
            <p:ph type="sldNum" sz="quarter" idx="5"/>
          </p:nvPr>
        </p:nvSpPr>
        <p:spPr>
          <a:noFill/>
        </p:spPr>
        <p:txBody>
          <a:bodyPr/>
          <a:lstStyle/>
          <a:p>
            <a:fld id="{510BB6FF-E21C-4AAD-BBBE-9EC6B2D1C08A}" type="slidenum">
              <a:rPr lang="en-US" smtClean="0"/>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a:p>
        </p:txBody>
      </p:sp>
      <p:sp>
        <p:nvSpPr>
          <p:cNvPr id="130052" name="Slide Number Placeholder 3"/>
          <p:cNvSpPr>
            <a:spLocks noGrp="1"/>
          </p:cNvSpPr>
          <p:nvPr>
            <p:ph type="sldNum" sz="quarter" idx="5"/>
          </p:nvPr>
        </p:nvSpPr>
        <p:spPr>
          <a:noFill/>
        </p:spPr>
        <p:txBody>
          <a:bodyPr/>
          <a:lstStyle/>
          <a:p>
            <a:fld id="{5F3CCF78-32D2-46EB-B9D9-EC75C07D5B4C}" type="slidenum">
              <a:rPr lang="en-US" smtClean="0"/>
              <a:pPr/>
              <a:t>50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a:p>
        </p:txBody>
      </p:sp>
      <p:sp>
        <p:nvSpPr>
          <p:cNvPr id="131076" name="Slide Number Placeholder 3"/>
          <p:cNvSpPr>
            <a:spLocks noGrp="1"/>
          </p:cNvSpPr>
          <p:nvPr>
            <p:ph type="sldNum" sz="quarter" idx="5"/>
          </p:nvPr>
        </p:nvSpPr>
        <p:spPr>
          <a:noFill/>
        </p:spPr>
        <p:txBody>
          <a:bodyPr/>
          <a:lstStyle/>
          <a:p>
            <a:fld id="{746AAF2A-6153-42DB-8149-97429FEC0E38}" type="slidenum">
              <a:rPr lang="en-US" smtClean="0"/>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87B7098-9E74-4375-BF42-6125B598B063}" type="slidenum">
              <a:rPr lang="en-US" smtClean="0"/>
              <a:pPr/>
              <a:t>52</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18479EE-BDB6-4C53-9DED-989CEA349363}" type="slidenum">
              <a:rPr lang="en-US" smtClean="0"/>
              <a:pPr/>
              <a:t>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a:p>
        </p:txBody>
      </p:sp>
      <p:sp>
        <p:nvSpPr>
          <p:cNvPr id="138244" name="Slide Number Placeholder 3"/>
          <p:cNvSpPr>
            <a:spLocks noGrp="1"/>
          </p:cNvSpPr>
          <p:nvPr>
            <p:ph type="sldNum" sz="quarter" idx="5"/>
          </p:nvPr>
        </p:nvSpPr>
        <p:spPr>
          <a:noFill/>
        </p:spPr>
        <p:txBody>
          <a:bodyPr/>
          <a:lstStyle/>
          <a:p>
            <a:fld id="{4ADF4BE6-2461-48CE-B795-1FC5C5FE9834}"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p>
        </p:txBody>
      </p:sp>
      <p:sp>
        <p:nvSpPr>
          <p:cNvPr id="139268" name="Slide Number Placeholder 3"/>
          <p:cNvSpPr>
            <a:spLocks noGrp="1"/>
          </p:cNvSpPr>
          <p:nvPr>
            <p:ph type="sldNum" sz="quarter" idx="5"/>
          </p:nvPr>
        </p:nvSpPr>
        <p:spPr>
          <a:noFill/>
        </p:spPr>
        <p:txBody>
          <a:bodyPr/>
          <a:lstStyle/>
          <a:p>
            <a:fld id="{4E475DF9-EE21-4805-89A9-22FC0CEE2802}" type="slidenum">
              <a:rPr lang="en-US" smtClean="0"/>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a:p>
        </p:txBody>
      </p:sp>
      <p:sp>
        <p:nvSpPr>
          <p:cNvPr id="140292" name="Slide Number Placeholder 3"/>
          <p:cNvSpPr>
            <a:spLocks noGrp="1"/>
          </p:cNvSpPr>
          <p:nvPr>
            <p:ph type="sldNum" sz="quarter" idx="5"/>
          </p:nvPr>
        </p:nvSpPr>
        <p:spPr>
          <a:noFill/>
        </p:spPr>
        <p:txBody>
          <a:bodyPr/>
          <a:lstStyle/>
          <a:p>
            <a:fld id="{3B093DA7-EDC5-4640-9D5E-BDAA18AB1C5A}"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Lung; human. (a) The central </a:t>
            </a:r>
            <a:r>
              <a:rPr lang="en-GB" dirty="0" err="1">
                <a:latin typeface="Arial" charset="0"/>
                <a:ea typeface="msgothic" charset="0"/>
                <a:cs typeface="msgothic" charset="0"/>
              </a:rPr>
              <a:t>caseum</a:t>
            </a:r>
            <a:r>
              <a:rPr lang="en-GB" dirty="0">
                <a:latin typeface="Arial" charset="0"/>
                <a:ea typeface="msgothic" charset="0"/>
                <a:cs typeface="msgothic" charset="0"/>
              </a:rPr>
              <a:t> is surrounded by </a:t>
            </a:r>
            <a:r>
              <a:rPr lang="en-GB" dirty="0" err="1">
                <a:latin typeface="Arial" charset="0"/>
                <a:ea typeface="msgothic" charset="0"/>
                <a:cs typeface="msgothic" charset="0"/>
              </a:rPr>
              <a:t>epithelioid</a:t>
            </a:r>
            <a:r>
              <a:rPr lang="en-GB" dirty="0">
                <a:latin typeface="Arial" charset="0"/>
                <a:ea typeface="msgothic" charset="0"/>
                <a:cs typeface="msgothic" charset="0"/>
              </a:rPr>
              <a:t> macrophages, multinucleated giant cells, peripheral lymphocytes and plasma cells, and a fibrous capsule. </a:t>
            </a:r>
            <a:r>
              <a:rPr lang="en-GB" dirty="0" err="1">
                <a:latin typeface="Arial" charset="0"/>
                <a:ea typeface="msgothic" charset="0"/>
                <a:cs typeface="msgothic" charset="0"/>
              </a:rPr>
              <a:t>Hematoxylin</a:t>
            </a:r>
            <a:r>
              <a:rPr lang="en-GB" dirty="0">
                <a:latin typeface="Arial" charset="0"/>
                <a:ea typeface="msgothic" charset="0"/>
                <a:cs typeface="msgothic" charset="0"/>
              </a:rPr>
              <a:t> and eosin (HE). (b) This higher magnification of a portion of (a) contains foamy macrophages (arrows). HE. Courtesy of Dr. M. Kim.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5B69A5B-1979-4101-B0D5-0B00970D44C1}" type="slidenum">
              <a:rPr lang="en-US" smtClean="0"/>
              <a:pPr/>
              <a:t>11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Virulence Factors of </a:t>
            </a:r>
            <a:r>
              <a:rPr lang="en-GB" i="1" dirty="0">
                <a:latin typeface="Arial" charset="0"/>
                <a:ea typeface="msgothic" charset="0"/>
                <a:cs typeface="msgothic" charset="0"/>
              </a:rPr>
              <a:t>Mycobacterium tuberculosis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4530148"/>
          </a:xfrm>
          <a:prstGeom prst="rect">
            <a:avLst/>
          </a:prstGeom>
          <a:noFill/>
          <a:ln>
            <a:round/>
            <a:headEnd/>
            <a:tailEnd/>
          </a:ln>
        </p:spPr>
        <p:txBody>
          <a:bodyPr lIns="0" tIns="0" rIns="0" bIns="0">
            <a:normAutofit fontScale="92500"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Cell biology of </a:t>
            </a:r>
            <a:r>
              <a:rPr lang="en-GB" i="1" dirty="0">
                <a:latin typeface="Arial" charset="0"/>
                <a:ea typeface="msgothic" charset="0"/>
                <a:cs typeface="msgothic" charset="0"/>
              </a:rPr>
              <a:t>Mycobacterium tuberculosis </a:t>
            </a:r>
            <a:r>
              <a:rPr lang="en-GB" dirty="0">
                <a:latin typeface="Arial" charset="0"/>
                <a:ea typeface="msgothic" charset="0"/>
                <a:cs typeface="msgothic" charset="0"/>
              </a:rPr>
              <a:t>(</a:t>
            </a:r>
            <a:r>
              <a:rPr lang="en-GB" dirty="0" err="1">
                <a:latin typeface="Arial" charset="0"/>
                <a:ea typeface="msgothic" charset="0"/>
                <a:cs typeface="msgothic" charset="0"/>
              </a:rPr>
              <a:t>Mtb</a:t>
            </a:r>
            <a:r>
              <a:rPr lang="en-GB" dirty="0">
                <a:latin typeface="Arial" charset="0"/>
                <a:ea typeface="msgothic" charset="0"/>
                <a:cs typeface="msgothic" charset="0"/>
              </a:rPr>
              <a:t>) infection. </a:t>
            </a:r>
            <a:r>
              <a:rPr lang="en-GB" dirty="0" err="1">
                <a:latin typeface="Arial" charset="0"/>
                <a:ea typeface="msgothic" charset="0"/>
                <a:cs typeface="msgothic" charset="0"/>
              </a:rPr>
              <a:t>Mtb</a:t>
            </a:r>
            <a:r>
              <a:rPr lang="en-GB" dirty="0">
                <a:latin typeface="Arial" charset="0"/>
                <a:ea typeface="msgothic" charset="0"/>
                <a:cs typeface="msgothic" charset="0"/>
              </a:rPr>
              <a:t> interacts with macrophages through a number of receptors that have been shown in vitro to differentially regulate the fate of the bacillus. </a:t>
            </a:r>
            <a:r>
              <a:rPr lang="en-GB" dirty="0" err="1">
                <a:latin typeface="Arial" charset="0"/>
                <a:ea typeface="msgothic" charset="0"/>
                <a:cs typeface="msgothic" charset="0"/>
              </a:rPr>
              <a:t>Phagocytic</a:t>
            </a:r>
            <a:r>
              <a:rPr lang="en-GB" dirty="0">
                <a:latin typeface="Arial" charset="0"/>
                <a:ea typeface="msgothic" charset="0"/>
                <a:cs typeface="msgothic" charset="0"/>
              </a:rPr>
              <a:t> receptors include the </a:t>
            </a:r>
            <a:r>
              <a:rPr lang="en-GB" dirty="0" err="1">
                <a:latin typeface="Arial" charset="0"/>
                <a:ea typeface="msgothic" charset="0"/>
                <a:cs typeface="msgothic" charset="0"/>
              </a:rPr>
              <a:t>Fc</a:t>
            </a:r>
            <a:r>
              <a:rPr lang="en-GB" dirty="0">
                <a:latin typeface="Arial" charset="0"/>
                <a:ea typeface="msgothic" charset="0"/>
                <a:cs typeface="msgothic" charset="0"/>
              </a:rPr>
              <a:t> receptor (</a:t>
            </a:r>
            <a:r>
              <a:rPr lang="en-GB" dirty="0" err="1">
                <a:latin typeface="Arial" charset="0"/>
                <a:ea typeface="msgothic" charset="0"/>
                <a:cs typeface="msgothic" charset="0"/>
              </a:rPr>
              <a:t>FcR</a:t>
            </a:r>
            <a:r>
              <a:rPr lang="en-GB" dirty="0">
                <a:latin typeface="Arial" charset="0"/>
                <a:ea typeface="msgothic" charset="0"/>
                <a:cs typeface="msgothic" charset="0"/>
              </a:rPr>
              <a:t>), mannose receptor (MR), complement receptors (CR1, CR3, CR4), surfactant protein receptors (SPR), and scavenger receptors (SR). CD14 is a tethering receptor that aids in Toll-like receptor (TLR) </a:t>
            </a:r>
            <a:r>
              <a:rPr lang="en-GB" dirty="0" err="1">
                <a:latin typeface="Arial" charset="0"/>
                <a:ea typeface="msgothic" charset="0"/>
                <a:cs typeface="msgothic" charset="0"/>
              </a:rPr>
              <a:t>signaling</a:t>
            </a:r>
            <a:r>
              <a:rPr lang="en-GB" dirty="0">
                <a:latin typeface="Arial" charset="0"/>
                <a:ea typeface="msgothic" charset="0"/>
                <a:cs typeface="msgothic" charset="0"/>
              </a:rPr>
              <a:t>. TLRs are expressed at both the plasma and </a:t>
            </a:r>
            <a:r>
              <a:rPr lang="en-GB" dirty="0" err="1">
                <a:latin typeface="Arial" charset="0"/>
                <a:ea typeface="msgothic" charset="0"/>
                <a:cs typeface="msgothic" charset="0"/>
              </a:rPr>
              <a:t>phagosomal</a:t>
            </a:r>
            <a:r>
              <a:rPr lang="en-GB" dirty="0">
                <a:latin typeface="Arial" charset="0"/>
                <a:ea typeface="msgothic" charset="0"/>
                <a:cs typeface="msgothic" charset="0"/>
              </a:rPr>
              <a:t> membranes and induce cytokine production via the MyD88 </a:t>
            </a:r>
            <a:r>
              <a:rPr lang="en-GB" dirty="0" err="1">
                <a:latin typeface="Arial" charset="0"/>
                <a:ea typeface="msgothic" charset="0"/>
                <a:cs typeface="msgothic" charset="0"/>
              </a:rPr>
              <a:t>signaling</a:t>
            </a:r>
            <a:r>
              <a:rPr lang="en-GB" dirty="0">
                <a:latin typeface="Arial" charset="0"/>
                <a:ea typeface="msgothic" charset="0"/>
                <a:cs typeface="msgothic" charset="0"/>
              </a:rPr>
              <a:t> pathway. </a:t>
            </a:r>
            <a:r>
              <a:rPr lang="en-GB" dirty="0" err="1">
                <a:latin typeface="Arial" charset="0"/>
                <a:ea typeface="msgothic" charset="0"/>
                <a:cs typeface="msgothic" charset="0"/>
              </a:rPr>
              <a:t>Mycolylarabinogalactan-peptidoglycan</a:t>
            </a:r>
            <a:r>
              <a:rPr lang="en-GB" dirty="0">
                <a:latin typeface="Arial" charset="0"/>
                <a:ea typeface="msgothic" charset="0"/>
                <a:cs typeface="msgothic" charset="0"/>
              </a:rPr>
              <a:t> (MAGP) from the </a:t>
            </a:r>
            <a:r>
              <a:rPr lang="en-GB" dirty="0" err="1">
                <a:latin typeface="Arial" charset="0"/>
                <a:ea typeface="msgothic" charset="0"/>
                <a:cs typeface="msgothic" charset="0"/>
              </a:rPr>
              <a:t>Mtb</a:t>
            </a:r>
            <a:r>
              <a:rPr lang="en-GB" dirty="0">
                <a:latin typeface="Arial" charset="0"/>
                <a:ea typeface="msgothic" charset="0"/>
                <a:cs typeface="msgothic" charset="0"/>
              </a:rPr>
              <a:t> cell wall can be released into the cytoplasm, where it is detected by the pattern recognition receptor, NOD2/CARD15. Both TLR and NOD2 </a:t>
            </a:r>
            <a:r>
              <a:rPr lang="en-GB" dirty="0" err="1">
                <a:latin typeface="Arial" charset="0"/>
                <a:ea typeface="msgothic" charset="0"/>
                <a:cs typeface="msgothic" charset="0"/>
              </a:rPr>
              <a:t>signaling</a:t>
            </a:r>
            <a:r>
              <a:rPr lang="en-GB" dirty="0">
                <a:latin typeface="Arial" charset="0"/>
                <a:ea typeface="msgothic" charset="0"/>
                <a:cs typeface="msgothic" charset="0"/>
              </a:rPr>
              <a:t> induce cytokine gene transcription via nuclear factor–</a:t>
            </a:r>
            <a:r>
              <a:rPr lang="en-GB" dirty="0" err="1">
                <a:latin typeface="Arial" charset="0"/>
                <a:ea typeface="msgothic" charset="0"/>
                <a:cs typeface="msgothic" charset="0"/>
              </a:rPr>
              <a:t>κB</a:t>
            </a:r>
            <a:r>
              <a:rPr lang="en-GB" dirty="0">
                <a:latin typeface="Arial" charset="0"/>
                <a:ea typeface="msgothic" charset="0"/>
                <a:cs typeface="msgothic" charset="0"/>
              </a:rPr>
              <a:t> (NF-</a:t>
            </a:r>
            <a:r>
              <a:rPr lang="en-GB" dirty="0" err="1">
                <a:latin typeface="Arial" charset="0"/>
                <a:ea typeface="msgothic" charset="0"/>
                <a:cs typeface="msgothic" charset="0"/>
              </a:rPr>
              <a:t>κB</a:t>
            </a:r>
            <a:r>
              <a:rPr lang="en-GB" dirty="0">
                <a:latin typeface="Arial" charset="0"/>
                <a:ea typeface="msgothic" charset="0"/>
                <a:cs typeface="msgothic" charset="0"/>
              </a:rPr>
              <a:t>). Once in the </a:t>
            </a:r>
            <a:r>
              <a:rPr lang="en-GB" dirty="0" err="1">
                <a:latin typeface="Arial" charset="0"/>
                <a:ea typeface="msgothic" charset="0"/>
                <a:cs typeface="msgothic" charset="0"/>
              </a:rPr>
              <a:t>phagosome</a:t>
            </a:r>
            <a:r>
              <a:rPr lang="en-GB" dirty="0">
                <a:latin typeface="Arial" charset="0"/>
                <a:ea typeface="msgothic" charset="0"/>
                <a:cs typeface="msgothic" charset="0"/>
              </a:rPr>
              <a:t>, live </a:t>
            </a:r>
            <a:r>
              <a:rPr lang="en-GB" dirty="0" err="1">
                <a:latin typeface="Arial" charset="0"/>
                <a:ea typeface="msgothic" charset="0"/>
                <a:cs typeface="msgothic" charset="0"/>
              </a:rPr>
              <a:t>Mtb</a:t>
            </a:r>
            <a:r>
              <a:rPr lang="en-GB" dirty="0">
                <a:latin typeface="Arial" charset="0"/>
                <a:ea typeface="msgothic" charset="0"/>
                <a:cs typeface="msgothic" charset="0"/>
              </a:rPr>
              <a:t> blocks </a:t>
            </a:r>
            <a:r>
              <a:rPr lang="en-GB" dirty="0" err="1">
                <a:latin typeface="Arial" charset="0"/>
                <a:ea typeface="msgothic" charset="0"/>
                <a:cs typeface="msgothic" charset="0"/>
              </a:rPr>
              <a:t>phagosomal</a:t>
            </a:r>
            <a:r>
              <a:rPr lang="en-GB" dirty="0">
                <a:latin typeface="Arial" charset="0"/>
                <a:ea typeface="msgothic" charset="0"/>
                <a:cs typeface="msgothic" charset="0"/>
              </a:rPr>
              <a:t> maturation (X). The </a:t>
            </a:r>
            <a:r>
              <a:rPr lang="en-GB" dirty="0" err="1">
                <a:latin typeface="Arial" charset="0"/>
                <a:ea typeface="msgothic" charset="0"/>
                <a:cs typeface="msgothic" charset="0"/>
              </a:rPr>
              <a:t>mycobacterial</a:t>
            </a:r>
            <a:r>
              <a:rPr lang="en-GB" dirty="0">
                <a:latin typeface="Arial" charset="0"/>
                <a:ea typeface="msgothic" charset="0"/>
                <a:cs typeface="msgothic" charset="0"/>
              </a:rPr>
              <a:t> </a:t>
            </a:r>
            <a:r>
              <a:rPr lang="en-GB" dirty="0" err="1">
                <a:latin typeface="Arial" charset="0"/>
                <a:ea typeface="msgothic" charset="0"/>
                <a:cs typeface="msgothic" charset="0"/>
              </a:rPr>
              <a:t>phagosome</a:t>
            </a:r>
            <a:r>
              <a:rPr lang="en-GB" dirty="0">
                <a:latin typeface="Arial" charset="0"/>
                <a:ea typeface="msgothic" charset="0"/>
                <a:cs typeface="msgothic" charset="0"/>
              </a:rPr>
              <a:t> actively retains the characteristics of an early </a:t>
            </a:r>
            <a:r>
              <a:rPr lang="en-GB" dirty="0" err="1">
                <a:latin typeface="Arial" charset="0"/>
                <a:ea typeface="msgothic" charset="0"/>
                <a:cs typeface="msgothic" charset="0"/>
              </a:rPr>
              <a:t>endosome</a:t>
            </a:r>
            <a:r>
              <a:rPr lang="en-GB" dirty="0">
                <a:latin typeface="Arial" charset="0"/>
                <a:ea typeface="msgothic" charset="0"/>
                <a:cs typeface="msgothic" charset="0"/>
              </a:rPr>
              <a:t>, such as tryptophan </a:t>
            </a:r>
            <a:r>
              <a:rPr lang="en-GB" dirty="0" err="1">
                <a:latin typeface="Arial" charset="0"/>
                <a:ea typeface="msgothic" charset="0"/>
                <a:cs typeface="msgothic" charset="0"/>
              </a:rPr>
              <a:t>aspartate</a:t>
            </a:r>
            <a:r>
              <a:rPr lang="en-GB" dirty="0">
                <a:latin typeface="Arial" charset="0"/>
                <a:ea typeface="msgothic" charset="0"/>
                <a:cs typeface="msgothic" charset="0"/>
              </a:rPr>
              <a:t> coat protein (TACO), although this is currently in debate.</a:t>
            </a:r>
            <a:r>
              <a:rPr lang="en-GB" baseline="33000" dirty="0">
                <a:latin typeface="Arial" charset="0"/>
                <a:ea typeface="msgothic" charset="0"/>
                <a:cs typeface="msgothic" charset="0"/>
              </a:rPr>
              <a:t> 65 </a:t>
            </a:r>
            <a:r>
              <a:rPr lang="en-GB" dirty="0" err="1">
                <a:latin typeface="Arial" charset="0"/>
                <a:ea typeface="msgothic" charset="0"/>
                <a:cs typeface="msgothic" charset="0"/>
              </a:rPr>
              <a:t>Vacuolar</a:t>
            </a:r>
            <a:r>
              <a:rPr lang="en-GB" dirty="0">
                <a:latin typeface="Arial" charset="0"/>
                <a:ea typeface="msgothic" charset="0"/>
                <a:cs typeface="msgothic" charset="0"/>
              </a:rPr>
              <a:t> proton </a:t>
            </a:r>
            <a:r>
              <a:rPr lang="en-GB" dirty="0" err="1">
                <a:latin typeface="Arial" charset="0"/>
                <a:ea typeface="msgothic" charset="0"/>
                <a:cs typeface="msgothic" charset="0"/>
              </a:rPr>
              <a:t>ATPase</a:t>
            </a:r>
            <a:r>
              <a:rPr lang="en-GB" dirty="0">
                <a:latin typeface="Arial" charset="0"/>
                <a:ea typeface="msgothic" charset="0"/>
                <a:cs typeface="msgothic" charset="0"/>
              </a:rPr>
              <a:t>, inducible nitric oxide </a:t>
            </a:r>
            <a:r>
              <a:rPr lang="en-GB" dirty="0" err="1">
                <a:latin typeface="Arial" charset="0"/>
                <a:ea typeface="msgothic" charset="0"/>
                <a:cs typeface="msgothic" charset="0"/>
              </a:rPr>
              <a:t>synthase</a:t>
            </a:r>
            <a:r>
              <a:rPr lang="en-GB" dirty="0">
                <a:latin typeface="Arial" charset="0"/>
                <a:ea typeface="msgothic" charset="0"/>
                <a:cs typeface="msgothic" charset="0"/>
              </a:rPr>
              <a:t> (</a:t>
            </a:r>
            <a:r>
              <a:rPr lang="en-GB" dirty="0" err="1">
                <a:latin typeface="Arial" charset="0"/>
                <a:ea typeface="msgothic" charset="0"/>
                <a:cs typeface="msgothic" charset="0"/>
              </a:rPr>
              <a:t>iNOS</a:t>
            </a:r>
            <a:r>
              <a:rPr lang="en-GB" dirty="0">
                <a:latin typeface="Arial" charset="0"/>
                <a:ea typeface="msgothic" charset="0"/>
                <a:cs typeface="msgothic" charset="0"/>
              </a:rPr>
              <a:t>), and natural resistance-associated membrane protein 1 (NRAMP1) are inhibited from associating with this </a:t>
            </a:r>
            <a:r>
              <a:rPr lang="en-GB" dirty="0" err="1">
                <a:latin typeface="Arial" charset="0"/>
                <a:ea typeface="msgothic" charset="0"/>
                <a:cs typeface="msgothic" charset="0"/>
              </a:rPr>
              <a:t>phagosome</a:t>
            </a:r>
            <a:r>
              <a:rPr lang="en-GB" dirty="0">
                <a:latin typeface="Arial" charset="0"/>
                <a:ea typeface="msgothic" charset="0"/>
                <a:cs typeface="msgothic" charset="0"/>
              </a:rPr>
              <a:t>, thereby avoiding pH reduction, reactive nitrogen intermediates (RNIs), and Fe</a:t>
            </a:r>
            <a:r>
              <a:rPr lang="en-GB" baseline="33000" dirty="0">
                <a:latin typeface="Arial" charset="0"/>
                <a:ea typeface="msgothic" charset="0"/>
                <a:cs typeface="msgothic" charset="0"/>
              </a:rPr>
              <a:t>2+</a:t>
            </a:r>
            <a:r>
              <a:rPr lang="en-GB" dirty="0">
                <a:latin typeface="Arial" charset="0"/>
                <a:ea typeface="msgothic" charset="0"/>
                <a:cs typeface="msgothic" charset="0"/>
              </a:rPr>
              <a:t>/Mn</a:t>
            </a:r>
            <a:r>
              <a:rPr lang="en-GB" baseline="33000" dirty="0">
                <a:latin typeface="Arial" charset="0"/>
                <a:ea typeface="msgothic" charset="0"/>
                <a:cs typeface="msgothic" charset="0"/>
              </a:rPr>
              <a:t>2+</a:t>
            </a:r>
            <a:r>
              <a:rPr lang="en-GB" dirty="0">
                <a:latin typeface="Arial" charset="0"/>
                <a:ea typeface="msgothic" charset="0"/>
                <a:cs typeface="msgothic" charset="0"/>
              </a:rPr>
              <a:t> starvation, respectively.</a:t>
            </a:r>
            <a:r>
              <a:rPr lang="en-GB" baseline="33000" dirty="0">
                <a:latin typeface="Arial" charset="0"/>
                <a:ea typeface="msgothic" charset="0"/>
                <a:cs typeface="msgothic" charset="0"/>
              </a:rPr>
              <a:t> 74,146,195 </a:t>
            </a:r>
            <a:r>
              <a:rPr lang="en-GB" dirty="0" err="1">
                <a:latin typeface="Arial" charset="0"/>
                <a:ea typeface="msgothic" charset="0"/>
                <a:cs typeface="msgothic" charset="0"/>
              </a:rPr>
              <a:t>Phosphatidylinositol</a:t>
            </a:r>
            <a:r>
              <a:rPr lang="en-GB" dirty="0">
                <a:latin typeface="Arial" charset="0"/>
                <a:ea typeface="msgothic" charset="0"/>
                <a:cs typeface="msgothic" charset="0"/>
              </a:rPr>
              <a:t> 3-phosphate (PI3P), a lipid involved in proper trafficking of </a:t>
            </a:r>
            <a:r>
              <a:rPr lang="en-GB" dirty="0" err="1">
                <a:latin typeface="Arial" charset="0"/>
                <a:ea typeface="msgothic" charset="0"/>
                <a:cs typeface="msgothic" charset="0"/>
              </a:rPr>
              <a:t>lysosomal</a:t>
            </a:r>
            <a:r>
              <a:rPr lang="en-GB" dirty="0">
                <a:latin typeface="Arial" charset="0"/>
                <a:ea typeface="msgothic" charset="0"/>
                <a:cs typeface="msgothic" charset="0"/>
              </a:rPr>
              <a:t> constituents to </a:t>
            </a:r>
            <a:r>
              <a:rPr lang="en-GB" dirty="0" err="1">
                <a:latin typeface="Arial" charset="0"/>
                <a:ea typeface="msgothic" charset="0"/>
                <a:cs typeface="msgothic" charset="0"/>
              </a:rPr>
              <a:t>phagosomes</a:t>
            </a:r>
            <a:r>
              <a:rPr lang="en-GB" dirty="0">
                <a:latin typeface="Arial" charset="0"/>
                <a:ea typeface="msgothic" charset="0"/>
                <a:cs typeface="msgothic" charset="0"/>
              </a:rPr>
              <a:t>, is also continuously eliminated from </a:t>
            </a:r>
            <a:r>
              <a:rPr lang="en-GB" dirty="0" err="1">
                <a:latin typeface="Arial" charset="0"/>
                <a:ea typeface="msgothic" charset="0"/>
                <a:cs typeface="msgothic" charset="0"/>
              </a:rPr>
              <a:t>phagosomes</a:t>
            </a:r>
            <a:r>
              <a:rPr lang="en-GB" dirty="0">
                <a:latin typeface="Arial" charset="0"/>
                <a:ea typeface="msgothic" charset="0"/>
                <a:cs typeface="msgothic" charset="0"/>
              </a:rPr>
              <a:t> containing live </a:t>
            </a:r>
            <a:r>
              <a:rPr lang="en-GB" dirty="0" err="1">
                <a:latin typeface="Arial" charset="0"/>
                <a:ea typeface="msgothic" charset="0"/>
                <a:cs typeface="msgothic" charset="0"/>
              </a:rPr>
              <a:t>Mtb</a:t>
            </a:r>
            <a:r>
              <a:rPr lang="en-GB" dirty="0">
                <a:latin typeface="Arial" charset="0"/>
                <a:ea typeface="msgothic" charset="0"/>
                <a:cs typeface="msgothic" charset="0"/>
              </a:rPr>
              <a:t> due to the hydrolytic activity of secreted lipid </a:t>
            </a:r>
            <a:r>
              <a:rPr lang="en-GB" dirty="0" err="1">
                <a:latin typeface="Arial" charset="0"/>
                <a:ea typeface="msgothic" charset="0"/>
                <a:cs typeface="msgothic" charset="0"/>
              </a:rPr>
              <a:t>phosphatase</a:t>
            </a:r>
            <a:r>
              <a:rPr lang="en-GB" dirty="0">
                <a:latin typeface="Arial" charset="0"/>
                <a:ea typeface="msgothic" charset="0"/>
                <a:cs typeface="msgothic" charset="0"/>
              </a:rPr>
              <a:t>, </a:t>
            </a:r>
            <a:r>
              <a:rPr lang="en-GB" dirty="0" err="1">
                <a:latin typeface="Arial" charset="0"/>
                <a:ea typeface="msgothic" charset="0"/>
                <a:cs typeface="msgothic" charset="0"/>
              </a:rPr>
              <a:t>SapM</a:t>
            </a:r>
            <a:r>
              <a:rPr lang="en-GB" dirty="0">
                <a:latin typeface="Arial" charset="0"/>
                <a:ea typeface="msgothic" charset="0"/>
                <a:cs typeface="msgothic" charset="0"/>
              </a:rPr>
              <a:t>.</a:t>
            </a:r>
            <a:r>
              <a:rPr lang="en-GB" baseline="33000" dirty="0">
                <a:latin typeface="Arial" charset="0"/>
                <a:ea typeface="msgothic" charset="0"/>
                <a:cs typeface="msgothic" charset="0"/>
              </a:rPr>
              <a:t> 211 </a:t>
            </a:r>
            <a:r>
              <a:rPr lang="en-GB" dirty="0">
                <a:latin typeface="Arial" charset="0"/>
                <a:ea typeface="msgothic" charset="0"/>
                <a:cs typeface="msgothic" charset="0"/>
              </a:rPr>
              <a:t>Early </a:t>
            </a:r>
            <a:r>
              <a:rPr lang="en-GB" dirty="0" err="1">
                <a:latin typeface="Arial" charset="0"/>
                <a:ea typeface="msgothic" charset="0"/>
                <a:cs typeface="msgothic" charset="0"/>
              </a:rPr>
              <a:t>endosomal</a:t>
            </a:r>
            <a:r>
              <a:rPr lang="en-GB" dirty="0">
                <a:latin typeface="Arial" charset="0"/>
                <a:ea typeface="msgothic" charset="0"/>
                <a:cs typeface="msgothic" charset="0"/>
              </a:rPr>
              <a:t> </a:t>
            </a:r>
            <a:r>
              <a:rPr lang="en-GB" dirty="0" err="1">
                <a:latin typeface="Arial" charset="0"/>
                <a:ea typeface="msgothic" charset="0"/>
                <a:cs typeface="msgothic" charset="0"/>
              </a:rPr>
              <a:t>autoantigen</a:t>
            </a:r>
            <a:r>
              <a:rPr lang="en-GB" dirty="0">
                <a:latin typeface="Arial" charset="0"/>
                <a:ea typeface="msgothic" charset="0"/>
                <a:cs typeface="msgothic" charset="0"/>
              </a:rPr>
              <a:t> 1 (EEA1) and Hrs, both of which are trafficking molecules that associate with PI3P, are also prevented from associating with the </a:t>
            </a:r>
            <a:r>
              <a:rPr lang="en-GB" dirty="0" err="1">
                <a:latin typeface="Arial" charset="0"/>
                <a:ea typeface="msgothic" charset="0"/>
                <a:cs typeface="msgothic" charset="0"/>
              </a:rPr>
              <a:t>Mtb</a:t>
            </a:r>
            <a:r>
              <a:rPr lang="en-GB" dirty="0">
                <a:latin typeface="Arial" charset="0"/>
                <a:ea typeface="msgothic" charset="0"/>
                <a:cs typeface="msgothic" charset="0"/>
              </a:rPr>
              <a:t> </a:t>
            </a:r>
            <a:r>
              <a:rPr lang="en-GB" dirty="0" err="1">
                <a:latin typeface="Arial" charset="0"/>
                <a:ea typeface="msgothic" charset="0"/>
                <a:cs typeface="msgothic" charset="0"/>
              </a:rPr>
              <a:t>phagosome</a:t>
            </a:r>
            <a:r>
              <a:rPr lang="en-GB" dirty="0">
                <a:latin typeface="Arial" charset="0"/>
                <a:ea typeface="msgothic" charset="0"/>
                <a:cs typeface="msgothic" charset="0"/>
              </a:rPr>
              <a:t>.</a:t>
            </a:r>
            <a:r>
              <a:rPr lang="en-GB" baseline="33000" dirty="0">
                <a:latin typeface="Arial" charset="0"/>
                <a:ea typeface="msgothic" charset="0"/>
                <a:cs typeface="msgothic" charset="0"/>
              </a:rPr>
              <a:t> 75,215 </a:t>
            </a:r>
            <a:r>
              <a:rPr lang="en-GB" dirty="0">
                <a:latin typeface="Arial" charset="0"/>
                <a:ea typeface="msgothic" charset="0"/>
                <a:cs typeface="msgothic" charset="0"/>
              </a:rPr>
              <a:t>The </a:t>
            </a:r>
            <a:r>
              <a:rPr lang="en-GB" dirty="0" err="1">
                <a:latin typeface="Arial" charset="0"/>
                <a:ea typeface="msgothic" charset="0"/>
                <a:cs typeface="msgothic" charset="0"/>
              </a:rPr>
              <a:t>Mtb</a:t>
            </a:r>
            <a:r>
              <a:rPr lang="en-GB" dirty="0">
                <a:latin typeface="Arial" charset="0"/>
                <a:ea typeface="msgothic" charset="0"/>
                <a:cs typeface="msgothic" charset="0"/>
              </a:rPr>
              <a:t> cell wall component, </a:t>
            </a:r>
            <a:r>
              <a:rPr lang="en-GB" dirty="0" err="1">
                <a:latin typeface="Arial" charset="0"/>
                <a:ea typeface="msgothic" charset="0"/>
                <a:cs typeface="msgothic" charset="0"/>
              </a:rPr>
              <a:t>lipoarabinomannan</a:t>
            </a:r>
            <a:r>
              <a:rPr lang="en-GB" dirty="0">
                <a:latin typeface="Arial" charset="0"/>
                <a:ea typeface="msgothic" charset="0"/>
                <a:cs typeface="msgothic" charset="0"/>
              </a:rPr>
              <a:t> (LAM), potentially prevents </a:t>
            </a:r>
            <a:r>
              <a:rPr lang="en-GB" dirty="0" err="1">
                <a:latin typeface="Arial" charset="0"/>
                <a:ea typeface="msgothic" charset="0"/>
                <a:cs typeface="msgothic" charset="0"/>
              </a:rPr>
              <a:t>phagosomal</a:t>
            </a:r>
            <a:r>
              <a:rPr lang="en-GB" dirty="0">
                <a:latin typeface="Arial" charset="0"/>
                <a:ea typeface="msgothic" charset="0"/>
                <a:cs typeface="msgothic" charset="0"/>
              </a:rPr>
              <a:t> maturation through transient inhibition of </a:t>
            </a:r>
            <a:r>
              <a:rPr lang="en-GB" dirty="0" err="1">
                <a:latin typeface="Arial" charset="0"/>
                <a:ea typeface="msgothic" charset="0"/>
                <a:cs typeface="msgothic" charset="0"/>
              </a:rPr>
              <a:t>cytoplasmic</a:t>
            </a:r>
            <a:r>
              <a:rPr lang="en-GB" dirty="0">
                <a:latin typeface="Arial" charset="0"/>
                <a:ea typeface="msgothic" charset="0"/>
                <a:cs typeface="msgothic" charset="0"/>
              </a:rPr>
              <a:t> Ca</a:t>
            </a:r>
            <a:r>
              <a:rPr lang="en-GB" baseline="33000" dirty="0">
                <a:latin typeface="Arial" charset="0"/>
                <a:ea typeface="msgothic" charset="0"/>
                <a:cs typeface="msgothic" charset="0"/>
              </a:rPr>
              <a:t>2+</a:t>
            </a:r>
            <a:r>
              <a:rPr lang="en-GB" dirty="0">
                <a:latin typeface="Arial" charset="0"/>
                <a:ea typeface="msgothic" charset="0"/>
                <a:cs typeface="msgothic" charset="0"/>
              </a:rPr>
              <a:t> fluxes, which then impairs recruitment of the </a:t>
            </a:r>
            <a:r>
              <a:rPr lang="en-GB" dirty="0" err="1">
                <a:latin typeface="Arial" charset="0"/>
                <a:ea typeface="msgothic" charset="0"/>
                <a:cs typeface="msgothic" charset="0"/>
              </a:rPr>
              <a:t>kinase</a:t>
            </a:r>
            <a:r>
              <a:rPr lang="en-GB" dirty="0">
                <a:latin typeface="Arial" charset="0"/>
                <a:ea typeface="msgothic" charset="0"/>
                <a:cs typeface="msgothic" charset="0"/>
              </a:rPr>
              <a:t> (hVPS34) that produces PI3P.</a:t>
            </a:r>
            <a:r>
              <a:rPr lang="en-GB" baseline="33000" dirty="0">
                <a:latin typeface="Arial" charset="0"/>
                <a:ea typeface="msgothic" charset="0"/>
                <a:cs typeface="msgothic" charset="0"/>
              </a:rPr>
              <a:t> 210 </a:t>
            </a:r>
            <a:r>
              <a:rPr lang="en-GB" dirty="0">
                <a:latin typeface="Arial" charset="0"/>
                <a:ea typeface="msgothic" charset="0"/>
                <a:cs typeface="msgothic" charset="0"/>
              </a:rPr>
              <a:t>TR, </a:t>
            </a:r>
            <a:r>
              <a:rPr lang="en-GB" dirty="0" err="1">
                <a:latin typeface="Arial" charset="0"/>
                <a:ea typeface="msgothic" charset="0"/>
                <a:cs typeface="msgothic" charset="0"/>
              </a:rPr>
              <a:t>transferrin</a:t>
            </a:r>
            <a:r>
              <a:rPr lang="en-GB" dirty="0">
                <a:latin typeface="Arial" charset="0"/>
                <a:ea typeface="msgothic" charset="0"/>
                <a:cs typeface="msgothic" charset="0"/>
              </a:rPr>
              <a:t> receptor; LAMP-1, </a:t>
            </a:r>
            <a:r>
              <a:rPr lang="en-GB" dirty="0" err="1">
                <a:latin typeface="Arial" charset="0"/>
                <a:ea typeface="msgothic" charset="0"/>
                <a:cs typeface="msgothic" charset="0"/>
              </a:rPr>
              <a:t>lysosomal</a:t>
            </a:r>
            <a:r>
              <a:rPr lang="en-GB" dirty="0">
                <a:latin typeface="Arial" charset="0"/>
                <a:ea typeface="msgothic" charset="0"/>
                <a:cs typeface="msgothic" charset="0"/>
              </a:rPr>
              <a:t>-associated membrane protein-1; </a:t>
            </a:r>
            <a:r>
              <a:rPr lang="en-GB" dirty="0" err="1">
                <a:latin typeface="Arial" charset="0"/>
                <a:ea typeface="msgothic" charset="0"/>
                <a:cs typeface="msgothic" charset="0"/>
              </a:rPr>
              <a:t>Rab</a:t>
            </a:r>
            <a:r>
              <a:rPr lang="en-GB" dirty="0">
                <a:latin typeface="Arial" charset="0"/>
                <a:ea typeface="msgothic" charset="0"/>
                <a:cs typeface="msgothic" charset="0"/>
              </a:rPr>
              <a:t>, small </a:t>
            </a:r>
            <a:r>
              <a:rPr lang="en-GB" dirty="0" err="1">
                <a:latin typeface="Arial" charset="0"/>
                <a:ea typeface="msgothic" charset="0"/>
                <a:cs typeface="msgothic" charset="0"/>
              </a:rPr>
              <a:t>GTPases</a:t>
            </a:r>
            <a:r>
              <a:rPr lang="en-GB" dirty="0">
                <a:latin typeface="Arial" charset="0"/>
                <a:ea typeface="msgothic" charset="0"/>
                <a:cs typeface="msgothic" charset="0"/>
              </a:rPr>
              <a:t>. Modified from Kaufmann.</a:t>
            </a:r>
            <a:r>
              <a:rPr lang="en-GB" baseline="33000" dirty="0">
                <a:latin typeface="Arial" charset="0"/>
                <a:ea typeface="msgothic" charset="0"/>
                <a:cs typeface="msgothic" charset="0"/>
              </a:rPr>
              <a:t> 115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B926AB-0F36-407D-9042-4E15A999CFF8}" type="slidenum">
              <a:rPr lang="en-US" smtClean="0"/>
              <a:pPr/>
              <a:t>22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F3ABABE-C5C4-4181-BBB8-B90C98C56AC4}" type="slidenum">
              <a:rPr lang="en-US" smtClean="0"/>
              <a:pPr/>
              <a:t>23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9A44762-D1C6-4132-9EE9-9395AF0285D1}" type="slidenum">
              <a:rPr lang="en-US" smtClean="0"/>
              <a:pPr/>
              <a:t>24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726348C3-0435-44DC-8FBB-4605A5D6757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57456962-724A-4ABB-9F8C-A9B303C6D0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7D999F48-3A70-42D5-9BF0-DA808687DA0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lm.nih.gov/exhibition/visualculture/infectious04.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PULMONARY TUBERCULOSIS</a:t>
            </a:r>
            <a:br>
              <a:rPr lang="en-US" dirty="0"/>
            </a:br>
            <a:r>
              <a:rPr lang="en-US" dirty="0"/>
              <a:t>INTRODUCTION PATHOLOGY&amp;PATHOGENESIS</a:t>
            </a:r>
          </a:p>
        </p:txBody>
      </p:sp>
      <p:sp>
        <p:nvSpPr>
          <p:cNvPr id="3" name="Subtitle 2"/>
          <p:cNvSpPr>
            <a:spLocks noGrp="1"/>
          </p:cNvSpPr>
          <p:nvPr>
            <p:ph type="subTitle" idx="1"/>
          </p:nvPr>
        </p:nvSpPr>
        <p:spPr/>
        <p:txBody>
          <a:bodyPr/>
          <a:lstStyle/>
          <a:p>
            <a:r>
              <a:rPr lang="en-US" dirty="0"/>
              <a:t>DR.P.YUGANDHAR</a:t>
            </a:r>
          </a:p>
          <a:p>
            <a:r>
              <a:rPr lang="en-US" dirty="0"/>
              <a:t>PROFESSOR </a:t>
            </a:r>
          </a:p>
          <a:p>
            <a:r>
              <a:rPr lang="en-US" dirty="0"/>
              <a:t>DEPT. OF PULMONOLOGY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Today, the absence of a completely protective TB vaccine, the slow development of new antimycobacterial drugs, the need for prolonged therapy regimens, </a:t>
            </a:r>
            <a:r>
              <a:rPr lang="en-US" b="1" dirty="0">
                <a:solidFill>
                  <a:srgbClr val="002060"/>
                </a:solidFill>
              </a:rPr>
              <a:t>and the emergence of multidrug-resistant (MDR) and extremely drug-resistant (XDR) strains of </a:t>
            </a:r>
            <a:r>
              <a:rPr lang="en-US" b="1" dirty="0" err="1">
                <a:solidFill>
                  <a:srgbClr val="002060"/>
                </a:solidFill>
              </a:rPr>
              <a:t>Mtb</a:t>
            </a:r>
            <a:r>
              <a:rPr lang="en-US" b="1" dirty="0">
                <a:solidFill>
                  <a:srgbClr val="002060"/>
                </a:solidFill>
              </a:rPr>
              <a:t> are issues that highlight the reemerging TB crisis. The MDR strains account for almost 5% of TB cases.</a:t>
            </a:r>
          </a:p>
          <a:p>
            <a:endParaRPr lang="en-IN" dirty="0"/>
          </a:p>
        </p:txBody>
      </p:sp>
    </p:spTree>
    <p:extLst>
      <p:ext uri="{BB962C8B-B14F-4D97-AF65-F5344CB8AC3E}">
        <p14:creationId xmlns="" xmlns:p14="http://schemas.microsoft.com/office/powerpoint/2010/main" val="168139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5"/>
          <p:cNvSpPr>
            <a:spLocks noGrp="1"/>
          </p:cNvSpPr>
          <p:nvPr>
            <p:ph type="ftr" sz="quarter" idx="11"/>
          </p:nvPr>
        </p:nvSpPr>
        <p:spPr>
          <a:noFill/>
        </p:spPr>
        <p:txBody>
          <a:bodyPr/>
          <a:lstStyle/>
          <a:p>
            <a:r>
              <a:rPr lang="en-US"/>
              <a:t>Module 1 – Transmission and Pathogenesis of Tuberculosis</a:t>
            </a:r>
          </a:p>
        </p:txBody>
      </p:sp>
      <p:sp>
        <p:nvSpPr>
          <p:cNvPr id="29699" name="Slide Number Placeholder 6"/>
          <p:cNvSpPr>
            <a:spLocks noGrp="1"/>
          </p:cNvSpPr>
          <p:nvPr>
            <p:ph type="sldNum" sz="quarter" idx="12"/>
          </p:nvPr>
        </p:nvSpPr>
        <p:spPr>
          <a:noFill/>
        </p:spPr>
        <p:txBody>
          <a:bodyPr/>
          <a:lstStyle/>
          <a:p>
            <a:fld id="{B03DFA3F-71F7-4556-A899-E5DA194686F1}" type="slidenum">
              <a:rPr lang="en-US" smtClean="0"/>
              <a:pPr/>
              <a:t>11</a:t>
            </a:fld>
            <a:endParaRPr lang="en-US"/>
          </a:p>
        </p:txBody>
      </p:sp>
      <p:sp>
        <p:nvSpPr>
          <p:cNvPr id="29700" name="Rectangle 22"/>
          <p:cNvSpPr>
            <a:spLocks noGrp="1" noChangeArrowheads="1"/>
          </p:cNvSpPr>
          <p:nvPr>
            <p:ph type="body" sz="half" idx="1"/>
          </p:nvPr>
        </p:nvSpPr>
        <p:spPr>
          <a:xfrm>
            <a:off x="228600" y="1524000"/>
            <a:ext cx="4495800" cy="4800600"/>
          </a:xfrm>
        </p:spPr>
        <p:txBody>
          <a:bodyPr/>
          <a:lstStyle/>
          <a:p>
            <a:pPr eaLnBrk="1" hangingPunct="1">
              <a:lnSpc>
                <a:spcPct val="80000"/>
              </a:lnSpc>
            </a:pPr>
            <a:r>
              <a:rPr lang="en-US" sz="2800"/>
              <a:t>Until mid-1800s, many believed TB was hereditary</a:t>
            </a:r>
          </a:p>
          <a:p>
            <a:pPr eaLnBrk="1" hangingPunct="1">
              <a:lnSpc>
                <a:spcPct val="80000"/>
              </a:lnSpc>
            </a:pPr>
            <a:endParaRPr lang="en-US" sz="2800"/>
          </a:p>
          <a:p>
            <a:pPr eaLnBrk="1" hangingPunct="1">
              <a:lnSpc>
                <a:spcPct val="80000"/>
              </a:lnSpc>
            </a:pPr>
            <a:r>
              <a:rPr lang="en-US" sz="2800"/>
              <a:t>1865 Jean Antoine-Villemin proved TB was contagious</a:t>
            </a:r>
          </a:p>
          <a:p>
            <a:pPr eaLnBrk="1" hangingPunct="1">
              <a:lnSpc>
                <a:spcPct val="80000"/>
              </a:lnSpc>
            </a:pPr>
            <a:endParaRPr lang="en-US" sz="2800"/>
          </a:p>
          <a:p>
            <a:pPr eaLnBrk="1" hangingPunct="1">
              <a:lnSpc>
                <a:spcPct val="80000"/>
              </a:lnSpc>
            </a:pPr>
            <a:r>
              <a:rPr lang="en-US" sz="2800"/>
              <a:t>1882 Robert Koch discovered </a:t>
            </a:r>
            <a:r>
              <a:rPr lang="en-US" sz="2800" i="1"/>
              <a:t>M. tuberculosis,</a:t>
            </a:r>
            <a:r>
              <a:rPr lang="en-US" sz="2800"/>
              <a:t> the bacterium that causes TB </a:t>
            </a:r>
          </a:p>
        </p:txBody>
      </p:sp>
      <p:pic>
        <p:nvPicPr>
          <p:cNvPr id="29701" name="Picture 23"/>
          <p:cNvPicPr>
            <a:picLocks noGrp="1" noChangeAspect="1" noChangeArrowheads="1"/>
          </p:cNvPicPr>
          <p:nvPr>
            <p:ph sz="half" idx="2"/>
          </p:nvPr>
        </p:nvPicPr>
        <p:blipFill>
          <a:blip r:embed="rId3"/>
          <a:srcRect/>
          <a:stretch>
            <a:fillRect/>
          </a:stretch>
        </p:blipFill>
        <p:spPr>
          <a:xfrm>
            <a:off x="4724400" y="2052638"/>
            <a:ext cx="4114800" cy="2790825"/>
          </a:xfrm>
        </p:spPr>
      </p:pic>
      <p:sp>
        <p:nvSpPr>
          <p:cNvPr id="29702" name="Text Box 9"/>
          <p:cNvSpPr txBox="1">
            <a:spLocks noChangeArrowheads="1"/>
          </p:cNvSpPr>
          <p:nvPr/>
        </p:nvSpPr>
        <p:spPr bwMode="auto">
          <a:xfrm>
            <a:off x="4724400" y="4872038"/>
            <a:ext cx="3962400" cy="461962"/>
          </a:xfrm>
          <a:prstGeom prst="rect">
            <a:avLst/>
          </a:prstGeom>
          <a:noFill/>
          <a:ln w="9525" algn="ctr">
            <a:noFill/>
            <a:miter lim="800000"/>
            <a:headEnd/>
            <a:tailEnd/>
          </a:ln>
        </p:spPr>
        <p:txBody>
          <a:bodyPr anchor="b">
            <a:spAutoFit/>
          </a:bodyPr>
          <a:lstStyle/>
          <a:p>
            <a:pPr algn="ctr"/>
            <a:r>
              <a:rPr lang="en-US" sz="1200" i="1">
                <a:solidFill>
                  <a:schemeClr val="tx1"/>
                </a:solidFill>
              </a:rPr>
              <a:t>Mycobacterium tuberculosis</a:t>
            </a:r>
          </a:p>
          <a:p>
            <a:pPr algn="ctr"/>
            <a:r>
              <a:rPr lang="en-US" sz="1200">
                <a:solidFill>
                  <a:schemeClr val="tx1"/>
                </a:solidFill>
              </a:rPr>
              <a:t>Image credit: Janice Haney Carr</a:t>
            </a:r>
          </a:p>
        </p:txBody>
      </p:sp>
      <p:sp>
        <p:nvSpPr>
          <p:cNvPr id="29703" name="Rectangle 25"/>
          <p:cNvSpPr>
            <a:spLocks noGrp="1" noChangeArrowheads="1"/>
          </p:cNvSpPr>
          <p:nvPr>
            <p:ph type="title"/>
          </p:nvPr>
        </p:nvSpPr>
        <p:spPr>
          <a:xfrm>
            <a:off x="381000" y="533400"/>
            <a:ext cx="8229600" cy="685800"/>
          </a:xfrm>
          <a:noFill/>
        </p:spPr>
        <p:txBody>
          <a:bodyPr>
            <a:normAutofit fontScale="90000"/>
          </a:bodyPr>
          <a:lstStyle/>
          <a:p>
            <a:pPr eaLnBrk="1" hangingPunct="1"/>
            <a:r>
              <a:rPr lang="en-US"/>
              <a:t>History of TB (2)</a:t>
            </a:r>
            <a:br>
              <a:rPr lang="en-US"/>
            </a:br>
            <a:r>
              <a:rPr lang="en-US" sz="3200"/>
              <a:t>Scientific Discoveries in 1800s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BACTERIUM</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1447800"/>
            <a:ext cx="8229600" cy="3416320"/>
          </a:xfrm>
          <a:prstGeom prst="rect">
            <a:avLst/>
          </a:prstGeom>
        </p:spPr>
        <p:txBody>
          <a:bodyPr wrap="square">
            <a:spAutoFit/>
          </a:bodyPr>
          <a:lstStyle/>
          <a:p>
            <a:r>
              <a:rPr lang="en-US" sz="2400" dirty="0" err="1"/>
              <a:t>Mycobacteria</a:t>
            </a:r>
            <a:r>
              <a:rPr lang="en-US" sz="2400" dirty="0"/>
              <a:t> are </a:t>
            </a:r>
            <a:r>
              <a:rPr lang="en-US" sz="2400" dirty="0" err="1">
                <a:solidFill>
                  <a:srgbClr val="00B0F0"/>
                </a:solidFill>
              </a:rPr>
              <a:t>nonmotile</a:t>
            </a:r>
            <a:r>
              <a:rPr lang="en-US" sz="2400" dirty="0">
                <a:solidFill>
                  <a:srgbClr val="00B0F0"/>
                </a:solidFill>
              </a:rPr>
              <a:t>, </a:t>
            </a:r>
            <a:r>
              <a:rPr lang="en-US" sz="2400" dirty="0" err="1">
                <a:solidFill>
                  <a:srgbClr val="00B0F0"/>
                </a:solidFill>
              </a:rPr>
              <a:t>nonsporulating</a:t>
            </a:r>
            <a:r>
              <a:rPr lang="en-US" sz="2400" dirty="0">
                <a:solidFill>
                  <a:srgbClr val="00B0F0"/>
                </a:solidFill>
              </a:rPr>
              <a:t>, weakly gram-positive, acid-fast bacill</a:t>
            </a:r>
            <a:r>
              <a:rPr lang="en-US" sz="2400" dirty="0"/>
              <a:t>i that appear microscopically as straight or slightly curved rods, 1 to 4 </a:t>
            </a:r>
            <a:r>
              <a:rPr lang="en-US" sz="2400" dirty="0" err="1"/>
              <a:t>μm</a:t>
            </a:r>
            <a:r>
              <a:rPr lang="en-US" sz="2400" dirty="0"/>
              <a:t> in length and 0.3 to 0.6 </a:t>
            </a:r>
            <a:r>
              <a:rPr lang="en-US" sz="2400" dirty="0" err="1"/>
              <a:t>μm</a:t>
            </a:r>
            <a:r>
              <a:rPr lang="en-US" sz="2400" dirty="0"/>
              <a:t> wide.</a:t>
            </a:r>
          </a:p>
          <a:p>
            <a:r>
              <a:rPr lang="en-US" sz="2400" dirty="0"/>
              <a:t> </a:t>
            </a:r>
            <a:r>
              <a:rPr lang="en-US" sz="2400" dirty="0" err="1"/>
              <a:t>Mycobacteria</a:t>
            </a:r>
            <a:r>
              <a:rPr lang="en-US" sz="2400" dirty="0"/>
              <a:t> are within the order </a:t>
            </a:r>
            <a:r>
              <a:rPr lang="en-US" sz="2400" dirty="0" err="1"/>
              <a:t>Actinomycetales</a:t>
            </a:r>
            <a:r>
              <a:rPr lang="en-US" sz="2400" dirty="0"/>
              <a:t>, which it shares with bacteria such as </a:t>
            </a:r>
            <a:r>
              <a:rPr lang="en-US" sz="2400" i="1" dirty="0" err="1"/>
              <a:t>Corynebacterium</a:t>
            </a:r>
            <a:r>
              <a:rPr lang="en-US" sz="2400" dirty="0"/>
              <a:t>,</a:t>
            </a:r>
            <a:r>
              <a:rPr lang="en-US" sz="2400" i="1" dirty="0"/>
              <a:t> </a:t>
            </a:r>
            <a:r>
              <a:rPr lang="en-US" sz="2400" i="1" dirty="0" err="1"/>
              <a:t>Nocardia</a:t>
            </a:r>
            <a:r>
              <a:rPr lang="en-US" sz="2400" dirty="0"/>
              <a:t>, and </a:t>
            </a:r>
            <a:r>
              <a:rPr lang="en-US" sz="2400" i="1" dirty="0" err="1"/>
              <a:t>Rhodococcus</a:t>
            </a:r>
            <a:r>
              <a:rPr lang="en-US" sz="2400" dirty="0"/>
              <a:t>. These </a:t>
            </a:r>
            <a:r>
              <a:rPr lang="en-US" sz="2400" dirty="0">
                <a:solidFill>
                  <a:srgbClr val="FF0000"/>
                </a:solidFill>
              </a:rPr>
              <a:t>bacteria also express unique mycolic acids in the cell envelope that play a critical role in the structure and function of the cell wall.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The </a:t>
            </a:r>
            <a:r>
              <a:rPr lang="en-US" b="1" dirty="0">
                <a:solidFill>
                  <a:srgbClr val="FF0000"/>
                </a:solidFill>
              </a:rPr>
              <a:t>waxy cell wall confers </a:t>
            </a:r>
            <a:r>
              <a:rPr lang="en-US" dirty="0"/>
              <a:t>many of the unique characteristics of this genus: </a:t>
            </a:r>
            <a:r>
              <a:rPr lang="en-US" b="1" dirty="0">
                <a:solidFill>
                  <a:srgbClr val="002060"/>
                </a:solidFill>
              </a:rPr>
              <a:t>acid-fastness, extreme hydrophobicity, resistance to drying, acidity/alkalinity, and many antibiotics, as well as distinctive </a:t>
            </a:r>
            <a:r>
              <a:rPr lang="en-US" b="1" dirty="0" err="1">
                <a:solidFill>
                  <a:srgbClr val="002060"/>
                </a:solidFill>
              </a:rPr>
              <a:t>immunostimulatory</a:t>
            </a:r>
            <a:r>
              <a:rPr lang="en-US" b="1" dirty="0">
                <a:solidFill>
                  <a:srgbClr val="002060"/>
                </a:solidFill>
              </a:rPr>
              <a:t> properties</a:t>
            </a:r>
            <a:r>
              <a:rPr lang="en-US" dirty="0"/>
              <a:t>.</a:t>
            </a:r>
          </a:p>
          <a:p>
            <a:endParaRPr lang="en-IN" dirty="0"/>
          </a:p>
        </p:txBody>
      </p:sp>
    </p:spTree>
    <p:extLst>
      <p:ext uri="{BB962C8B-B14F-4D97-AF65-F5344CB8AC3E}">
        <p14:creationId xmlns="" xmlns:p14="http://schemas.microsoft.com/office/powerpoint/2010/main" val="264921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M.Tb</a:t>
            </a:r>
            <a:r>
              <a:rPr lang="en-US" dirty="0"/>
              <a:t> CELL WALL</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838200" y="1447800"/>
            <a:ext cx="76200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a:t>
            </a:r>
            <a:r>
              <a:rPr lang="en-US" dirty="0" err="1"/>
              <a:t>M.tb</a:t>
            </a:r>
            <a:r>
              <a:rPr lang="en-US" dirty="0"/>
              <a:t> FAMILY</a:t>
            </a:r>
          </a:p>
        </p:txBody>
      </p:sp>
      <p:sp>
        <p:nvSpPr>
          <p:cNvPr id="3" name="Content Placeholder 2"/>
          <p:cNvSpPr>
            <a:spLocks noGrp="1"/>
          </p:cNvSpPr>
          <p:nvPr>
            <p:ph idx="1"/>
          </p:nvPr>
        </p:nvSpPr>
        <p:spPr>
          <a:xfrm>
            <a:off x="457200" y="990600"/>
            <a:ext cx="8229600" cy="4525963"/>
          </a:xfrm>
        </p:spPr>
        <p:txBody>
          <a:bodyPr/>
          <a:lstStyle/>
          <a:p>
            <a:endParaRPr lang="en-US" dirty="0"/>
          </a:p>
        </p:txBody>
      </p:sp>
      <p:sp>
        <p:nvSpPr>
          <p:cNvPr id="4" name="Rectangle 3"/>
          <p:cNvSpPr/>
          <p:nvPr/>
        </p:nvSpPr>
        <p:spPr>
          <a:xfrm>
            <a:off x="533400" y="1371600"/>
            <a:ext cx="8153400" cy="3908762"/>
          </a:xfrm>
          <a:prstGeom prst="rect">
            <a:avLst/>
          </a:prstGeom>
        </p:spPr>
        <p:txBody>
          <a:bodyPr wrap="square">
            <a:spAutoFit/>
          </a:bodyPr>
          <a:lstStyle/>
          <a:p>
            <a:r>
              <a:rPr lang="en-US" sz="2800" dirty="0" err="1"/>
              <a:t>Mtb</a:t>
            </a:r>
            <a:r>
              <a:rPr lang="en-US" sz="2800" dirty="0"/>
              <a:t> is a member of the slow-growing pathogenic mycobacterial species, </a:t>
            </a:r>
            <a:r>
              <a:rPr lang="en-US" sz="2800" b="1" dirty="0">
                <a:solidFill>
                  <a:srgbClr val="FF0000"/>
                </a:solidFill>
              </a:rPr>
              <a:t>characterized by a 12- to 24-hour division rate and prolonged culture period on agar of up to 21 days</a:t>
            </a:r>
            <a:r>
              <a:rPr lang="en-US" sz="2800" dirty="0"/>
              <a:t>.</a:t>
            </a:r>
          </a:p>
          <a:p>
            <a:r>
              <a:rPr lang="en-US" sz="2800" dirty="0"/>
              <a:t> Why </a:t>
            </a:r>
            <a:r>
              <a:rPr lang="en-US" sz="2800" dirty="0" err="1"/>
              <a:t>Mtb</a:t>
            </a:r>
            <a:r>
              <a:rPr lang="en-US" sz="2800" dirty="0"/>
              <a:t> grows so slowly is not well understood. Proposed mechanisms include limitation of nutrient uptake through the highly impermeable cell wall and slow rates of RNA synthesis.</a:t>
            </a:r>
          </a:p>
          <a:p>
            <a:r>
              <a:rPr lang="en-US" sz="24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During experimental infections, its metabolism can shift from an aerobic, carbohydrate-metabolizing mode to one that is microaerophilic and lipid metabolizing. </a:t>
            </a:r>
          </a:p>
          <a:p>
            <a:r>
              <a:rPr lang="en-US" dirty="0"/>
              <a:t>Mycobacteria are </a:t>
            </a:r>
            <a:r>
              <a:rPr lang="en-US" b="1" dirty="0">
                <a:solidFill>
                  <a:srgbClr val="002060"/>
                </a:solidFill>
              </a:rPr>
              <a:t>facultative intracellular bacteria that multiply within phagocytic cells, particularly macrophages and monocytes. Although many mycobacterial species are environmental, </a:t>
            </a:r>
            <a:r>
              <a:rPr lang="en-US" b="1" dirty="0" err="1">
                <a:solidFill>
                  <a:srgbClr val="002060"/>
                </a:solidFill>
              </a:rPr>
              <a:t>Mtb</a:t>
            </a:r>
            <a:r>
              <a:rPr lang="en-US" b="1" dirty="0">
                <a:solidFill>
                  <a:srgbClr val="002060"/>
                </a:solidFill>
              </a:rPr>
              <a:t> is strictly parasitic</a:t>
            </a:r>
            <a:r>
              <a:rPr lang="en-US" dirty="0"/>
              <a:t>. </a:t>
            </a:r>
          </a:p>
          <a:p>
            <a:endParaRPr lang="en-IN" dirty="0"/>
          </a:p>
        </p:txBody>
      </p:sp>
    </p:spTree>
    <p:extLst>
      <p:ext uri="{BB962C8B-B14F-4D97-AF65-F5344CB8AC3E}">
        <p14:creationId xmlns="" xmlns:p14="http://schemas.microsoft.com/office/powerpoint/2010/main" val="296730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33400" y="1905000"/>
            <a:ext cx="8229600" cy="3847207"/>
          </a:xfrm>
          <a:prstGeom prst="rect">
            <a:avLst/>
          </a:prstGeom>
        </p:spPr>
        <p:txBody>
          <a:bodyPr wrap="square">
            <a:spAutoFit/>
          </a:bodyPr>
          <a:lstStyle/>
          <a:p>
            <a:r>
              <a:rPr lang="en-US" sz="2800" dirty="0" err="1"/>
              <a:t>Mtb</a:t>
            </a:r>
            <a:r>
              <a:rPr lang="en-US" sz="2800" dirty="0"/>
              <a:t> is a member of the </a:t>
            </a:r>
            <a:r>
              <a:rPr lang="en-US" sz="2800" i="1" dirty="0"/>
              <a:t>M. tuberculosis </a:t>
            </a:r>
            <a:r>
              <a:rPr lang="en-US" sz="2800" dirty="0"/>
              <a:t>complex, which is defined as the etiologic agents of TB in distinct hosts, </a:t>
            </a:r>
            <a:r>
              <a:rPr lang="en-US" sz="2800" b="1" dirty="0">
                <a:solidFill>
                  <a:srgbClr val="002060"/>
                </a:solidFill>
              </a:rPr>
              <a:t>and also includes </a:t>
            </a:r>
            <a:r>
              <a:rPr lang="en-US" sz="2800" b="1" i="1" dirty="0">
                <a:solidFill>
                  <a:srgbClr val="002060"/>
                </a:solidFill>
              </a:rPr>
              <a:t>M. </a:t>
            </a:r>
            <a:r>
              <a:rPr lang="en-US" sz="2800" b="1" i="1" dirty="0" err="1">
                <a:solidFill>
                  <a:srgbClr val="002060"/>
                </a:solidFill>
              </a:rPr>
              <a:t>bovis</a:t>
            </a:r>
            <a:r>
              <a:rPr lang="en-US" sz="2800" b="1" dirty="0">
                <a:solidFill>
                  <a:srgbClr val="002060"/>
                </a:solidFill>
              </a:rPr>
              <a:t>, </a:t>
            </a:r>
            <a:r>
              <a:rPr lang="en-US" sz="2800" b="1" i="1" dirty="0">
                <a:solidFill>
                  <a:srgbClr val="002060"/>
                </a:solidFill>
              </a:rPr>
              <a:t>M. </a:t>
            </a:r>
            <a:r>
              <a:rPr lang="en-US" sz="2800" b="1" i="1" dirty="0" err="1">
                <a:solidFill>
                  <a:srgbClr val="002060"/>
                </a:solidFill>
              </a:rPr>
              <a:t>africanum</a:t>
            </a:r>
            <a:r>
              <a:rPr lang="en-US" sz="2800" b="1" dirty="0">
                <a:solidFill>
                  <a:srgbClr val="002060"/>
                </a:solidFill>
              </a:rPr>
              <a:t>,</a:t>
            </a:r>
            <a:r>
              <a:rPr lang="en-US" sz="2800" b="1" i="1" dirty="0">
                <a:solidFill>
                  <a:srgbClr val="002060"/>
                </a:solidFill>
              </a:rPr>
              <a:t> M. </a:t>
            </a:r>
            <a:r>
              <a:rPr lang="en-US" sz="2800" b="1" i="1" dirty="0" err="1">
                <a:solidFill>
                  <a:srgbClr val="002060"/>
                </a:solidFill>
              </a:rPr>
              <a:t>canetti</a:t>
            </a:r>
            <a:r>
              <a:rPr lang="en-US" sz="2800" b="1" dirty="0">
                <a:solidFill>
                  <a:srgbClr val="002060"/>
                </a:solidFill>
              </a:rPr>
              <a:t>, and </a:t>
            </a:r>
            <a:r>
              <a:rPr lang="en-US" sz="2800" b="1" i="1" dirty="0">
                <a:solidFill>
                  <a:srgbClr val="002060"/>
                </a:solidFill>
              </a:rPr>
              <a:t>M. </a:t>
            </a:r>
            <a:r>
              <a:rPr lang="en-US" sz="2800" b="1" i="1" dirty="0" err="1">
                <a:solidFill>
                  <a:srgbClr val="002060"/>
                </a:solidFill>
              </a:rPr>
              <a:t>microti</a:t>
            </a:r>
            <a:r>
              <a:rPr lang="en-US" sz="2800" b="1" dirty="0">
                <a:solidFill>
                  <a:srgbClr val="002060"/>
                </a:solidFill>
              </a:rPr>
              <a:t>, with </a:t>
            </a:r>
            <a:r>
              <a:rPr lang="en-US" sz="2800" b="1" i="1" dirty="0">
                <a:solidFill>
                  <a:srgbClr val="002060"/>
                </a:solidFill>
              </a:rPr>
              <a:t>M. </a:t>
            </a:r>
            <a:r>
              <a:rPr lang="en-US" sz="2800" b="1" i="1" dirty="0" err="1">
                <a:solidFill>
                  <a:srgbClr val="002060"/>
                </a:solidFill>
              </a:rPr>
              <a:t>caprae</a:t>
            </a:r>
            <a:r>
              <a:rPr lang="en-US" sz="2800" b="1" i="1" dirty="0">
                <a:solidFill>
                  <a:srgbClr val="002060"/>
                </a:solidFill>
              </a:rPr>
              <a:t> </a:t>
            </a:r>
            <a:r>
              <a:rPr lang="en-US" sz="2800" b="1" dirty="0">
                <a:solidFill>
                  <a:srgbClr val="002060"/>
                </a:solidFill>
              </a:rPr>
              <a:t>and </a:t>
            </a:r>
            <a:r>
              <a:rPr lang="en-US" sz="2800" b="1" i="1" dirty="0">
                <a:solidFill>
                  <a:srgbClr val="002060"/>
                </a:solidFill>
              </a:rPr>
              <a:t>M. </a:t>
            </a:r>
            <a:r>
              <a:rPr lang="en-US" sz="2800" b="1" i="1" dirty="0" err="1">
                <a:solidFill>
                  <a:srgbClr val="002060"/>
                </a:solidFill>
              </a:rPr>
              <a:t>pinnipedii</a:t>
            </a:r>
            <a:r>
              <a:rPr lang="en-US" sz="2800" b="1" i="1" dirty="0">
                <a:solidFill>
                  <a:srgbClr val="002060"/>
                </a:solidFill>
              </a:rPr>
              <a:t> </a:t>
            </a:r>
            <a:r>
              <a:rPr lang="en-US" sz="2800" b="1" dirty="0">
                <a:solidFill>
                  <a:srgbClr val="002060"/>
                </a:solidFill>
              </a:rPr>
              <a:t>considered variants of </a:t>
            </a:r>
            <a:r>
              <a:rPr lang="en-US" sz="2800" b="1" i="1" dirty="0">
                <a:solidFill>
                  <a:srgbClr val="002060"/>
                </a:solidFill>
              </a:rPr>
              <a:t>M. </a:t>
            </a:r>
            <a:r>
              <a:rPr lang="en-US" sz="2800" b="1" i="1" dirty="0" err="1">
                <a:solidFill>
                  <a:srgbClr val="002060"/>
                </a:solidFill>
              </a:rPr>
              <a:t>bovis</a:t>
            </a:r>
            <a:r>
              <a:rPr lang="en-US" sz="2800" b="1" dirty="0">
                <a:solidFill>
                  <a:srgbClr val="002060"/>
                </a:solidFill>
              </a:rPr>
              <a:t>.</a:t>
            </a:r>
            <a:r>
              <a:rPr lang="en-US" sz="2800" dirty="0"/>
              <a:t> It was previously assumed that </a:t>
            </a:r>
            <a:r>
              <a:rPr lang="en-US" sz="2800" dirty="0" err="1"/>
              <a:t>Mtb</a:t>
            </a:r>
            <a:r>
              <a:rPr lang="en-US" sz="2800" dirty="0"/>
              <a:t> evolved from </a:t>
            </a:r>
            <a:r>
              <a:rPr lang="en-US" sz="2800" i="1" dirty="0"/>
              <a:t>M. </a:t>
            </a:r>
            <a:r>
              <a:rPr lang="en-US" sz="2800" i="1" dirty="0" err="1"/>
              <a:t>bovis</a:t>
            </a:r>
            <a:r>
              <a:rPr lang="en-US" sz="2800" i="1" dirty="0"/>
              <a:t> </a:t>
            </a:r>
            <a:r>
              <a:rPr lang="en-US" sz="2800" dirty="0"/>
              <a:t>during the domestication of cattle, a theory made widespread by the national bestseller, </a:t>
            </a:r>
            <a:r>
              <a:rPr lang="en-US" sz="2800" i="1" dirty="0"/>
              <a:t>Guns, Germs, and Steel</a:t>
            </a:r>
            <a:r>
              <a:rPr lang="en-US" sz="2800" dirty="0"/>
              <a:t>. </a:t>
            </a:r>
          </a:p>
          <a:p>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US" dirty="0"/>
              <a:t>The genome sequencing projects for both species, however, revealed that </a:t>
            </a:r>
            <a:r>
              <a:rPr lang="en-US" i="1" dirty="0"/>
              <a:t>M. </a:t>
            </a:r>
            <a:r>
              <a:rPr lang="en-US" i="1" dirty="0" err="1"/>
              <a:t>bovis</a:t>
            </a:r>
            <a:r>
              <a:rPr lang="en-US" i="1" dirty="0"/>
              <a:t> </a:t>
            </a:r>
            <a:r>
              <a:rPr lang="en-US" dirty="0"/>
              <a:t>has several DNA deletions while maintaining 99.95% identity with </a:t>
            </a:r>
            <a:r>
              <a:rPr lang="en-US" dirty="0" err="1"/>
              <a:t>Mtb</a:t>
            </a:r>
            <a:r>
              <a:rPr lang="en-US" dirty="0"/>
              <a:t> and no new genetic material, supporting the opposite scenario</a:t>
            </a:r>
            <a:r>
              <a:rPr lang="en-US" dirty="0" smtClean="0"/>
              <a:t>.</a:t>
            </a:r>
          </a:p>
          <a:p>
            <a:r>
              <a:rPr lang="en-US" dirty="0" smtClean="0"/>
              <a:t> </a:t>
            </a:r>
            <a:r>
              <a:rPr lang="en-US" dirty="0"/>
              <a:t>Successive DNA deletions of regions of difference (RD) resulted in the branching off of members of the </a:t>
            </a:r>
            <a:r>
              <a:rPr lang="en-US" dirty="0" err="1"/>
              <a:t>Mtb</a:t>
            </a:r>
            <a:r>
              <a:rPr lang="en-US" dirty="0"/>
              <a:t> complex. </a:t>
            </a:r>
            <a:endParaRPr lang="en-US" dirty="0" smtClean="0"/>
          </a:p>
          <a:p>
            <a:r>
              <a:rPr lang="en-US" b="1" dirty="0" smtClean="0">
                <a:solidFill>
                  <a:srgbClr val="FF0000"/>
                </a:solidFill>
              </a:rPr>
              <a:t>These </a:t>
            </a:r>
            <a:r>
              <a:rPr lang="en-US" b="1" dirty="0">
                <a:solidFill>
                  <a:srgbClr val="FF0000"/>
                </a:solidFill>
              </a:rPr>
              <a:t>genetic analyses indicate that members of the </a:t>
            </a:r>
            <a:r>
              <a:rPr lang="en-US" b="1" dirty="0" err="1">
                <a:solidFill>
                  <a:srgbClr val="FF0000"/>
                </a:solidFill>
              </a:rPr>
              <a:t>Mtb</a:t>
            </a:r>
            <a:r>
              <a:rPr lang="en-US" b="1" dirty="0">
                <a:solidFill>
                  <a:srgbClr val="FF0000"/>
                </a:solidFill>
              </a:rPr>
              <a:t> complex are the clonal progeny of an ancestral strain of </a:t>
            </a:r>
            <a:r>
              <a:rPr lang="en-US" b="1" i="1" dirty="0">
                <a:solidFill>
                  <a:srgbClr val="FF0000"/>
                </a:solidFill>
              </a:rPr>
              <a:t>M. </a:t>
            </a:r>
            <a:r>
              <a:rPr lang="en-US" b="1" i="1" dirty="0" err="1">
                <a:solidFill>
                  <a:srgbClr val="FF0000"/>
                </a:solidFill>
              </a:rPr>
              <a:t>canetti</a:t>
            </a:r>
            <a:r>
              <a:rPr lang="en-US" b="1" dirty="0">
                <a:solidFill>
                  <a:srgbClr val="FF0000"/>
                </a:solidFill>
              </a:rPr>
              <a:t>, also referred to as </a:t>
            </a:r>
            <a:r>
              <a:rPr lang="en-US" b="1" i="1" dirty="0">
                <a:solidFill>
                  <a:srgbClr val="FF0000"/>
                </a:solidFill>
              </a:rPr>
              <a:t>Mycobacterium </a:t>
            </a:r>
            <a:r>
              <a:rPr lang="en-US" b="1" i="1" dirty="0" err="1">
                <a:solidFill>
                  <a:srgbClr val="FF0000"/>
                </a:solidFill>
              </a:rPr>
              <a:t>prototuberculosis</a:t>
            </a:r>
            <a:r>
              <a:rPr lang="en-US" dirty="0"/>
              <a:t>.</a:t>
            </a:r>
          </a:p>
          <a:p>
            <a:endParaRPr lang="en-IN" dirty="0"/>
          </a:p>
        </p:txBody>
      </p:sp>
    </p:spTree>
    <p:extLst>
      <p:ext uri="{BB962C8B-B14F-4D97-AF65-F5344CB8AC3E}">
        <p14:creationId xmlns="" xmlns:p14="http://schemas.microsoft.com/office/powerpoint/2010/main" val="143817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IN" dirty="0"/>
          </a:p>
        </p:txBody>
      </p:sp>
      <p:sp>
        <p:nvSpPr>
          <p:cNvPr id="3" name="Content Placeholder 2"/>
          <p:cNvSpPr>
            <a:spLocks noGrp="1"/>
          </p:cNvSpPr>
          <p:nvPr>
            <p:ph idx="1"/>
          </p:nvPr>
        </p:nvSpPr>
        <p:spPr/>
        <p:txBody>
          <a:bodyPr>
            <a:normAutofit fontScale="85000" lnSpcReduction="20000"/>
          </a:bodyPr>
          <a:lstStyle/>
          <a:p>
            <a:r>
              <a:rPr lang="en-US" dirty="0"/>
              <a:t>Tuberculosis (TB) is an ancient disease with a history interwoven with the evolution and migration of mankind, as well as with the origins of microbiology. The main etiologic agent of TB, </a:t>
            </a:r>
            <a:r>
              <a:rPr lang="en-US" i="1" dirty="0"/>
              <a:t>Mycobacterium tuberculosis </a:t>
            </a:r>
            <a:r>
              <a:rPr lang="en-US" dirty="0"/>
              <a:t>(</a:t>
            </a:r>
            <a:r>
              <a:rPr lang="en-US" dirty="0" err="1"/>
              <a:t>Mtb</a:t>
            </a:r>
            <a:r>
              <a:rPr lang="en-US" dirty="0"/>
              <a:t>), is thought to have evolved from an early progenitor in East Africa as early as 3 million years </a:t>
            </a:r>
            <a:r>
              <a:rPr lang="en-US" dirty="0" err="1"/>
              <a:t>ago.By</a:t>
            </a:r>
            <a:r>
              <a:rPr lang="en-US" dirty="0"/>
              <a:t> the early 1800s, TB epidemics ravaged much of Europe and North America, resulting in 800 to 1000 deaths per 100 000 per year. </a:t>
            </a:r>
          </a:p>
          <a:p>
            <a:r>
              <a:rPr lang="en-US" dirty="0"/>
              <a:t>Today, approximately </a:t>
            </a:r>
            <a:r>
              <a:rPr lang="en-US" b="1" dirty="0">
                <a:solidFill>
                  <a:srgbClr val="FF0000"/>
                </a:solidFill>
              </a:rPr>
              <a:t>9 million new cases of TB are identified per year, with almost 2 million deaths related to TB, making </a:t>
            </a:r>
            <a:r>
              <a:rPr lang="en-US" b="1" dirty="0" err="1">
                <a:solidFill>
                  <a:srgbClr val="FF0000"/>
                </a:solidFill>
              </a:rPr>
              <a:t>Mtb</a:t>
            </a:r>
            <a:r>
              <a:rPr lang="en-US" b="1" dirty="0">
                <a:solidFill>
                  <a:srgbClr val="FF0000"/>
                </a:solidFill>
              </a:rPr>
              <a:t> the single greatest cause of mortality due to a bacterial pathogen</a:t>
            </a:r>
            <a:r>
              <a:rPr lang="en-US" dirty="0"/>
              <a:t>. </a:t>
            </a:r>
          </a:p>
          <a:p>
            <a:endParaRPr lang="en-IN" dirty="0"/>
          </a:p>
        </p:txBody>
      </p:sp>
    </p:spTree>
    <p:extLst>
      <p:ext uri="{BB962C8B-B14F-4D97-AF65-F5344CB8AC3E}">
        <p14:creationId xmlns="" xmlns:p14="http://schemas.microsoft.com/office/powerpoint/2010/main" val="314198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Table 1. Virulence Factors of Mycobacterium tuberculosis . </a:t>
            </a:r>
          </a:p>
        </p:txBody>
      </p:sp>
      <p:pic>
        <p:nvPicPr>
          <p:cNvPr id="3074" name="Picture 2"/>
          <p:cNvPicPr>
            <a:picLocks noChangeAspect="1" noChangeArrowheads="1"/>
          </p:cNvPicPr>
          <p:nvPr/>
        </p:nvPicPr>
        <p:blipFill>
          <a:blip r:embed="rId3"/>
          <a:srcRect/>
          <a:stretch>
            <a:fillRect/>
          </a:stretch>
        </p:blipFill>
        <p:spPr bwMode="auto">
          <a:xfrm>
            <a:off x="7380000" y="5878697"/>
            <a:ext cx="130608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893600" y="979303"/>
            <a:ext cx="5362560" cy="4893634"/>
          </a:xfrm>
          <a:prstGeom prst="rect">
            <a:avLst/>
          </a:prstGeom>
          <a:noFill/>
          <a:ln w="9525">
            <a:noFill/>
            <a:round/>
            <a:headEnd/>
            <a:tailEnd/>
          </a:ln>
          <a:effectLst/>
        </p:spPr>
      </p:pic>
      <p:sp>
        <p:nvSpPr>
          <p:cNvPr id="3076" name="Text Box 4"/>
          <p:cNvSpPr txBox="1">
            <a:spLocks noChangeArrowheads="1"/>
          </p:cNvSpPr>
          <p:nvPr/>
        </p:nvSpPr>
        <p:spPr bwMode="auto">
          <a:xfrm>
            <a:off x="189360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Sakamoto K Vet </a:t>
            </a:r>
            <a:r>
              <a:rPr lang="en-GB" sz="1100" b="1" dirty="0" err="1">
                <a:solidFill>
                  <a:srgbClr val="000000"/>
                </a:solidFill>
                <a:latin typeface="Arial" charset="0"/>
                <a:ea typeface="msgothic" charset="0"/>
                <a:cs typeface="msgothic" charset="0"/>
              </a:rPr>
              <a:t>Pathol</a:t>
            </a:r>
            <a:r>
              <a:rPr lang="en-GB" sz="1100" b="1" dirty="0">
                <a:solidFill>
                  <a:srgbClr val="000000"/>
                </a:solidFill>
                <a:latin typeface="Arial" charset="0"/>
                <a:ea typeface="msgothic" charset="0"/>
                <a:cs typeface="msgothic" charset="0"/>
              </a:rPr>
              <a:t> 2012;49:423-439</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Copyright © by American College of Veterinary Pathologists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1. Cell biology of Mycobacterium tuberculosis (</a:t>
            </a:r>
            <a:r>
              <a:rPr lang="en-GB" sz="1500" b="1" dirty="0" err="1">
                <a:solidFill>
                  <a:srgbClr val="000000"/>
                </a:solidFill>
                <a:latin typeface="Arial" charset="0"/>
                <a:ea typeface="msgothic" charset="0"/>
                <a:cs typeface="msgothic" charset="0"/>
              </a:rPr>
              <a:t>Mtb</a:t>
            </a:r>
            <a:r>
              <a:rPr lang="en-GB" sz="1500" b="1" dirty="0">
                <a:solidFill>
                  <a:srgbClr val="000000"/>
                </a:solidFill>
                <a:latin typeface="Arial" charset="0"/>
                <a:ea typeface="msgothic" charset="0"/>
                <a:cs typeface="msgothic" charset="0"/>
              </a:rPr>
              <a:t>) infection. </a:t>
            </a:r>
          </a:p>
        </p:txBody>
      </p:sp>
      <p:pic>
        <p:nvPicPr>
          <p:cNvPr id="3074" name="Picture 2"/>
          <p:cNvPicPr>
            <a:picLocks noChangeAspect="1" noChangeArrowheads="1"/>
          </p:cNvPicPr>
          <p:nvPr/>
        </p:nvPicPr>
        <p:blipFill>
          <a:blip r:embed="rId3"/>
          <a:srcRect/>
          <a:stretch>
            <a:fillRect/>
          </a:stretch>
        </p:blipFill>
        <p:spPr bwMode="auto">
          <a:xfrm>
            <a:off x="7380000" y="5878697"/>
            <a:ext cx="130608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265760" y="979303"/>
            <a:ext cx="6618240" cy="4893634"/>
          </a:xfrm>
          <a:prstGeom prst="rect">
            <a:avLst/>
          </a:prstGeom>
          <a:noFill/>
          <a:ln w="9525">
            <a:noFill/>
            <a:round/>
            <a:headEnd/>
            <a:tailEnd/>
          </a:ln>
          <a:effectLst/>
        </p:spPr>
      </p:pic>
      <p:sp>
        <p:nvSpPr>
          <p:cNvPr id="3076" name="Text Box 4"/>
          <p:cNvSpPr txBox="1">
            <a:spLocks noChangeArrowheads="1"/>
          </p:cNvSpPr>
          <p:nvPr/>
        </p:nvSpPr>
        <p:spPr bwMode="auto">
          <a:xfrm>
            <a:off x="126576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Sakamoto K Vet </a:t>
            </a:r>
            <a:r>
              <a:rPr lang="en-GB" sz="1100" b="1" dirty="0" err="1">
                <a:solidFill>
                  <a:srgbClr val="000000"/>
                </a:solidFill>
                <a:latin typeface="Arial" charset="0"/>
                <a:ea typeface="msgothic" charset="0"/>
                <a:cs typeface="msgothic" charset="0"/>
              </a:rPr>
              <a:t>Pathol</a:t>
            </a:r>
            <a:r>
              <a:rPr lang="en-GB" sz="1100" b="1" dirty="0">
                <a:solidFill>
                  <a:srgbClr val="000000"/>
                </a:solidFill>
                <a:latin typeface="Arial" charset="0"/>
                <a:ea typeface="msgothic" charset="0"/>
                <a:cs typeface="msgothic" charset="0"/>
              </a:rPr>
              <a:t> 2012;49:423-439</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Copyright © by American College of Veterinary Pathologists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endParaRPr lang="en-US" dirty="0"/>
          </a:p>
        </p:txBody>
      </p:sp>
      <p:sp>
        <p:nvSpPr>
          <p:cNvPr id="37891" name="Slide Number Placeholder 5"/>
          <p:cNvSpPr>
            <a:spLocks noGrp="1"/>
          </p:cNvSpPr>
          <p:nvPr>
            <p:ph type="sldNum" sz="quarter" idx="12"/>
          </p:nvPr>
        </p:nvSpPr>
        <p:spPr>
          <a:noFill/>
        </p:spPr>
        <p:txBody>
          <a:bodyPr/>
          <a:lstStyle/>
          <a:p>
            <a:fld id="{7F42885D-DFEF-40D7-ACC8-8E57B765AEDC}" type="slidenum">
              <a:rPr lang="en-US" smtClean="0"/>
              <a:pPr/>
              <a:t>22</a:t>
            </a:fld>
            <a:endParaRPr lang="en-US"/>
          </a:p>
        </p:txBody>
      </p:sp>
      <p:sp>
        <p:nvSpPr>
          <p:cNvPr id="37892" name="Rectangle 2"/>
          <p:cNvSpPr>
            <a:spLocks noGrp="1" noChangeArrowheads="1"/>
          </p:cNvSpPr>
          <p:nvPr>
            <p:ph type="body" idx="1"/>
          </p:nvPr>
        </p:nvSpPr>
        <p:spPr>
          <a:xfrm>
            <a:off x="457200" y="1371600"/>
            <a:ext cx="8382000" cy="4419600"/>
          </a:xfrm>
        </p:spPr>
        <p:txBody>
          <a:bodyPr/>
          <a:lstStyle/>
          <a:p>
            <a:pPr eaLnBrk="1" hangingPunct="1">
              <a:buFontTx/>
              <a:buNone/>
            </a:pPr>
            <a:endParaRPr lang="en-US" sz="2400" i="1"/>
          </a:p>
          <a:p>
            <a:pPr eaLnBrk="1" hangingPunct="1">
              <a:buFontTx/>
              <a:buNone/>
            </a:pPr>
            <a:endParaRPr lang="en-US" sz="2400" i="1"/>
          </a:p>
          <a:p>
            <a:pPr algn="ctr" eaLnBrk="1" hangingPunct="1">
              <a:buFontTx/>
              <a:buNone/>
            </a:pPr>
            <a:endParaRPr lang="en-US" sz="2400" i="1"/>
          </a:p>
          <a:p>
            <a:pPr algn="ctr" eaLnBrk="1" hangingPunct="1">
              <a:buFontTx/>
              <a:buNone/>
            </a:pPr>
            <a:r>
              <a:rPr lang="en-US" sz="2800"/>
              <a:t>Transmission is defined as the spread of an organism, such as </a:t>
            </a:r>
            <a:r>
              <a:rPr lang="en-US" sz="2800" i="1"/>
              <a:t>M. tuberculosis</a:t>
            </a:r>
            <a:r>
              <a:rPr lang="en-US" sz="2800"/>
              <a:t>, from one person to another.</a:t>
            </a:r>
          </a:p>
          <a:p>
            <a:pPr eaLnBrk="1" hangingPunct="1"/>
            <a:endParaRPr lang="en-US" sz="2800"/>
          </a:p>
          <a:p>
            <a:pPr eaLnBrk="1" hangingPunct="1">
              <a:buFontTx/>
              <a:buNone/>
            </a:pPr>
            <a:endParaRPr lang="en-US" sz="2800"/>
          </a:p>
          <a:p>
            <a:pPr eaLnBrk="1" hangingPunct="1"/>
            <a:endParaRPr lang="en-US" sz="2000"/>
          </a:p>
          <a:p>
            <a:pPr eaLnBrk="1" hangingPunct="1"/>
            <a:endParaRPr lang="en-US" sz="2400"/>
          </a:p>
        </p:txBody>
      </p:sp>
      <p:sp>
        <p:nvSpPr>
          <p:cNvPr id="37893" name="Rectangle 8"/>
          <p:cNvSpPr>
            <a:spLocks noGrp="1" noChangeArrowheads="1"/>
          </p:cNvSpPr>
          <p:nvPr>
            <p:ph type="title"/>
          </p:nvPr>
        </p:nvSpPr>
        <p:spPr>
          <a:xfrm>
            <a:off x="427038" y="381000"/>
            <a:ext cx="8229600" cy="685800"/>
          </a:xfrm>
          <a:noFill/>
        </p:spPr>
        <p:txBody>
          <a:bodyPr>
            <a:normAutofit fontScale="90000"/>
          </a:bodyPr>
          <a:lstStyle/>
          <a:p>
            <a:pPr eaLnBrk="1" hangingPunct="1"/>
            <a:r>
              <a:rPr lang="en-US" dirty="0"/>
              <a:t>TB Transmission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11"/>
          </p:nvPr>
        </p:nvSpPr>
        <p:spPr>
          <a:noFill/>
        </p:spPr>
        <p:txBody>
          <a:bodyPr/>
          <a:lstStyle/>
          <a:p>
            <a:endParaRPr lang="en-US" dirty="0"/>
          </a:p>
        </p:txBody>
      </p:sp>
      <p:sp>
        <p:nvSpPr>
          <p:cNvPr id="38915" name="Slide Number Placeholder 6"/>
          <p:cNvSpPr>
            <a:spLocks noGrp="1"/>
          </p:cNvSpPr>
          <p:nvPr>
            <p:ph type="sldNum" sz="quarter" idx="12"/>
          </p:nvPr>
        </p:nvSpPr>
        <p:spPr>
          <a:noFill/>
        </p:spPr>
        <p:txBody>
          <a:bodyPr/>
          <a:lstStyle/>
          <a:p>
            <a:fld id="{53776C79-E681-4495-9BA9-A9E25C89431C}" type="slidenum">
              <a:rPr lang="en-US" smtClean="0"/>
              <a:pPr/>
              <a:t>23</a:t>
            </a:fld>
            <a:endParaRPr lang="en-US"/>
          </a:p>
        </p:txBody>
      </p:sp>
      <p:sp>
        <p:nvSpPr>
          <p:cNvPr id="38916" name="Rectangle 3"/>
          <p:cNvSpPr>
            <a:spLocks noGrp="1" noChangeArrowheads="1"/>
          </p:cNvSpPr>
          <p:nvPr>
            <p:ph type="body" sz="half" idx="1"/>
          </p:nvPr>
        </p:nvSpPr>
        <p:spPr>
          <a:xfrm>
            <a:off x="228600" y="1524000"/>
            <a:ext cx="4343400" cy="4724400"/>
          </a:xfrm>
        </p:spPr>
        <p:txBody>
          <a:bodyPr/>
          <a:lstStyle/>
          <a:p>
            <a:pPr eaLnBrk="1" hangingPunct="1">
              <a:lnSpc>
                <a:spcPct val="90000"/>
              </a:lnSpc>
            </a:pPr>
            <a:r>
              <a:rPr lang="en-US" sz="2400" i="1" dirty="0"/>
              <a:t>M. tuberculosis </a:t>
            </a:r>
            <a:r>
              <a:rPr lang="en-US" sz="2400" dirty="0"/>
              <a:t>causes most TB cases in </a:t>
            </a:r>
            <a:r>
              <a:rPr lang="en-US" sz="2400"/>
              <a:t>the world</a:t>
            </a:r>
          </a:p>
          <a:p>
            <a:pPr eaLnBrk="1" hangingPunct="1">
              <a:lnSpc>
                <a:spcPct val="90000"/>
              </a:lnSpc>
            </a:pPr>
            <a:endParaRPr lang="en-US" sz="1600" dirty="0"/>
          </a:p>
          <a:p>
            <a:pPr eaLnBrk="1" hangingPunct="1">
              <a:lnSpc>
                <a:spcPct val="90000"/>
              </a:lnSpc>
            </a:pPr>
            <a:r>
              <a:rPr lang="en-US" sz="2400" dirty="0" err="1"/>
              <a:t>Mycobacteria</a:t>
            </a:r>
            <a:r>
              <a:rPr lang="en-US" sz="2400" dirty="0"/>
              <a:t> that cause TB:</a:t>
            </a:r>
          </a:p>
          <a:p>
            <a:pPr lvl="1" eaLnBrk="1" hangingPunct="1">
              <a:lnSpc>
                <a:spcPct val="90000"/>
              </a:lnSpc>
            </a:pPr>
            <a:r>
              <a:rPr lang="en-US" sz="2000" i="1" dirty="0"/>
              <a:t>M. tuberculosis </a:t>
            </a:r>
          </a:p>
          <a:p>
            <a:pPr lvl="1" eaLnBrk="1" hangingPunct="1">
              <a:lnSpc>
                <a:spcPct val="90000"/>
              </a:lnSpc>
            </a:pPr>
            <a:r>
              <a:rPr lang="en-US" sz="2000" i="1" dirty="0"/>
              <a:t>M. </a:t>
            </a:r>
            <a:r>
              <a:rPr lang="en-US" sz="2000" i="1" dirty="0" err="1"/>
              <a:t>bovis</a:t>
            </a:r>
            <a:endParaRPr lang="en-US" sz="2000" i="1" dirty="0"/>
          </a:p>
          <a:p>
            <a:pPr lvl="1" eaLnBrk="1" hangingPunct="1">
              <a:lnSpc>
                <a:spcPct val="90000"/>
              </a:lnSpc>
            </a:pPr>
            <a:r>
              <a:rPr lang="en-US" sz="2000" i="1" dirty="0"/>
              <a:t>M. </a:t>
            </a:r>
            <a:r>
              <a:rPr lang="en-US" sz="2000" i="1" dirty="0" err="1"/>
              <a:t>africanum</a:t>
            </a:r>
            <a:endParaRPr lang="en-US" sz="2000" i="1" dirty="0"/>
          </a:p>
          <a:p>
            <a:pPr lvl="1" eaLnBrk="1" hangingPunct="1">
              <a:lnSpc>
                <a:spcPct val="90000"/>
              </a:lnSpc>
            </a:pPr>
            <a:r>
              <a:rPr lang="en-US" sz="2000" i="1" dirty="0"/>
              <a:t>M. </a:t>
            </a:r>
            <a:r>
              <a:rPr lang="en-US" sz="2000" i="1" dirty="0" err="1"/>
              <a:t>microti</a:t>
            </a:r>
            <a:endParaRPr lang="en-US" sz="2000" i="1" dirty="0"/>
          </a:p>
          <a:p>
            <a:pPr lvl="1" eaLnBrk="1" hangingPunct="1">
              <a:lnSpc>
                <a:spcPct val="90000"/>
              </a:lnSpc>
            </a:pPr>
            <a:r>
              <a:rPr lang="en-US" sz="2000" i="1" dirty="0"/>
              <a:t>M. </a:t>
            </a:r>
            <a:r>
              <a:rPr lang="en-US" sz="2000" i="1" dirty="0" err="1"/>
              <a:t>canetti</a:t>
            </a:r>
            <a:endParaRPr lang="en-US" sz="2000" dirty="0"/>
          </a:p>
          <a:p>
            <a:pPr eaLnBrk="1" hangingPunct="1">
              <a:lnSpc>
                <a:spcPct val="90000"/>
              </a:lnSpc>
              <a:buFontTx/>
              <a:buNone/>
            </a:pPr>
            <a:endParaRPr lang="en-US" sz="2000" dirty="0"/>
          </a:p>
          <a:p>
            <a:pPr eaLnBrk="1" hangingPunct="1">
              <a:lnSpc>
                <a:spcPct val="90000"/>
              </a:lnSpc>
            </a:pPr>
            <a:r>
              <a:rPr lang="en-US" sz="2400" dirty="0" err="1"/>
              <a:t>Mycobacteria</a:t>
            </a:r>
            <a:r>
              <a:rPr lang="en-US" sz="2400" dirty="0"/>
              <a:t> that do not cause TB</a:t>
            </a:r>
          </a:p>
          <a:p>
            <a:pPr lvl="1" eaLnBrk="1" hangingPunct="1">
              <a:lnSpc>
                <a:spcPct val="90000"/>
              </a:lnSpc>
            </a:pPr>
            <a:r>
              <a:rPr lang="en-US" sz="2000" dirty="0"/>
              <a:t>e.g.,</a:t>
            </a:r>
            <a:r>
              <a:rPr lang="en-US" sz="2000" i="1" dirty="0"/>
              <a:t> M. </a:t>
            </a:r>
            <a:r>
              <a:rPr lang="en-US" sz="2000" i="1" dirty="0" err="1"/>
              <a:t>avium</a:t>
            </a:r>
            <a:r>
              <a:rPr lang="en-US" sz="2000" i="1" dirty="0"/>
              <a:t> complex</a:t>
            </a:r>
          </a:p>
        </p:txBody>
      </p:sp>
      <p:sp>
        <p:nvSpPr>
          <p:cNvPr id="38917" name="Text Box 6"/>
          <p:cNvSpPr txBox="1">
            <a:spLocks noChangeArrowheads="1"/>
          </p:cNvSpPr>
          <p:nvPr/>
        </p:nvSpPr>
        <p:spPr bwMode="auto">
          <a:xfrm>
            <a:off x="4648200" y="5105400"/>
            <a:ext cx="3962400" cy="304800"/>
          </a:xfrm>
          <a:prstGeom prst="rect">
            <a:avLst/>
          </a:prstGeom>
          <a:noFill/>
          <a:ln w="9525" algn="ctr">
            <a:noFill/>
            <a:miter lim="800000"/>
            <a:headEnd/>
            <a:tailEnd/>
          </a:ln>
        </p:spPr>
        <p:txBody>
          <a:bodyPr anchor="b">
            <a:spAutoFit/>
          </a:bodyPr>
          <a:lstStyle/>
          <a:p>
            <a:pPr algn="ctr">
              <a:spcBef>
                <a:spcPct val="50000"/>
              </a:spcBef>
            </a:pPr>
            <a:r>
              <a:rPr lang="en-US" sz="1400" i="1">
                <a:solidFill>
                  <a:schemeClr val="tx1"/>
                </a:solidFill>
              </a:rPr>
              <a:t>  M. tuberculosis</a:t>
            </a:r>
            <a:endParaRPr lang="en-US" sz="1400">
              <a:solidFill>
                <a:schemeClr val="tx1"/>
              </a:solidFill>
            </a:endParaRPr>
          </a:p>
        </p:txBody>
      </p:sp>
      <p:pic>
        <p:nvPicPr>
          <p:cNvPr id="38918" name="Picture 9" descr="m tuberculosis"/>
          <p:cNvPicPr>
            <a:picLocks noChangeAspect="1" noChangeArrowheads="1"/>
          </p:cNvPicPr>
          <p:nvPr/>
        </p:nvPicPr>
        <p:blipFill>
          <a:blip r:embed="rId3"/>
          <a:srcRect/>
          <a:stretch>
            <a:fillRect/>
          </a:stretch>
        </p:blipFill>
        <p:spPr bwMode="auto">
          <a:xfrm>
            <a:off x="4648200" y="2362200"/>
            <a:ext cx="4095750" cy="2740025"/>
          </a:xfrm>
          <a:prstGeom prst="rect">
            <a:avLst/>
          </a:prstGeom>
          <a:noFill/>
          <a:ln w="9525">
            <a:noFill/>
            <a:miter lim="800000"/>
            <a:headEnd/>
            <a:tailEnd/>
          </a:ln>
        </p:spPr>
      </p:pic>
      <p:sp>
        <p:nvSpPr>
          <p:cNvPr id="38919" name="Rectangle 12"/>
          <p:cNvSpPr>
            <a:spLocks noGrp="1" noChangeArrowheads="1"/>
          </p:cNvSpPr>
          <p:nvPr>
            <p:ph type="title"/>
          </p:nvPr>
        </p:nvSpPr>
        <p:spPr>
          <a:xfrm>
            <a:off x="533400" y="533400"/>
            <a:ext cx="8229600" cy="685800"/>
          </a:xfrm>
          <a:noFill/>
        </p:spPr>
        <p:txBody>
          <a:bodyPr>
            <a:normAutofit fontScale="90000"/>
          </a:bodyPr>
          <a:lstStyle/>
          <a:p>
            <a:pPr eaLnBrk="1" hangingPunct="1"/>
            <a:r>
              <a:rPr lang="en-US" dirty="0"/>
              <a:t>TB Transmission </a:t>
            </a:r>
            <a:br>
              <a:rPr lang="en-US" dirty="0"/>
            </a:br>
            <a:r>
              <a:rPr lang="en-US" sz="3200" dirty="0"/>
              <a:t>Types of </a:t>
            </a:r>
            <a:r>
              <a:rPr lang="en-US" sz="3200" dirty="0" err="1"/>
              <a:t>Mycobacteria</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p:cNvSpPr>
            <a:spLocks noGrp="1"/>
          </p:cNvSpPr>
          <p:nvPr>
            <p:ph type="ftr" sz="quarter" idx="11"/>
          </p:nvPr>
        </p:nvSpPr>
        <p:spPr>
          <a:noFill/>
        </p:spPr>
        <p:txBody>
          <a:bodyPr/>
          <a:lstStyle/>
          <a:p>
            <a:endParaRPr lang="en-US" dirty="0"/>
          </a:p>
        </p:txBody>
      </p:sp>
      <p:sp>
        <p:nvSpPr>
          <p:cNvPr id="39939" name="Slide Number Placeholder 6"/>
          <p:cNvSpPr>
            <a:spLocks noGrp="1"/>
          </p:cNvSpPr>
          <p:nvPr>
            <p:ph type="sldNum" sz="quarter" idx="12"/>
          </p:nvPr>
        </p:nvSpPr>
        <p:spPr>
          <a:noFill/>
        </p:spPr>
        <p:txBody>
          <a:bodyPr/>
          <a:lstStyle/>
          <a:p>
            <a:fld id="{D81B9172-536B-4844-ADE6-893C3B14ADAD}" type="slidenum">
              <a:rPr lang="en-US" smtClean="0"/>
              <a:pPr/>
              <a:t>24</a:t>
            </a:fld>
            <a:endParaRPr lang="en-US"/>
          </a:p>
        </p:txBody>
      </p:sp>
      <p:sp>
        <p:nvSpPr>
          <p:cNvPr id="39940" name="Rectangle 8"/>
          <p:cNvSpPr>
            <a:spLocks noGrp="1" noChangeArrowheads="1"/>
          </p:cNvSpPr>
          <p:nvPr>
            <p:ph type="body" sz="half" idx="1"/>
          </p:nvPr>
        </p:nvSpPr>
        <p:spPr>
          <a:xfrm>
            <a:off x="228600" y="1219200"/>
            <a:ext cx="5105400" cy="5181600"/>
          </a:xfrm>
        </p:spPr>
        <p:txBody>
          <a:bodyPr/>
          <a:lstStyle/>
          <a:p>
            <a:pPr eaLnBrk="1" hangingPunct="1">
              <a:lnSpc>
                <a:spcPct val="80000"/>
              </a:lnSpc>
            </a:pPr>
            <a:r>
              <a:rPr lang="en-US" sz="2800"/>
              <a:t>TB is spread person to person through the air via droplet nuclei</a:t>
            </a:r>
          </a:p>
          <a:p>
            <a:pPr eaLnBrk="1" hangingPunct="1">
              <a:lnSpc>
                <a:spcPct val="80000"/>
              </a:lnSpc>
            </a:pPr>
            <a:endParaRPr lang="en-US" sz="1600"/>
          </a:p>
          <a:p>
            <a:pPr eaLnBrk="1" hangingPunct="1">
              <a:lnSpc>
                <a:spcPct val="80000"/>
              </a:lnSpc>
            </a:pPr>
            <a:r>
              <a:rPr lang="en-US" sz="2800" i="1"/>
              <a:t>M. tuberculosis </a:t>
            </a:r>
            <a:r>
              <a:rPr lang="en-US" sz="2800"/>
              <a:t>may be expelled when an infectious person:</a:t>
            </a:r>
          </a:p>
          <a:p>
            <a:pPr lvl="1" eaLnBrk="1" hangingPunct="1">
              <a:lnSpc>
                <a:spcPct val="80000"/>
              </a:lnSpc>
            </a:pPr>
            <a:r>
              <a:rPr lang="en-US" sz="2000"/>
              <a:t>Coughs</a:t>
            </a:r>
          </a:p>
          <a:p>
            <a:pPr lvl="1" eaLnBrk="1" hangingPunct="1">
              <a:lnSpc>
                <a:spcPct val="80000"/>
              </a:lnSpc>
            </a:pPr>
            <a:r>
              <a:rPr lang="en-US" sz="2000"/>
              <a:t>Sneezes</a:t>
            </a:r>
          </a:p>
          <a:p>
            <a:pPr lvl="1" eaLnBrk="1" hangingPunct="1">
              <a:lnSpc>
                <a:spcPct val="80000"/>
              </a:lnSpc>
            </a:pPr>
            <a:r>
              <a:rPr lang="en-US" sz="2000"/>
              <a:t>Speaks  </a:t>
            </a:r>
          </a:p>
          <a:p>
            <a:pPr lvl="1" eaLnBrk="1" hangingPunct="1">
              <a:lnSpc>
                <a:spcPct val="80000"/>
              </a:lnSpc>
            </a:pPr>
            <a:r>
              <a:rPr lang="en-US" sz="2000"/>
              <a:t>Sings</a:t>
            </a:r>
          </a:p>
          <a:p>
            <a:pPr lvl="1" eaLnBrk="1" hangingPunct="1">
              <a:lnSpc>
                <a:spcPct val="80000"/>
              </a:lnSpc>
            </a:pPr>
            <a:endParaRPr lang="en-US" sz="1600"/>
          </a:p>
          <a:p>
            <a:pPr eaLnBrk="1" hangingPunct="1">
              <a:lnSpc>
                <a:spcPct val="80000"/>
              </a:lnSpc>
            </a:pPr>
            <a:r>
              <a:rPr lang="en-US" sz="2800"/>
              <a:t>Transmission occurs when another person inhales droplet nuclei</a:t>
            </a:r>
          </a:p>
        </p:txBody>
      </p:sp>
      <p:pic>
        <p:nvPicPr>
          <p:cNvPr id="39941" name="Picture 10" descr="man sneezing"/>
          <p:cNvPicPr>
            <a:picLocks noGrp="1" noChangeAspect="1" noChangeArrowheads="1"/>
          </p:cNvPicPr>
          <p:nvPr>
            <p:ph sz="half" idx="2"/>
          </p:nvPr>
        </p:nvPicPr>
        <p:blipFill>
          <a:blip r:embed="rId3"/>
          <a:srcRect/>
          <a:stretch>
            <a:fillRect/>
          </a:stretch>
        </p:blipFill>
        <p:spPr>
          <a:xfrm>
            <a:off x="5257800" y="1905000"/>
            <a:ext cx="3733800" cy="3524250"/>
          </a:xfrm>
          <a:noFill/>
        </p:spPr>
      </p:pic>
      <p:sp>
        <p:nvSpPr>
          <p:cNvPr id="39942" name="Rectangle 12"/>
          <p:cNvSpPr>
            <a:spLocks noGrp="1" noChangeArrowheads="1"/>
          </p:cNvSpPr>
          <p:nvPr>
            <p:ph type="title"/>
          </p:nvPr>
        </p:nvSpPr>
        <p:spPr>
          <a:xfrm>
            <a:off x="427038" y="381000"/>
            <a:ext cx="8229600" cy="685800"/>
          </a:xfrm>
          <a:noFill/>
        </p:spPr>
        <p:txBody>
          <a:bodyPr>
            <a:normAutofit fontScale="90000"/>
          </a:bodyPr>
          <a:lstStyle/>
          <a:p>
            <a:pPr eaLnBrk="1" hangingPunct="1"/>
            <a:r>
              <a:rPr lang="en-US" dirty="0"/>
              <a:t>TB Transmission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endParaRPr lang="en-US" dirty="0"/>
          </a:p>
        </p:txBody>
      </p:sp>
      <p:sp>
        <p:nvSpPr>
          <p:cNvPr id="41987" name="Slide Number Placeholder 5"/>
          <p:cNvSpPr>
            <a:spLocks noGrp="1"/>
          </p:cNvSpPr>
          <p:nvPr>
            <p:ph type="sldNum" sz="quarter" idx="12"/>
          </p:nvPr>
        </p:nvSpPr>
        <p:spPr>
          <a:noFill/>
        </p:spPr>
        <p:txBody>
          <a:bodyPr/>
          <a:lstStyle/>
          <a:p>
            <a:fld id="{EF9F2945-BBA0-4763-99E5-51A628B66177}" type="slidenum">
              <a:rPr lang="en-US" smtClean="0"/>
              <a:pPr/>
              <a:t>25</a:t>
            </a:fld>
            <a:endParaRPr lang="en-US"/>
          </a:p>
        </p:txBody>
      </p:sp>
      <p:sp>
        <p:nvSpPr>
          <p:cNvPr id="41988" name="Rectangle 2"/>
          <p:cNvSpPr>
            <a:spLocks noGrp="1" noChangeArrowheads="1"/>
          </p:cNvSpPr>
          <p:nvPr>
            <p:ph type="body" idx="1"/>
          </p:nvPr>
        </p:nvSpPr>
        <p:spPr>
          <a:xfrm>
            <a:off x="228600" y="1143000"/>
            <a:ext cx="8686800" cy="5181600"/>
          </a:xfrm>
        </p:spPr>
        <p:txBody>
          <a:bodyPr/>
          <a:lstStyle/>
          <a:p>
            <a:pPr eaLnBrk="1" hangingPunct="1">
              <a:spcBef>
                <a:spcPct val="40000"/>
              </a:spcBef>
            </a:pPr>
            <a:r>
              <a:rPr lang="en-US" sz="2800"/>
              <a:t>Probability that TB will be transmitted depends on:</a:t>
            </a:r>
          </a:p>
          <a:p>
            <a:pPr lvl="1" eaLnBrk="1" hangingPunct="1">
              <a:spcBef>
                <a:spcPct val="40000"/>
              </a:spcBef>
            </a:pPr>
            <a:r>
              <a:rPr lang="en-US" sz="2400"/>
              <a:t>Infectiousness of person with TB disease</a:t>
            </a:r>
          </a:p>
          <a:p>
            <a:pPr lvl="1" eaLnBrk="1" hangingPunct="1">
              <a:spcBef>
                <a:spcPct val="40000"/>
              </a:spcBef>
            </a:pPr>
            <a:r>
              <a:rPr lang="en-US" sz="2400"/>
              <a:t>Environment in which exposure occurred</a:t>
            </a:r>
          </a:p>
          <a:p>
            <a:pPr lvl="1" eaLnBrk="1" hangingPunct="1">
              <a:spcBef>
                <a:spcPct val="40000"/>
              </a:spcBef>
            </a:pPr>
            <a:r>
              <a:rPr lang="en-US" sz="2400"/>
              <a:t>Length of exposure</a:t>
            </a:r>
          </a:p>
          <a:p>
            <a:pPr lvl="1" eaLnBrk="1" hangingPunct="1">
              <a:spcBef>
                <a:spcPct val="40000"/>
              </a:spcBef>
            </a:pPr>
            <a:r>
              <a:rPr lang="en-US" sz="2400"/>
              <a:t>Virulence (strength) of the tubercle bacilli</a:t>
            </a:r>
          </a:p>
          <a:p>
            <a:pPr lvl="1" eaLnBrk="1" hangingPunct="1">
              <a:spcBef>
                <a:spcPct val="40000"/>
              </a:spcBef>
            </a:pPr>
            <a:endParaRPr lang="en-US" sz="2400"/>
          </a:p>
          <a:p>
            <a:pPr eaLnBrk="1" hangingPunct="1"/>
            <a:r>
              <a:rPr lang="en-US" sz="2800"/>
              <a:t>The best way to stop transmission is to:</a:t>
            </a:r>
          </a:p>
          <a:p>
            <a:pPr lvl="1" eaLnBrk="1" hangingPunct="1"/>
            <a:r>
              <a:rPr lang="en-US" sz="2400"/>
              <a:t>Isolate infectious persons</a:t>
            </a:r>
          </a:p>
          <a:p>
            <a:pPr lvl="1" eaLnBrk="1" hangingPunct="1"/>
            <a:r>
              <a:rPr lang="en-US" sz="2400"/>
              <a:t>Provide effective treatment to infectious persons as soon as possible</a:t>
            </a:r>
          </a:p>
        </p:txBody>
      </p:sp>
      <p:sp>
        <p:nvSpPr>
          <p:cNvPr id="41989" name="Rectangle 5"/>
          <p:cNvSpPr>
            <a:spLocks noGrp="1" noChangeArrowheads="1"/>
          </p:cNvSpPr>
          <p:nvPr>
            <p:ph type="title"/>
          </p:nvPr>
        </p:nvSpPr>
        <p:spPr>
          <a:xfrm>
            <a:off x="427038" y="152400"/>
            <a:ext cx="8229600" cy="685800"/>
          </a:xfrm>
          <a:noFill/>
        </p:spPr>
        <p:txBody>
          <a:bodyPr>
            <a:normAutofit fontScale="90000"/>
          </a:bodyPr>
          <a:lstStyle/>
          <a:p>
            <a:pPr eaLnBrk="1" hangingPunct="1"/>
            <a:r>
              <a:rPr lang="en-US" dirty="0"/>
              <a:t>TB Transmission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endParaRPr lang="en-US" dirty="0"/>
          </a:p>
        </p:txBody>
      </p:sp>
      <p:sp>
        <p:nvSpPr>
          <p:cNvPr id="45059" name="Slide Number Placeholder 5"/>
          <p:cNvSpPr>
            <a:spLocks noGrp="1"/>
          </p:cNvSpPr>
          <p:nvPr>
            <p:ph type="sldNum" sz="quarter" idx="12"/>
          </p:nvPr>
        </p:nvSpPr>
        <p:spPr>
          <a:noFill/>
        </p:spPr>
        <p:txBody>
          <a:bodyPr/>
          <a:lstStyle/>
          <a:p>
            <a:fld id="{8BC5C7DF-B184-4B4B-899F-F25F121F33B7}" type="slidenum">
              <a:rPr lang="en-US" smtClean="0"/>
              <a:pPr/>
              <a:t>26</a:t>
            </a:fld>
            <a:endParaRPr lang="en-US"/>
          </a:p>
        </p:txBody>
      </p:sp>
      <p:sp>
        <p:nvSpPr>
          <p:cNvPr id="292867" name="Rectangle 3"/>
          <p:cNvSpPr>
            <a:spLocks noGrp="1" noChangeArrowheads="1"/>
          </p:cNvSpPr>
          <p:nvPr>
            <p:ph type="body" idx="1"/>
          </p:nvPr>
        </p:nvSpPr>
        <p:spPr>
          <a:xfrm>
            <a:off x="381000" y="1646238"/>
            <a:ext cx="8458200" cy="4297362"/>
          </a:xfrm>
        </p:spPr>
        <p:txBody>
          <a:bodyPr/>
          <a:lstStyle/>
          <a:p>
            <a:pPr eaLnBrk="1" hangingPunct="1">
              <a:lnSpc>
                <a:spcPct val="90000"/>
              </a:lnSpc>
              <a:buFontTx/>
              <a:buNone/>
            </a:pPr>
            <a:r>
              <a:rPr lang="en-US" sz="2400" dirty="0"/>
              <a:t>	</a:t>
            </a:r>
            <a:r>
              <a:rPr lang="en-US" sz="2800" dirty="0"/>
              <a:t>The probability that TB will be transmitted depends on what four factors?</a:t>
            </a:r>
            <a:r>
              <a:rPr lang="en-US" sz="2400" dirty="0"/>
              <a:t> </a:t>
            </a:r>
            <a:endParaRPr lang="en-US" sz="1800" i="1" dirty="0"/>
          </a:p>
          <a:p>
            <a:pPr eaLnBrk="1" hangingPunct="1">
              <a:lnSpc>
                <a:spcPct val="90000"/>
              </a:lnSpc>
              <a:buFontTx/>
              <a:buNone/>
            </a:pPr>
            <a:endParaRPr lang="en-US" sz="2400" dirty="0"/>
          </a:p>
          <a:p>
            <a:pPr lvl="2" eaLnBrk="1" hangingPunct="1">
              <a:lnSpc>
                <a:spcPct val="90000"/>
              </a:lnSpc>
            </a:pPr>
            <a:r>
              <a:rPr lang="en-US" sz="2800" dirty="0">
                <a:solidFill>
                  <a:srgbClr val="008080"/>
                </a:solidFill>
              </a:rPr>
              <a:t>Infectiousness of person with TB disease</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Environment in which exposure occurred</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Length of exposure</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Virulence (strength) of tubercle bacilli</a:t>
            </a:r>
            <a:endParaRPr lang="en-US" sz="2800" dirty="0"/>
          </a:p>
        </p:txBody>
      </p:sp>
      <p:sp>
        <p:nvSpPr>
          <p:cNvPr id="45061" name="Rectangle 4"/>
          <p:cNvSpPr>
            <a:spLocks noGrp="1" noChangeArrowheads="1"/>
          </p:cNvSpPr>
          <p:nvPr>
            <p:ph type="title"/>
          </p:nvPr>
        </p:nvSpPr>
        <p:spPr>
          <a:xfrm>
            <a:off x="381000" y="304800"/>
            <a:ext cx="8229600" cy="1066800"/>
          </a:xfrm>
          <a:noFill/>
        </p:spPr>
        <p:txBody>
          <a:bodyPr>
            <a:normAutofit/>
          </a:bodyPr>
          <a:lstStyle/>
          <a:p>
            <a:pPr eaLnBrk="1" hangingPunct="1"/>
            <a:r>
              <a:rPr lang="en-US" dirty="0"/>
              <a:t>TB Transmission</a:t>
            </a:r>
          </a:p>
        </p:txBody>
      </p:sp>
      <p:sp>
        <p:nvSpPr>
          <p:cNvPr id="45062" name="Rectangle 5"/>
          <p:cNvSpPr>
            <a:spLocks noChangeArrowheads="1"/>
          </p:cNvSpPr>
          <p:nvPr/>
        </p:nvSpPr>
        <p:spPr bwMode="auto">
          <a:xfrm>
            <a:off x="381000" y="152400"/>
            <a:ext cx="8229600" cy="12954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8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6200" y="0"/>
            <a:ext cx="90678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532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endParaRPr lang="en-US" dirty="0"/>
          </a:p>
        </p:txBody>
      </p:sp>
      <p:sp>
        <p:nvSpPr>
          <p:cNvPr id="43011" name="Slide Number Placeholder 5"/>
          <p:cNvSpPr>
            <a:spLocks noGrp="1"/>
          </p:cNvSpPr>
          <p:nvPr>
            <p:ph type="sldNum" sz="quarter" idx="12"/>
          </p:nvPr>
        </p:nvSpPr>
        <p:spPr>
          <a:noFill/>
        </p:spPr>
        <p:txBody>
          <a:bodyPr/>
          <a:lstStyle/>
          <a:p>
            <a:fld id="{BE7C85C1-39D7-46EC-B351-03C4A0215C9C}" type="slidenum">
              <a:rPr lang="en-US" smtClean="0"/>
              <a:pPr/>
              <a:t>28</a:t>
            </a:fld>
            <a:endParaRPr lang="en-US"/>
          </a:p>
        </p:txBody>
      </p:sp>
      <p:sp>
        <p:nvSpPr>
          <p:cNvPr id="43012" name="Rectangle 2"/>
          <p:cNvSpPr>
            <a:spLocks noGrp="1" noChangeArrowheads="1"/>
          </p:cNvSpPr>
          <p:nvPr>
            <p:ph type="title"/>
          </p:nvPr>
        </p:nvSpPr>
        <p:spPr>
          <a:xfrm>
            <a:off x="304800" y="457200"/>
            <a:ext cx="8229600" cy="685800"/>
          </a:xfrm>
        </p:spPr>
        <p:txBody>
          <a:bodyPr>
            <a:normAutofit fontScale="90000"/>
          </a:bodyPr>
          <a:lstStyle/>
          <a:p>
            <a:pPr eaLnBrk="1" hangingPunct="1"/>
            <a:r>
              <a:rPr lang="en-US" dirty="0"/>
              <a:t>TB Transmission</a:t>
            </a:r>
            <a:br>
              <a:rPr lang="en-US" dirty="0"/>
            </a:br>
            <a:endParaRPr lang="en-US" dirty="0"/>
          </a:p>
        </p:txBody>
      </p:sp>
      <p:sp>
        <p:nvSpPr>
          <p:cNvPr id="157699" name="Rectangle 3"/>
          <p:cNvSpPr>
            <a:spLocks noGrp="1" noChangeArrowheads="1"/>
          </p:cNvSpPr>
          <p:nvPr>
            <p:ph type="body" idx="1"/>
          </p:nvPr>
        </p:nvSpPr>
        <p:spPr>
          <a:xfrm>
            <a:off x="152400" y="1447800"/>
            <a:ext cx="8686800" cy="5105400"/>
          </a:xfrm>
        </p:spPr>
        <p:txBody>
          <a:bodyPr/>
          <a:lstStyle/>
          <a:p>
            <a:pPr marL="857250" indent="-857250" eaLnBrk="1" hangingPunct="1">
              <a:buFontTx/>
              <a:buNone/>
            </a:pPr>
            <a:r>
              <a:rPr lang="en-US" sz="2800" dirty="0"/>
              <a:t>    What organism causes most TB disease ?</a:t>
            </a:r>
          </a:p>
          <a:p>
            <a:pPr marL="857250" indent="-857250" eaLnBrk="1" hangingPunct="1">
              <a:buFontTx/>
              <a:buNone/>
            </a:pPr>
            <a:r>
              <a:rPr lang="en-US" sz="2800" dirty="0"/>
              <a:t>  </a:t>
            </a:r>
            <a:endParaRPr lang="en-US" sz="1800" dirty="0"/>
          </a:p>
          <a:p>
            <a:pPr marL="857250" indent="-857250" eaLnBrk="1" hangingPunct="1">
              <a:buFontTx/>
              <a:buNone/>
            </a:pPr>
            <a:endParaRPr lang="en-US" sz="2400" dirty="0"/>
          </a:p>
          <a:p>
            <a:pPr marL="857250" indent="-857250" eaLnBrk="1" hangingPunct="1">
              <a:buFontTx/>
              <a:buNone/>
            </a:pPr>
            <a:r>
              <a:rPr lang="en-US" sz="2400" dirty="0">
                <a:solidFill>
                  <a:schemeClr val="hlink"/>
                </a:solidFill>
              </a:rPr>
              <a:t>	</a:t>
            </a:r>
            <a:r>
              <a:rPr lang="en-US" sz="2800" i="1" dirty="0">
                <a:solidFill>
                  <a:srgbClr val="008080"/>
                </a:solidFill>
              </a:rPr>
              <a:t>M. tuberculosis</a:t>
            </a:r>
            <a:endParaRPr lang="en-US" sz="2800" dirty="0">
              <a:solidFill>
                <a:srgbClr val="008080"/>
              </a:solidFill>
            </a:endParaRPr>
          </a:p>
          <a:p>
            <a:pPr marL="857250" indent="-857250" eaLnBrk="1" hangingPunct="1">
              <a:buFontTx/>
              <a:buNone/>
            </a:pPr>
            <a:endParaRPr lang="en-US" sz="2400" dirty="0">
              <a:solidFill>
                <a:srgbClr val="008080"/>
              </a:solidFill>
            </a:endParaRPr>
          </a:p>
          <a:p>
            <a:pPr marL="857250" indent="-857250" eaLnBrk="1" hangingPunct="1">
              <a:buFontTx/>
              <a:buNone/>
            </a:pPr>
            <a:r>
              <a:rPr lang="en-US" sz="2400" dirty="0"/>
              <a:t>    </a:t>
            </a:r>
            <a:r>
              <a:rPr lang="en-US" sz="2800" dirty="0"/>
              <a:t>What are 4 other </a:t>
            </a:r>
            <a:r>
              <a:rPr lang="en-US" sz="2800" dirty="0" err="1"/>
              <a:t>mycobacteria</a:t>
            </a:r>
            <a:r>
              <a:rPr lang="en-US" sz="2800" dirty="0"/>
              <a:t> that cause TB</a:t>
            </a:r>
          </a:p>
          <a:p>
            <a:pPr marL="857250" indent="-857250" eaLnBrk="1" hangingPunct="1">
              <a:buFontTx/>
              <a:buNone/>
            </a:pPr>
            <a:r>
              <a:rPr lang="en-US" sz="2800" dirty="0"/>
              <a:t>    disease?</a:t>
            </a:r>
            <a:r>
              <a:rPr lang="en-US" sz="2400" dirty="0"/>
              <a:t> </a:t>
            </a:r>
            <a:endParaRPr lang="en-US" sz="1800" i="1" dirty="0">
              <a:solidFill>
                <a:schemeClr val="hlink"/>
              </a:solidFill>
            </a:endParaRPr>
          </a:p>
          <a:p>
            <a:pPr marL="1257300" lvl="1" eaLnBrk="1" hangingPunct="1">
              <a:buFontTx/>
              <a:buNone/>
            </a:pPr>
            <a:r>
              <a:rPr lang="en-US" sz="2400" i="1" dirty="0">
                <a:solidFill>
                  <a:schemeClr val="hlink"/>
                </a:solidFill>
              </a:rPr>
              <a:t> </a:t>
            </a:r>
            <a:endParaRPr lang="en-US" sz="2400" dirty="0">
              <a:solidFill>
                <a:srgbClr val="008080"/>
              </a:solidFill>
            </a:endParaRPr>
          </a:p>
          <a:p>
            <a:pPr marL="1257300" lvl="1" eaLnBrk="1" hangingPunct="1">
              <a:buFontTx/>
              <a:buNone/>
            </a:pPr>
            <a:r>
              <a:rPr lang="en-US" i="1" dirty="0">
                <a:solidFill>
                  <a:srgbClr val="008080"/>
                </a:solidFill>
              </a:rPr>
              <a:t>M. </a:t>
            </a:r>
            <a:r>
              <a:rPr lang="en-US" i="1" dirty="0" err="1">
                <a:solidFill>
                  <a:srgbClr val="008080"/>
                </a:solidFill>
              </a:rPr>
              <a:t>bovis</a:t>
            </a:r>
            <a:r>
              <a:rPr lang="en-US" i="1" dirty="0">
                <a:solidFill>
                  <a:srgbClr val="008080"/>
                </a:solidFill>
              </a:rPr>
              <a:t>, M. </a:t>
            </a:r>
            <a:r>
              <a:rPr lang="en-US" i="1" dirty="0" err="1">
                <a:solidFill>
                  <a:srgbClr val="008080"/>
                </a:solidFill>
              </a:rPr>
              <a:t>africanum</a:t>
            </a:r>
            <a:r>
              <a:rPr lang="en-US" i="1" dirty="0">
                <a:solidFill>
                  <a:srgbClr val="008080"/>
                </a:solidFill>
              </a:rPr>
              <a:t>, M. </a:t>
            </a:r>
            <a:r>
              <a:rPr lang="en-US" i="1" dirty="0" err="1">
                <a:solidFill>
                  <a:srgbClr val="008080"/>
                </a:solidFill>
              </a:rPr>
              <a:t>microti</a:t>
            </a:r>
            <a:r>
              <a:rPr lang="en-US" i="1" dirty="0">
                <a:solidFill>
                  <a:srgbClr val="008080"/>
                </a:solidFill>
              </a:rPr>
              <a:t>, and M.</a:t>
            </a:r>
          </a:p>
          <a:p>
            <a:pPr marL="1257300" lvl="1" eaLnBrk="1" hangingPunct="1">
              <a:buFontTx/>
              <a:buNone/>
            </a:pPr>
            <a:r>
              <a:rPr lang="en-US" i="1" dirty="0" err="1">
                <a:solidFill>
                  <a:srgbClr val="008080"/>
                </a:solidFill>
              </a:rPr>
              <a:t>canetti</a:t>
            </a:r>
            <a:endParaRPr lang="en-US" dirty="0"/>
          </a:p>
        </p:txBody>
      </p:sp>
      <p:sp>
        <p:nvSpPr>
          <p:cNvPr id="43014" name="Rectangle 4"/>
          <p:cNvSpPr>
            <a:spLocks noChangeArrowheads="1"/>
          </p:cNvSpPr>
          <p:nvPr/>
        </p:nvSpPr>
        <p:spPr bwMode="auto">
          <a:xfrm>
            <a:off x="381000" y="152400"/>
            <a:ext cx="8305800" cy="12192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endParaRPr lang="en-US" dirty="0"/>
          </a:p>
        </p:txBody>
      </p:sp>
      <p:sp>
        <p:nvSpPr>
          <p:cNvPr id="44035" name="Slide Number Placeholder 5"/>
          <p:cNvSpPr>
            <a:spLocks noGrp="1"/>
          </p:cNvSpPr>
          <p:nvPr>
            <p:ph type="sldNum" sz="quarter" idx="12"/>
          </p:nvPr>
        </p:nvSpPr>
        <p:spPr>
          <a:noFill/>
        </p:spPr>
        <p:txBody>
          <a:bodyPr/>
          <a:lstStyle/>
          <a:p>
            <a:fld id="{B350070C-1FEB-422C-A7FA-8ECE855DA00B}" type="slidenum">
              <a:rPr lang="en-US" smtClean="0"/>
              <a:pPr/>
              <a:t>29</a:t>
            </a:fld>
            <a:endParaRPr lang="en-US"/>
          </a:p>
        </p:txBody>
      </p:sp>
      <p:sp>
        <p:nvSpPr>
          <p:cNvPr id="44036"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dirty="0"/>
              <a:t>TB Transmission</a:t>
            </a:r>
            <a:br>
              <a:rPr lang="en-US" dirty="0"/>
            </a:br>
            <a:endParaRPr lang="en-US" dirty="0"/>
          </a:p>
        </p:txBody>
      </p:sp>
      <p:sp>
        <p:nvSpPr>
          <p:cNvPr id="377859" name="Rectangle 3"/>
          <p:cNvSpPr>
            <a:spLocks noGrp="1" noChangeArrowheads="1"/>
          </p:cNvSpPr>
          <p:nvPr>
            <p:ph type="body" idx="1"/>
          </p:nvPr>
        </p:nvSpPr>
        <p:spPr/>
        <p:txBody>
          <a:bodyPr/>
          <a:lstStyle/>
          <a:p>
            <a:pPr eaLnBrk="1" hangingPunct="1">
              <a:buFontTx/>
              <a:buNone/>
            </a:pPr>
            <a:r>
              <a:rPr lang="en-US" sz="2800" dirty="0"/>
              <a:t>	How is TB spread? </a:t>
            </a:r>
            <a:endParaRPr lang="en-US" sz="1800" i="1" dirty="0"/>
          </a:p>
          <a:p>
            <a:pPr eaLnBrk="1" hangingPunct="1">
              <a:buFontTx/>
              <a:buNone/>
            </a:pPr>
            <a:endParaRPr lang="en-US" sz="1800" i="1" dirty="0"/>
          </a:p>
          <a:p>
            <a:pPr lvl="1" eaLnBrk="1" hangingPunct="1">
              <a:buFontTx/>
              <a:buNone/>
            </a:pPr>
            <a:r>
              <a:rPr lang="en-US" dirty="0">
                <a:solidFill>
                  <a:srgbClr val="008080"/>
                </a:solidFill>
              </a:rPr>
              <a:t>	TB is spread from person to person through the air via droplet nuclei containing </a:t>
            </a:r>
            <a:r>
              <a:rPr lang="en-US" i="1" dirty="0">
                <a:solidFill>
                  <a:srgbClr val="008080"/>
                </a:solidFill>
              </a:rPr>
              <a:t>M. tuberculosis</a:t>
            </a:r>
            <a:r>
              <a:rPr lang="en-US" dirty="0">
                <a:solidFill>
                  <a:srgbClr val="008080"/>
                </a:solidFill>
              </a:rPr>
              <a:t>.</a:t>
            </a:r>
          </a:p>
          <a:p>
            <a:pPr eaLnBrk="1" hangingPunct="1"/>
            <a:endParaRPr lang="en-US" sz="2800" dirty="0">
              <a:solidFill>
                <a:srgbClr val="008080"/>
              </a:solidFill>
            </a:endParaRPr>
          </a:p>
        </p:txBody>
      </p:sp>
      <p:sp>
        <p:nvSpPr>
          <p:cNvPr id="44038" name="Rectangle 4"/>
          <p:cNvSpPr>
            <a:spLocks noChangeArrowheads="1"/>
          </p:cNvSpPr>
          <p:nvPr/>
        </p:nvSpPr>
        <p:spPr bwMode="auto">
          <a:xfrm>
            <a:off x="381000" y="152400"/>
            <a:ext cx="8305800" cy="12954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a:t>INTRODUCTION</a:t>
            </a:r>
          </a:p>
        </p:txBody>
      </p:sp>
      <p:sp>
        <p:nvSpPr>
          <p:cNvPr id="3" name="Subtitle 2"/>
          <p:cNvSpPr>
            <a:spLocks noGrp="1"/>
          </p:cNvSpPr>
          <p:nvPr>
            <p:ph type="subTitle" idx="1"/>
          </p:nvPr>
        </p:nvSpPr>
        <p:spPr>
          <a:xfrm>
            <a:off x="1295400" y="239712"/>
            <a:ext cx="6400800" cy="1752600"/>
          </a:xfrm>
        </p:spPr>
        <p:txBody>
          <a:bodyPr/>
          <a:lstStyle/>
          <a:p>
            <a:endParaRPr lang="en-US" dirty="0"/>
          </a:p>
        </p:txBody>
      </p:sp>
      <p:sp>
        <p:nvSpPr>
          <p:cNvPr id="4" name="Rectangle 3"/>
          <p:cNvSpPr/>
          <p:nvPr/>
        </p:nvSpPr>
        <p:spPr>
          <a:xfrm>
            <a:off x="457200" y="1524000"/>
            <a:ext cx="7772400" cy="4955203"/>
          </a:xfrm>
          <a:prstGeom prst="rect">
            <a:avLst/>
          </a:prstGeom>
        </p:spPr>
        <p:txBody>
          <a:bodyPr wrap="square">
            <a:spAutoFit/>
          </a:bodyPr>
          <a:lstStyle/>
          <a:p>
            <a:endParaRPr lang="en-US" dirty="0"/>
          </a:p>
          <a:p>
            <a:endParaRPr lang="en-US" dirty="0"/>
          </a:p>
          <a:p>
            <a:r>
              <a:rPr lang="en-US" sz="2800" dirty="0" err="1"/>
              <a:t>Mtb</a:t>
            </a:r>
            <a:r>
              <a:rPr lang="en-US" sz="2800" dirty="0"/>
              <a:t> is a major component of the history of microbiology. </a:t>
            </a:r>
            <a:r>
              <a:rPr lang="en-US" sz="2800" b="1" dirty="0">
                <a:solidFill>
                  <a:srgbClr val="002060"/>
                </a:solidFill>
              </a:rPr>
              <a:t>In 1882, Robert Koch demonstrated the tubercle bacillus during a presentation of his famous postulates, which have since set the standard for the demonstration of infectious etiology. Koch also developed tuberculin, a </a:t>
            </a:r>
            <a:r>
              <a:rPr lang="en-US" sz="2800" b="1" dirty="0" err="1">
                <a:solidFill>
                  <a:srgbClr val="002060"/>
                </a:solidFill>
              </a:rPr>
              <a:t>glycerine</a:t>
            </a:r>
            <a:r>
              <a:rPr lang="en-US" sz="2800" b="1" dirty="0">
                <a:solidFill>
                  <a:srgbClr val="002060"/>
                </a:solidFill>
              </a:rPr>
              <a:t> extract of pure </a:t>
            </a:r>
            <a:r>
              <a:rPr lang="en-US" sz="2800" b="1" dirty="0" err="1">
                <a:solidFill>
                  <a:srgbClr val="002060"/>
                </a:solidFill>
              </a:rPr>
              <a:t>Mtb</a:t>
            </a:r>
            <a:r>
              <a:rPr lang="en-US" sz="2800" b="1" dirty="0">
                <a:solidFill>
                  <a:srgbClr val="002060"/>
                </a:solidFill>
              </a:rPr>
              <a:t> cultures, which, although a failure in its proposed use as a therapy, could be used to detect latent infections by the measurement of skin reactions at the injection </a:t>
            </a:r>
            <a:r>
              <a:rPr lang="en-US" sz="2800" dirty="0"/>
              <a:t>site.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endParaRPr lang="en-US" dirty="0"/>
          </a:p>
        </p:txBody>
      </p:sp>
      <p:sp>
        <p:nvSpPr>
          <p:cNvPr id="45059" name="Slide Number Placeholder 5"/>
          <p:cNvSpPr>
            <a:spLocks noGrp="1"/>
          </p:cNvSpPr>
          <p:nvPr>
            <p:ph type="sldNum" sz="quarter" idx="12"/>
          </p:nvPr>
        </p:nvSpPr>
        <p:spPr>
          <a:noFill/>
        </p:spPr>
        <p:txBody>
          <a:bodyPr/>
          <a:lstStyle/>
          <a:p>
            <a:fld id="{8BC5C7DF-B184-4B4B-899F-F25F121F33B7}" type="slidenum">
              <a:rPr lang="en-US" smtClean="0"/>
              <a:pPr/>
              <a:t>30</a:t>
            </a:fld>
            <a:endParaRPr lang="en-US"/>
          </a:p>
        </p:txBody>
      </p:sp>
      <p:sp>
        <p:nvSpPr>
          <p:cNvPr id="292867" name="Rectangle 3"/>
          <p:cNvSpPr>
            <a:spLocks noGrp="1" noChangeArrowheads="1"/>
          </p:cNvSpPr>
          <p:nvPr>
            <p:ph type="body" idx="1"/>
          </p:nvPr>
        </p:nvSpPr>
        <p:spPr>
          <a:xfrm>
            <a:off x="381000" y="1646238"/>
            <a:ext cx="8458200" cy="4297362"/>
          </a:xfrm>
        </p:spPr>
        <p:txBody>
          <a:bodyPr/>
          <a:lstStyle/>
          <a:p>
            <a:pPr eaLnBrk="1" hangingPunct="1">
              <a:lnSpc>
                <a:spcPct val="90000"/>
              </a:lnSpc>
              <a:buFontTx/>
              <a:buNone/>
            </a:pPr>
            <a:r>
              <a:rPr lang="en-US" sz="2400" dirty="0"/>
              <a:t>	</a:t>
            </a:r>
            <a:r>
              <a:rPr lang="en-US" sz="2800" dirty="0"/>
              <a:t>The probability that TB will be transmitted depends on what four factors?</a:t>
            </a:r>
            <a:r>
              <a:rPr lang="en-US" sz="2400" dirty="0"/>
              <a:t> </a:t>
            </a:r>
            <a:endParaRPr lang="en-US" sz="1800" i="1" dirty="0"/>
          </a:p>
          <a:p>
            <a:pPr eaLnBrk="1" hangingPunct="1">
              <a:lnSpc>
                <a:spcPct val="90000"/>
              </a:lnSpc>
              <a:buFontTx/>
              <a:buNone/>
            </a:pPr>
            <a:endParaRPr lang="en-US" sz="2400" dirty="0"/>
          </a:p>
          <a:p>
            <a:pPr lvl="2" eaLnBrk="1" hangingPunct="1">
              <a:lnSpc>
                <a:spcPct val="90000"/>
              </a:lnSpc>
            </a:pPr>
            <a:r>
              <a:rPr lang="en-US" sz="2800" dirty="0">
                <a:solidFill>
                  <a:srgbClr val="008080"/>
                </a:solidFill>
              </a:rPr>
              <a:t>Infectiousness of person with TB disease</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Environment in which exposure occurred</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Length of exposure</a:t>
            </a:r>
          </a:p>
          <a:p>
            <a:pPr lvl="2" eaLnBrk="1" hangingPunct="1">
              <a:lnSpc>
                <a:spcPct val="90000"/>
              </a:lnSpc>
            </a:pPr>
            <a:endParaRPr lang="en-US" sz="2000" dirty="0">
              <a:solidFill>
                <a:srgbClr val="008080"/>
              </a:solidFill>
            </a:endParaRPr>
          </a:p>
          <a:p>
            <a:pPr lvl="2" eaLnBrk="1" hangingPunct="1">
              <a:lnSpc>
                <a:spcPct val="90000"/>
              </a:lnSpc>
            </a:pPr>
            <a:r>
              <a:rPr lang="en-US" sz="2800" dirty="0">
                <a:solidFill>
                  <a:srgbClr val="008080"/>
                </a:solidFill>
              </a:rPr>
              <a:t>Virulence (strength) of tubercle bacilli</a:t>
            </a:r>
            <a:endParaRPr lang="en-US" sz="2800" dirty="0"/>
          </a:p>
        </p:txBody>
      </p:sp>
      <p:sp>
        <p:nvSpPr>
          <p:cNvPr id="45061" name="Rectangle 4"/>
          <p:cNvSpPr>
            <a:spLocks noGrp="1" noChangeArrowheads="1"/>
          </p:cNvSpPr>
          <p:nvPr>
            <p:ph type="title"/>
          </p:nvPr>
        </p:nvSpPr>
        <p:spPr>
          <a:xfrm>
            <a:off x="381000" y="304800"/>
            <a:ext cx="8229600" cy="1066800"/>
          </a:xfrm>
          <a:noFill/>
        </p:spPr>
        <p:txBody>
          <a:bodyPr>
            <a:normAutofit fontScale="90000"/>
          </a:bodyPr>
          <a:lstStyle/>
          <a:p>
            <a:pPr eaLnBrk="1" hangingPunct="1"/>
            <a:r>
              <a:rPr lang="en-US" dirty="0"/>
              <a:t>TB Transmission</a:t>
            </a:r>
            <a:br>
              <a:rPr lang="en-US" dirty="0"/>
            </a:br>
            <a:endParaRPr lang="en-US" dirty="0"/>
          </a:p>
        </p:txBody>
      </p:sp>
      <p:sp>
        <p:nvSpPr>
          <p:cNvPr id="45062" name="Rectangle 5"/>
          <p:cNvSpPr>
            <a:spLocks noChangeArrowheads="1"/>
          </p:cNvSpPr>
          <p:nvPr/>
        </p:nvSpPr>
        <p:spPr bwMode="auto">
          <a:xfrm>
            <a:off x="381000" y="152400"/>
            <a:ext cx="8229600" cy="12954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8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endParaRPr lang="en-US" dirty="0"/>
          </a:p>
        </p:txBody>
      </p:sp>
      <p:sp>
        <p:nvSpPr>
          <p:cNvPr id="53251" name="Slide Number Placeholder 5"/>
          <p:cNvSpPr>
            <a:spLocks noGrp="1"/>
          </p:cNvSpPr>
          <p:nvPr>
            <p:ph type="sldNum" sz="quarter" idx="12"/>
          </p:nvPr>
        </p:nvSpPr>
        <p:spPr>
          <a:noFill/>
        </p:spPr>
        <p:txBody>
          <a:bodyPr/>
          <a:lstStyle/>
          <a:p>
            <a:fld id="{DDF0B22C-3B47-4459-864F-48CF2320AC9F}" type="slidenum">
              <a:rPr lang="en-US" smtClean="0"/>
              <a:pPr/>
              <a:t>31</a:t>
            </a:fld>
            <a:endParaRPr lang="en-US"/>
          </a:p>
        </p:txBody>
      </p:sp>
      <p:sp>
        <p:nvSpPr>
          <p:cNvPr id="53252" name="Rectangle 3"/>
          <p:cNvSpPr>
            <a:spLocks noGrp="1" noChangeArrowheads="1"/>
          </p:cNvSpPr>
          <p:nvPr>
            <p:ph type="body" idx="1"/>
          </p:nvPr>
        </p:nvSpPr>
        <p:spPr>
          <a:xfrm>
            <a:off x="304800" y="1447800"/>
            <a:ext cx="8686800" cy="4724400"/>
          </a:xfrm>
        </p:spPr>
        <p:txBody>
          <a:bodyPr/>
          <a:lstStyle/>
          <a:p>
            <a:pPr eaLnBrk="1" hangingPunct="1">
              <a:lnSpc>
                <a:spcPct val="80000"/>
              </a:lnSpc>
            </a:pPr>
            <a:r>
              <a:rPr lang="en-US" sz="2800"/>
              <a:t>Occurs when tubercle bacilli are in the body, but the immune system is keeping them under control</a:t>
            </a:r>
          </a:p>
          <a:p>
            <a:pPr eaLnBrk="1" hangingPunct="1">
              <a:lnSpc>
                <a:spcPct val="80000"/>
              </a:lnSpc>
            </a:pPr>
            <a:endParaRPr lang="en-US" sz="1600"/>
          </a:p>
          <a:p>
            <a:pPr eaLnBrk="1" hangingPunct="1">
              <a:lnSpc>
                <a:spcPct val="80000"/>
              </a:lnSpc>
            </a:pPr>
            <a:r>
              <a:rPr lang="en-US" sz="2800"/>
              <a:t>Detected by the Mantoux tuberculin skin test (TST) or by blood tests such as interferon-gamma release assays (IGRAs) which include:</a:t>
            </a:r>
          </a:p>
          <a:p>
            <a:pPr eaLnBrk="1" hangingPunct="1">
              <a:lnSpc>
                <a:spcPct val="80000"/>
              </a:lnSpc>
              <a:buFontTx/>
              <a:buNone/>
            </a:pPr>
            <a:endParaRPr lang="en-US" sz="2800"/>
          </a:p>
          <a:p>
            <a:pPr lvl="1" eaLnBrk="1" hangingPunct="1">
              <a:lnSpc>
                <a:spcPct val="80000"/>
              </a:lnSpc>
            </a:pPr>
            <a:r>
              <a:rPr lang="en-US" sz="2400"/>
              <a:t>QuantiFERON</a:t>
            </a:r>
            <a:r>
              <a:rPr lang="en-US" sz="2400" baseline="30000">
                <a:cs typeface="Arial" charset="0"/>
              </a:rPr>
              <a:t>®</a:t>
            </a:r>
            <a:r>
              <a:rPr lang="en-US" sz="2400"/>
              <a:t>-TB Gold test (QFT-G)</a:t>
            </a:r>
          </a:p>
          <a:p>
            <a:pPr lvl="1" eaLnBrk="1" hangingPunct="1">
              <a:lnSpc>
                <a:spcPct val="80000"/>
              </a:lnSpc>
            </a:pPr>
            <a:r>
              <a:rPr lang="en-US" sz="2400"/>
              <a:t>QuantiFERON</a:t>
            </a:r>
            <a:r>
              <a:rPr lang="en-US" sz="2400" baseline="30000">
                <a:cs typeface="Arial" charset="0"/>
              </a:rPr>
              <a:t>®</a:t>
            </a:r>
            <a:r>
              <a:rPr lang="en-US" sz="2400"/>
              <a:t>-TB Gold In-Tube (QFT-GIT)</a:t>
            </a:r>
          </a:p>
          <a:p>
            <a:pPr lvl="1" eaLnBrk="1" hangingPunct="1">
              <a:lnSpc>
                <a:spcPct val="80000"/>
              </a:lnSpc>
            </a:pPr>
            <a:r>
              <a:rPr lang="en-US" sz="2400"/>
              <a:t>T-Spot</a:t>
            </a:r>
            <a:r>
              <a:rPr lang="en-US" sz="2400" baseline="30000"/>
              <a:t>®</a:t>
            </a:r>
            <a:r>
              <a:rPr lang="en-US" sz="2400"/>
              <a:t>.</a:t>
            </a:r>
            <a:r>
              <a:rPr lang="en-US" sz="2400" i="1"/>
              <a:t>TB</a:t>
            </a:r>
            <a:r>
              <a:rPr lang="en-US" sz="2400"/>
              <a:t> test (T-SPOT)</a:t>
            </a:r>
          </a:p>
          <a:p>
            <a:pPr lvl="1" eaLnBrk="1" hangingPunct="1">
              <a:lnSpc>
                <a:spcPct val="80000"/>
              </a:lnSpc>
              <a:buFontTx/>
              <a:buNone/>
            </a:pPr>
            <a:endParaRPr lang="en-US" sz="2400"/>
          </a:p>
          <a:p>
            <a:pPr eaLnBrk="1" hangingPunct="1">
              <a:lnSpc>
                <a:spcPct val="80000"/>
              </a:lnSpc>
            </a:pPr>
            <a:r>
              <a:rPr lang="en-US" sz="2800"/>
              <a:t>People with LTBI are NOT infectious</a:t>
            </a:r>
          </a:p>
        </p:txBody>
      </p:sp>
      <p:sp>
        <p:nvSpPr>
          <p:cNvPr id="53253" name="Rectangle 5"/>
          <p:cNvSpPr>
            <a:spLocks noGrp="1" noChangeArrowheads="1"/>
          </p:cNvSpPr>
          <p:nvPr>
            <p:ph type="title"/>
          </p:nvPr>
        </p:nvSpPr>
        <p:spPr>
          <a:xfrm>
            <a:off x="381000" y="304800"/>
            <a:ext cx="8229600" cy="685800"/>
          </a:xfrm>
          <a:noFill/>
        </p:spPr>
        <p:txBody>
          <a:bodyPr>
            <a:normAutofit fontScale="90000"/>
          </a:bodyPr>
          <a:lstStyle/>
          <a:p>
            <a:pPr eaLnBrk="1" hangingPunct="1"/>
            <a:r>
              <a:rPr lang="en-US" dirty="0"/>
              <a:t>TB Pathogenesis </a:t>
            </a:r>
            <a:br>
              <a:rPr lang="en-US" dirty="0"/>
            </a:br>
            <a:r>
              <a:rPr lang="en-US" sz="3200" dirty="0"/>
              <a:t>Latent TB Infection (LTBI)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a:t>Module 1 – Transmission and Pathogenesis of Tuberculosis</a:t>
            </a:r>
          </a:p>
        </p:txBody>
      </p:sp>
      <p:sp>
        <p:nvSpPr>
          <p:cNvPr id="54275" name="Slide Number Placeholder 5"/>
          <p:cNvSpPr>
            <a:spLocks noGrp="1"/>
          </p:cNvSpPr>
          <p:nvPr>
            <p:ph type="sldNum" sz="quarter" idx="12"/>
          </p:nvPr>
        </p:nvSpPr>
        <p:spPr>
          <a:noFill/>
        </p:spPr>
        <p:txBody>
          <a:bodyPr/>
          <a:lstStyle/>
          <a:p>
            <a:fld id="{D601491F-BADF-49DD-B89A-64A434014CD9}" type="slidenum">
              <a:rPr lang="en-US" smtClean="0"/>
              <a:pPr/>
              <a:t>32</a:t>
            </a:fld>
            <a:endParaRPr lang="en-US"/>
          </a:p>
        </p:txBody>
      </p:sp>
      <p:sp>
        <p:nvSpPr>
          <p:cNvPr id="54276" name="Rectangle 3"/>
          <p:cNvSpPr>
            <a:spLocks noGrp="1" noChangeArrowheads="1"/>
          </p:cNvSpPr>
          <p:nvPr>
            <p:ph type="body" idx="1"/>
          </p:nvPr>
        </p:nvSpPr>
        <p:spPr>
          <a:xfrm>
            <a:off x="457200" y="1371600"/>
            <a:ext cx="8458200" cy="4754563"/>
          </a:xfrm>
        </p:spPr>
        <p:txBody>
          <a:bodyPr>
            <a:normAutofit lnSpcReduction="10000"/>
          </a:bodyPr>
          <a:lstStyle/>
          <a:p>
            <a:pPr eaLnBrk="1" hangingPunct="1">
              <a:lnSpc>
                <a:spcPct val="90000"/>
              </a:lnSpc>
            </a:pPr>
            <a:r>
              <a:rPr lang="en-US" sz="2800"/>
              <a:t>Develops when immune system </a:t>
            </a:r>
            <a:r>
              <a:rPr lang="en-US" sz="2800" u="sng"/>
              <a:t>cannot</a:t>
            </a:r>
            <a:r>
              <a:rPr lang="en-US" sz="2800"/>
              <a:t> keep tubercle bacilli under control</a:t>
            </a:r>
          </a:p>
          <a:p>
            <a:pPr eaLnBrk="1" hangingPunct="1">
              <a:lnSpc>
                <a:spcPct val="90000"/>
              </a:lnSpc>
            </a:pPr>
            <a:endParaRPr lang="en-US" sz="2800"/>
          </a:p>
          <a:p>
            <a:pPr lvl="1" eaLnBrk="1" hangingPunct="1">
              <a:lnSpc>
                <a:spcPct val="90000"/>
              </a:lnSpc>
            </a:pPr>
            <a:r>
              <a:rPr lang="en-US"/>
              <a:t>May develop very soon after infection or many years after infection</a:t>
            </a:r>
          </a:p>
          <a:p>
            <a:pPr eaLnBrk="1" hangingPunct="1">
              <a:lnSpc>
                <a:spcPct val="90000"/>
              </a:lnSpc>
            </a:pPr>
            <a:endParaRPr lang="en-US" sz="2800"/>
          </a:p>
          <a:p>
            <a:pPr eaLnBrk="1" hangingPunct="1">
              <a:lnSpc>
                <a:spcPct val="90000"/>
              </a:lnSpc>
            </a:pPr>
            <a:r>
              <a:rPr lang="en-US" sz="2800"/>
              <a:t>About 10% of all people with normal immune systems who have LTBI will develop TB disease at some point in their lives</a:t>
            </a:r>
          </a:p>
          <a:p>
            <a:pPr eaLnBrk="1" hangingPunct="1">
              <a:lnSpc>
                <a:spcPct val="90000"/>
              </a:lnSpc>
              <a:buFontTx/>
              <a:buNone/>
            </a:pPr>
            <a:endParaRPr lang="en-US" sz="2800"/>
          </a:p>
          <a:p>
            <a:pPr eaLnBrk="1" hangingPunct="1">
              <a:lnSpc>
                <a:spcPct val="90000"/>
              </a:lnSpc>
            </a:pPr>
            <a:r>
              <a:rPr lang="en-US" sz="2800"/>
              <a:t>People with TB disease are often infectious</a:t>
            </a:r>
          </a:p>
        </p:txBody>
      </p:sp>
      <p:sp>
        <p:nvSpPr>
          <p:cNvPr id="54277" name="Rectangle 5"/>
          <p:cNvSpPr>
            <a:spLocks noGrp="1" noChangeArrowheads="1"/>
          </p:cNvSpPr>
          <p:nvPr>
            <p:ph type="title"/>
          </p:nvPr>
        </p:nvSpPr>
        <p:spPr>
          <a:xfrm>
            <a:off x="457200" y="609600"/>
            <a:ext cx="8229600" cy="685800"/>
          </a:xfrm>
          <a:noFill/>
        </p:spPr>
        <p:txBody>
          <a:bodyPr>
            <a:normAutofit fontScale="90000"/>
          </a:bodyPr>
          <a:lstStyle/>
          <a:p>
            <a:pPr eaLnBrk="1" hangingPunct="1"/>
            <a:r>
              <a:rPr lang="en-US" dirty="0"/>
              <a:t>TB Pathogenesis</a:t>
            </a:r>
            <a:br>
              <a:rPr lang="en-US" dirty="0"/>
            </a:br>
            <a:r>
              <a:rPr lang="en-US" sz="3200" dirty="0"/>
              <a:t>TB Disease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p>
            <a:r>
              <a:rPr lang="en-US"/>
              <a:t>Module 1 – Transmission and Pathogenesis of Tuberculosis</a:t>
            </a:r>
          </a:p>
        </p:txBody>
      </p:sp>
      <p:sp>
        <p:nvSpPr>
          <p:cNvPr id="55299" name="Slide Number Placeholder 5"/>
          <p:cNvSpPr>
            <a:spLocks noGrp="1"/>
          </p:cNvSpPr>
          <p:nvPr>
            <p:ph type="sldNum" sz="quarter" idx="12"/>
          </p:nvPr>
        </p:nvSpPr>
        <p:spPr>
          <a:noFill/>
        </p:spPr>
        <p:txBody>
          <a:bodyPr/>
          <a:lstStyle/>
          <a:p>
            <a:fld id="{425B5DA7-04E9-42C9-9061-A454BC7C7C70}" type="slidenum">
              <a:rPr lang="en-US" smtClean="0"/>
              <a:pPr/>
              <a:t>33</a:t>
            </a:fld>
            <a:endParaRPr lang="en-US"/>
          </a:p>
        </p:txBody>
      </p:sp>
      <p:sp>
        <p:nvSpPr>
          <p:cNvPr id="55300" name="Rectangle 2"/>
          <p:cNvSpPr>
            <a:spLocks noGrp="1" noChangeArrowheads="1"/>
          </p:cNvSpPr>
          <p:nvPr>
            <p:ph type="title"/>
          </p:nvPr>
        </p:nvSpPr>
        <p:spPr>
          <a:xfrm>
            <a:off x="457200" y="228600"/>
            <a:ext cx="8229600" cy="762000"/>
          </a:xfrm>
        </p:spPr>
        <p:txBody>
          <a:bodyPr/>
          <a:lstStyle/>
          <a:p>
            <a:pPr eaLnBrk="1" hangingPunct="1"/>
            <a:r>
              <a:rPr lang="en-US" dirty="0"/>
              <a:t>TB Pathogenesis </a:t>
            </a:r>
            <a:endParaRPr lang="en-US" sz="3600" dirty="0"/>
          </a:p>
        </p:txBody>
      </p:sp>
      <p:sp>
        <p:nvSpPr>
          <p:cNvPr id="55301" name="Rectangle 4"/>
          <p:cNvSpPr>
            <a:spLocks noChangeArrowheads="1"/>
          </p:cNvSpPr>
          <p:nvPr/>
        </p:nvSpPr>
        <p:spPr bwMode="auto">
          <a:xfrm>
            <a:off x="609600" y="4800600"/>
            <a:ext cx="8077200" cy="1371600"/>
          </a:xfrm>
          <a:prstGeom prst="rect">
            <a:avLst/>
          </a:prstGeom>
          <a:noFill/>
          <a:ln w="9525">
            <a:noFill/>
            <a:miter lim="800000"/>
            <a:headEnd/>
            <a:tailEnd/>
          </a:ln>
        </p:spPr>
        <p:txBody>
          <a:bodyPr/>
          <a:lstStyle/>
          <a:p>
            <a:pPr marL="228600" indent="-228600" algn="ctr">
              <a:spcBef>
                <a:spcPct val="20000"/>
              </a:spcBef>
              <a:buClr>
                <a:srgbClr val="008080"/>
              </a:buClr>
            </a:pPr>
            <a:r>
              <a:rPr lang="en-US" sz="2800">
                <a:solidFill>
                  <a:schemeClr val="tx1"/>
                </a:solidFill>
              </a:rPr>
              <a:t>Droplet nuclei containing tubercle bacilli are inhaled, enter the lungs, and travel to small air sacs (alveoli)</a:t>
            </a:r>
          </a:p>
        </p:txBody>
      </p:sp>
      <p:pic>
        <p:nvPicPr>
          <p:cNvPr id="55302" name="Picture 8"/>
          <p:cNvPicPr>
            <a:picLocks noChangeAspect="1" noChangeArrowheads="1"/>
          </p:cNvPicPr>
          <p:nvPr/>
        </p:nvPicPr>
        <p:blipFill>
          <a:blip r:embed="rId3"/>
          <a:srcRect/>
          <a:stretch>
            <a:fillRect/>
          </a:stretch>
        </p:blipFill>
        <p:spPr bwMode="auto">
          <a:xfrm>
            <a:off x="2667000" y="1600200"/>
            <a:ext cx="3802063" cy="31972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endParaRPr lang="en-US" dirty="0"/>
          </a:p>
        </p:txBody>
      </p:sp>
      <p:sp>
        <p:nvSpPr>
          <p:cNvPr id="56323" name="Slide Number Placeholder 5"/>
          <p:cNvSpPr>
            <a:spLocks noGrp="1"/>
          </p:cNvSpPr>
          <p:nvPr>
            <p:ph type="sldNum" sz="quarter" idx="12"/>
          </p:nvPr>
        </p:nvSpPr>
        <p:spPr>
          <a:noFill/>
        </p:spPr>
        <p:txBody>
          <a:bodyPr/>
          <a:lstStyle/>
          <a:p>
            <a:fld id="{1CD53BDB-C4CE-4AF0-A6F2-35AEB26A9953}" type="slidenum">
              <a:rPr lang="en-US" smtClean="0"/>
              <a:pPr/>
              <a:t>34</a:t>
            </a:fld>
            <a:endParaRPr lang="en-US"/>
          </a:p>
        </p:txBody>
      </p:sp>
      <p:sp>
        <p:nvSpPr>
          <p:cNvPr id="56324" name="Rectangle 2"/>
          <p:cNvSpPr>
            <a:spLocks noGrp="1" noChangeArrowheads="1"/>
          </p:cNvSpPr>
          <p:nvPr>
            <p:ph type="title"/>
          </p:nvPr>
        </p:nvSpPr>
        <p:spPr>
          <a:xfrm>
            <a:off x="457200" y="228600"/>
            <a:ext cx="8229600" cy="838200"/>
          </a:xfrm>
        </p:spPr>
        <p:txBody>
          <a:bodyPr/>
          <a:lstStyle/>
          <a:p>
            <a:pPr eaLnBrk="1" hangingPunct="1"/>
            <a:r>
              <a:rPr lang="en-US" dirty="0"/>
              <a:t>TB Pathogenesis </a:t>
            </a:r>
          </a:p>
        </p:txBody>
      </p:sp>
      <p:pic>
        <p:nvPicPr>
          <p:cNvPr id="56325" name="Picture 4"/>
          <p:cNvPicPr>
            <a:picLocks noChangeAspect="1" noChangeArrowheads="1"/>
          </p:cNvPicPr>
          <p:nvPr/>
        </p:nvPicPr>
        <p:blipFill>
          <a:blip r:embed="rId3"/>
          <a:srcRect/>
          <a:stretch>
            <a:fillRect/>
          </a:stretch>
        </p:blipFill>
        <p:spPr bwMode="auto">
          <a:xfrm>
            <a:off x="2209800" y="1600200"/>
            <a:ext cx="5256213" cy="2943225"/>
          </a:xfrm>
          <a:prstGeom prst="rect">
            <a:avLst/>
          </a:prstGeom>
          <a:noFill/>
          <a:ln w="9525">
            <a:noFill/>
            <a:miter lim="800000"/>
            <a:headEnd/>
            <a:tailEnd/>
          </a:ln>
        </p:spPr>
      </p:pic>
      <p:sp>
        <p:nvSpPr>
          <p:cNvPr id="56326" name="Rectangle 5"/>
          <p:cNvSpPr>
            <a:spLocks noChangeArrowheads="1"/>
          </p:cNvSpPr>
          <p:nvPr/>
        </p:nvSpPr>
        <p:spPr bwMode="auto">
          <a:xfrm>
            <a:off x="0" y="5181600"/>
            <a:ext cx="9296400" cy="762000"/>
          </a:xfrm>
          <a:prstGeom prst="rect">
            <a:avLst/>
          </a:prstGeom>
          <a:noFill/>
          <a:ln w="9525">
            <a:noFill/>
            <a:miter lim="800000"/>
            <a:headEnd/>
            <a:tailEnd/>
          </a:ln>
        </p:spPr>
        <p:txBody>
          <a:bodyPr/>
          <a:lstStyle/>
          <a:p>
            <a:pPr marL="228600" indent="-228600" algn="ctr">
              <a:spcBef>
                <a:spcPct val="20000"/>
              </a:spcBef>
              <a:buClr>
                <a:srgbClr val="008080"/>
              </a:buClr>
            </a:pPr>
            <a:r>
              <a:rPr lang="en-US" sz="2800">
                <a:solidFill>
                  <a:schemeClr val="tx1"/>
                </a:solidFill>
              </a:rPr>
              <a:t>Tubercle bacilli multiply in alveoli, where </a:t>
            </a:r>
          </a:p>
          <a:p>
            <a:pPr marL="228600" indent="-228600" algn="ctr">
              <a:spcBef>
                <a:spcPct val="20000"/>
              </a:spcBef>
              <a:buClr>
                <a:srgbClr val="008080"/>
              </a:buClr>
            </a:pPr>
            <a:r>
              <a:rPr lang="en-US" sz="2800">
                <a:solidFill>
                  <a:schemeClr val="tx1"/>
                </a:solidFill>
              </a:rPr>
              <a:t>infection begins</a:t>
            </a:r>
            <a:r>
              <a:rPr lang="en-US" sz="2400">
                <a:solidFill>
                  <a:schemeClr val="tx1"/>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endParaRPr lang="en-US" dirty="0"/>
          </a:p>
        </p:txBody>
      </p:sp>
      <p:sp>
        <p:nvSpPr>
          <p:cNvPr id="57347" name="Slide Number Placeholder 5"/>
          <p:cNvSpPr>
            <a:spLocks noGrp="1"/>
          </p:cNvSpPr>
          <p:nvPr>
            <p:ph type="sldNum" sz="quarter" idx="12"/>
          </p:nvPr>
        </p:nvSpPr>
        <p:spPr>
          <a:noFill/>
        </p:spPr>
        <p:txBody>
          <a:bodyPr/>
          <a:lstStyle/>
          <a:p>
            <a:fld id="{B8E2C236-1C39-42E1-B411-3F8C08A23795}" type="slidenum">
              <a:rPr lang="en-US" smtClean="0"/>
              <a:pPr/>
              <a:t>35</a:t>
            </a:fld>
            <a:endParaRPr lang="en-US"/>
          </a:p>
        </p:txBody>
      </p:sp>
      <p:sp>
        <p:nvSpPr>
          <p:cNvPr id="57348" name="Rectangle 2"/>
          <p:cNvSpPr>
            <a:spLocks noGrp="1" noChangeArrowheads="1"/>
          </p:cNvSpPr>
          <p:nvPr>
            <p:ph type="title"/>
          </p:nvPr>
        </p:nvSpPr>
        <p:spPr>
          <a:xfrm>
            <a:off x="381000" y="304800"/>
            <a:ext cx="8229600" cy="685800"/>
          </a:xfrm>
        </p:spPr>
        <p:txBody>
          <a:bodyPr>
            <a:normAutofit fontScale="90000"/>
          </a:bodyPr>
          <a:lstStyle/>
          <a:p>
            <a:pPr eaLnBrk="1" hangingPunct="1"/>
            <a:r>
              <a:rPr lang="en-US" dirty="0"/>
              <a:t>TB Pathogenesis </a:t>
            </a:r>
          </a:p>
        </p:txBody>
      </p:sp>
      <p:sp>
        <p:nvSpPr>
          <p:cNvPr id="57349" name="Rectangle 4"/>
          <p:cNvSpPr>
            <a:spLocks noChangeArrowheads="1"/>
          </p:cNvSpPr>
          <p:nvPr/>
        </p:nvSpPr>
        <p:spPr bwMode="auto">
          <a:xfrm>
            <a:off x="609600" y="4648200"/>
            <a:ext cx="7848600" cy="1143000"/>
          </a:xfrm>
          <a:prstGeom prst="rect">
            <a:avLst/>
          </a:prstGeom>
          <a:noFill/>
          <a:ln w="9525">
            <a:noFill/>
            <a:miter lim="800000"/>
            <a:headEnd/>
            <a:tailEnd/>
          </a:ln>
        </p:spPr>
        <p:txBody>
          <a:bodyPr/>
          <a:lstStyle/>
          <a:p>
            <a:pPr marL="233363" indent="-233363" algn="ctr">
              <a:spcBef>
                <a:spcPct val="20000"/>
              </a:spcBef>
              <a:buClr>
                <a:srgbClr val="008080"/>
              </a:buClr>
            </a:pPr>
            <a:r>
              <a:rPr lang="en-US" sz="2800">
                <a:solidFill>
                  <a:schemeClr val="tx1"/>
                </a:solidFill>
              </a:rPr>
              <a:t>A small number of tubercle bacilli enter bloodstream and spread throughout body</a:t>
            </a:r>
          </a:p>
          <a:p>
            <a:pPr marL="233363" indent="-233363">
              <a:spcBef>
                <a:spcPct val="20000"/>
              </a:spcBef>
              <a:buClr>
                <a:srgbClr val="008080"/>
              </a:buClr>
            </a:pPr>
            <a:endParaRPr lang="en-US" sz="2800">
              <a:solidFill>
                <a:schemeClr val="tx1"/>
              </a:solidFill>
            </a:endParaRPr>
          </a:p>
          <a:p>
            <a:pPr marL="233363" indent="-233363">
              <a:spcBef>
                <a:spcPct val="20000"/>
              </a:spcBef>
              <a:buClr>
                <a:srgbClr val="008080"/>
              </a:buClr>
            </a:pPr>
            <a:endParaRPr lang="en-US" sz="2000">
              <a:solidFill>
                <a:schemeClr val="tx1"/>
              </a:solidFill>
            </a:endParaRPr>
          </a:p>
        </p:txBody>
      </p:sp>
      <p:pic>
        <p:nvPicPr>
          <p:cNvPr id="57350" name="Picture 5"/>
          <p:cNvPicPr>
            <a:picLocks noChangeAspect="1" noChangeArrowheads="1"/>
          </p:cNvPicPr>
          <p:nvPr/>
        </p:nvPicPr>
        <p:blipFill>
          <a:blip r:embed="rId3"/>
          <a:srcRect/>
          <a:stretch>
            <a:fillRect/>
          </a:stretch>
        </p:blipFill>
        <p:spPr bwMode="auto">
          <a:xfrm>
            <a:off x="2057400" y="1524000"/>
            <a:ext cx="5410200" cy="28797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p>
            <a:endParaRPr lang="en-US" dirty="0"/>
          </a:p>
        </p:txBody>
      </p:sp>
      <p:sp>
        <p:nvSpPr>
          <p:cNvPr id="58371" name="Slide Number Placeholder 5"/>
          <p:cNvSpPr>
            <a:spLocks noGrp="1"/>
          </p:cNvSpPr>
          <p:nvPr>
            <p:ph type="sldNum" sz="quarter" idx="12"/>
          </p:nvPr>
        </p:nvSpPr>
        <p:spPr>
          <a:noFill/>
        </p:spPr>
        <p:txBody>
          <a:bodyPr/>
          <a:lstStyle/>
          <a:p>
            <a:fld id="{3028DF9C-A834-4BAE-9514-0662D0257428}" type="slidenum">
              <a:rPr lang="en-US" smtClean="0"/>
              <a:pPr/>
              <a:t>36</a:t>
            </a:fld>
            <a:endParaRPr lang="en-US"/>
          </a:p>
        </p:txBody>
      </p:sp>
      <p:sp>
        <p:nvSpPr>
          <p:cNvPr id="58372" name="Rectangle 2"/>
          <p:cNvSpPr>
            <a:spLocks noGrp="1" noChangeArrowheads="1"/>
          </p:cNvSpPr>
          <p:nvPr>
            <p:ph type="title"/>
          </p:nvPr>
        </p:nvSpPr>
        <p:spPr>
          <a:xfrm>
            <a:off x="381000" y="457200"/>
            <a:ext cx="8229600" cy="762000"/>
          </a:xfrm>
        </p:spPr>
        <p:txBody>
          <a:bodyPr>
            <a:normAutofit fontScale="90000"/>
          </a:bodyPr>
          <a:lstStyle/>
          <a:p>
            <a:pPr eaLnBrk="1" hangingPunct="1"/>
            <a:r>
              <a:rPr lang="en-US" dirty="0"/>
              <a:t>TB Pathogenesis </a:t>
            </a:r>
            <a:r>
              <a:rPr lang="en-US" sz="3600" dirty="0"/>
              <a:t/>
            </a:r>
            <a:br>
              <a:rPr lang="en-US" sz="3600" dirty="0"/>
            </a:br>
            <a:r>
              <a:rPr lang="en-US" sz="3200" dirty="0"/>
              <a:t>LTBI</a:t>
            </a:r>
          </a:p>
        </p:txBody>
      </p:sp>
      <p:pic>
        <p:nvPicPr>
          <p:cNvPr id="58373" name="Picture 7"/>
          <p:cNvPicPr>
            <a:picLocks noChangeAspect="1" noChangeArrowheads="1"/>
          </p:cNvPicPr>
          <p:nvPr/>
        </p:nvPicPr>
        <p:blipFill>
          <a:blip r:embed="rId3"/>
          <a:srcRect/>
          <a:stretch>
            <a:fillRect/>
          </a:stretch>
        </p:blipFill>
        <p:spPr bwMode="auto">
          <a:xfrm>
            <a:off x="2209800" y="1447800"/>
            <a:ext cx="5018088" cy="2514600"/>
          </a:xfrm>
          <a:prstGeom prst="rect">
            <a:avLst/>
          </a:prstGeom>
          <a:noFill/>
          <a:ln w="9525">
            <a:noFill/>
            <a:miter lim="800000"/>
            <a:headEnd/>
            <a:tailEnd/>
          </a:ln>
        </p:spPr>
      </p:pic>
      <p:sp>
        <p:nvSpPr>
          <p:cNvPr id="58374" name="Rectangle 8"/>
          <p:cNvSpPr>
            <a:spLocks noChangeArrowheads="1"/>
          </p:cNvSpPr>
          <p:nvPr/>
        </p:nvSpPr>
        <p:spPr bwMode="auto">
          <a:xfrm>
            <a:off x="730250" y="4267200"/>
            <a:ext cx="7696200" cy="2057400"/>
          </a:xfrm>
          <a:prstGeom prst="rect">
            <a:avLst/>
          </a:prstGeom>
          <a:noFill/>
          <a:ln w="9525">
            <a:noFill/>
            <a:miter lim="800000"/>
            <a:headEnd/>
            <a:tailEnd/>
          </a:ln>
        </p:spPr>
        <p:txBody>
          <a:bodyPr/>
          <a:lstStyle/>
          <a:p>
            <a:pPr marL="228600" indent="-228600">
              <a:lnSpc>
                <a:spcPct val="95000"/>
              </a:lnSpc>
              <a:spcBef>
                <a:spcPct val="20000"/>
              </a:spcBef>
              <a:buClr>
                <a:srgbClr val="008080"/>
              </a:buClr>
              <a:buFontTx/>
              <a:buChar char="•"/>
            </a:pPr>
            <a:r>
              <a:rPr lang="en-US" sz="2400">
                <a:solidFill>
                  <a:schemeClr val="tx1"/>
                </a:solidFill>
              </a:rPr>
              <a:t>Within 2 to 8 weeks the immune system produces special immune cells called macrophages that surround the tubercle bacilli</a:t>
            </a:r>
          </a:p>
          <a:p>
            <a:pPr marL="228600" indent="-228600">
              <a:lnSpc>
                <a:spcPct val="95000"/>
              </a:lnSpc>
              <a:spcBef>
                <a:spcPct val="20000"/>
              </a:spcBef>
              <a:buClr>
                <a:srgbClr val="008080"/>
              </a:buClr>
            </a:pPr>
            <a:endParaRPr lang="en-US" sz="900">
              <a:solidFill>
                <a:schemeClr val="tx1"/>
              </a:solidFill>
            </a:endParaRPr>
          </a:p>
          <a:p>
            <a:pPr marL="228600" indent="-228600">
              <a:lnSpc>
                <a:spcPct val="95000"/>
              </a:lnSpc>
              <a:spcBef>
                <a:spcPct val="20000"/>
              </a:spcBef>
              <a:buClr>
                <a:srgbClr val="008080"/>
              </a:buClr>
              <a:buFontTx/>
              <a:buChar char="•"/>
            </a:pPr>
            <a:r>
              <a:rPr lang="en-US" sz="2400">
                <a:solidFill>
                  <a:schemeClr val="tx1"/>
                </a:solidFill>
              </a:rPr>
              <a:t>These cells form a barrier shell that keeps the bacilli contained and under control (LTBI)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endParaRPr lang="en-US" dirty="0"/>
          </a:p>
        </p:txBody>
      </p:sp>
      <p:sp>
        <p:nvSpPr>
          <p:cNvPr id="59395" name="Slide Number Placeholder 5"/>
          <p:cNvSpPr>
            <a:spLocks noGrp="1"/>
          </p:cNvSpPr>
          <p:nvPr>
            <p:ph type="sldNum" sz="quarter" idx="12"/>
          </p:nvPr>
        </p:nvSpPr>
        <p:spPr>
          <a:noFill/>
        </p:spPr>
        <p:txBody>
          <a:bodyPr/>
          <a:lstStyle/>
          <a:p>
            <a:fld id="{888AED1C-F04B-4277-AD38-112BEC0D8BF6}" type="slidenum">
              <a:rPr lang="en-US" smtClean="0"/>
              <a:pPr/>
              <a:t>37</a:t>
            </a:fld>
            <a:endParaRPr lang="en-US"/>
          </a:p>
        </p:txBody>
      </p:sp>
      <p:sp>
        <p:nvSpPr>
          <p:cNvPr id="59396" name="Rectangle 2"/>
          <p:cNvSpPr>
            <a:spLocks noGrp="1" noChangeArrowheads="1"/>
          </p:cNvSpPr>
          <p:nvPr>
            <p:ph type="title"/>
          </p:nvPr>
        </p:nvSpPr>
        <p:spPr>
          <a:xfrm>
            <a:off x="457200" y="457200"/>
            <a:ext cx="8229600" cy="685800"/>
          </a:xfrm>
        </p:spPr>
        <p:txBody>
          <a:bodyPr>
            <a:normAutofit fontScale="90000"/>
          </a:bodyPr>
          <a:lstStyle/>
          <a:p>
            <a:pPr eaLnBrk="1" hangingPunct="1"/>
            <a:r>
              <a:rPr lang="en-US" dirty="0"/>
              <a:t>TB Pathogenesis </a:t>
            </a:r>
            <a:br>
              <a:rPr lang="en-US" dirty="0"/>
            </a:br>
            <a:r>
              <a:rPr lang="en-US" sz="3200" dirty="0"/>
              <a:t>TB Disease</a:t>
            </a:r>
          </a:p>
        </p:txBody>
      </p:sp>
      <p:pic>
        <p:nvPicPr>
          <p:cNvPr id="59397" name="Picture 7"/>
          <p:cNvPicPr>
            <a:picLocks noChangeAspect="1" noChangeArrowheads="1"/>
          </p:cNvPicPr>
          <p:nvPr/>
        </p:nvPicPr>
        <p:blipFill>
          <a:blip r:embed="rId3"/>
          <a:srcRect/>
          <a:stretch>
            <a:fillRect/>
          </a:stretch>
        </p:blipFill>
        <p:spPr bwMode="auto">
          <a:xfrm>
            <a:off x="2209800" y="1524000"/>
            <a:ext cx="5229225" cy="2513013"/>
          </a:xfrm>
          <a:prstGeom prst="rect">
            <a:avLst/>
          </a:prstGeom>
          <a:noFill/>
          <a:ln w="9525">
            <a:noFill/>
            <a:miter lim="800000"/>
            <a:headEnd/>
            <a:tailEnd/>
          </a:ln>
        </p:spPr>
      </p:pic>
      <p:sp>
        <p:nvSpPr>
          <p:cNvPr id="59398" name="Rectangle 8"/>
          <p:cNvSpPr>
            <a:spLocks noChangeArrowheads="1"/>
          </p:cNvSpPr>
          <p:nvPr/>
        </p:nvSpPr>
        <p:spPr bwMode="auto">
          <a:xfrm>
            <a:off x="381000" y="4495800"/>
            <a:ext cx="8382000" cy="1905000"/>
          </a:xfrm>
          <a:prstGeom prst="rect">
            <a:avLst/>
          </a:prstGeom>
          <a:noFill/>
          <a:ln w="9525">
            <a:noFill/>
            <a:miter lim="800000"/>
            <a:headEnd/>
            <a:tailEnd/>
          </a:ln>
        </p:spPr>
        <p:txBody>
          <a:bodyPr/>
          <a:lstStyle/>
          <a:p>
            <a:pPr marL="228600" indent="-228600">
              <a:spcBef>
                <a:spcPct val="20000"/>
              </a:spcBef>
              <a:buClr>
                <a:srgbClr val="008080"/>
              </a:buClr>
              <a:buFontTx/>
              <a:buChar char="•"/>
            </a:pPr>
            <a:r>
              <a:rPr lang="en-US" sz="2400">
                <a:solidFill>
                  <a:schemeClr val="tx1"/>
                </a:solidFill>
              </a:rPr>
              <a:t>If the immune system CANNOT keep tubercle bacilli under control, bacilli begin to multiply rapidly and cause</a:t>
            </a:r>
            <a:r>
              <a:rPr lang="en-US" sz="2400" i="1">
                <a:solidFill>
                  <a:schemeClr val="tx1"/>
                </a:solidFill>
              </a:rPr>
              <a:t> </a:t>
            </a:r>
            <a:r>
              <a:rPr lang="en-US" sz="2400">
                <a:solidFill>
                  <a:schemeClr val="tx1"/>
                </a:solidFill>
              </a:rPr>
              <a:t>TB disease</a:t>
            </a:r>
          </a:p>
          <a:p>
            <a:pPr marL="228600" indent="-228600">
              <a:spcBef>
                <a:spcPct val="20000"/>
              </a:spcBef>
              <a:buClr>
                <a:srgbClr val="008080"/>
              </a:buClr>
            </a:pPr>
            <a:endParaRPr lang="en-US" sz="900" i="1">
              <a:solidFill>
                <a:schemeClr val="tx1"/>
              </a:solidFill>
            </a:endParaRPr>
          </a:p>
          <a:p>
            <a:pPr marL="228600" indent="-228600">
              <a:spcBef>
                <a:spcPct val="20000"/>
              </a:spcBef>
              <a:buClr>
                <a:srgbClr val="008080"/>
              </a:buClr>
              <a:buFontTx/>
              <a:buChar char="•"/>
            </a:pPr>
            <a:r>
              <a:rPr lang="en-US" sz="2400">
                <a:solidFill>
                  <a:schemeClr val="tx1"/>
                </a:solidFill>
              </a:rPr>
              <a:t>This process can occur in different places in the body</a:t>
            </a:r>
          </a:p>
        </p:txBody>
      </p:sp>
      <p:sp>
        <p:nvSpPr>
          <p:cNvPr id="121866" name="Oval 10"/>
          <p:cNvSpPr>
            <a:spLocks noChangeArrowheads="1"/>
          </p:cNvSpPr>
          <p:nvPr/>
        </p:nvSpPr>
        <p:spPr bwMode="auto">
          <a:xfrm>
            <a:off x="2743200" y="1752600"/>
            <a:ext cx="1295400" cy="685800"/>
          </a:xfrm>
          <a:prstGeom prst="ellipse">
            <a:avLst/>
          </a:prstGeom>
          <a:noFill/>
          <a:ln w="3175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8600" y="274638"/>
            <a:ext cx="8686799" cy="6583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9862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endParaRPr lang="en-US" dirty="0"/>
          </a:p>
        </p:txBody>
      </p:sp>
      <p:sp>
        <p:nvSpPr>
          <p:cNvPr id="60419" name="Slide Number Placeholder 5"/>
          <p:cNvSpPr>
            <a:spLocks noGrp="1"/>
          </p:cNvSpPr>
          <p:nvPr>
            <p:ph type="sldNum" sz="quarter" idx="12"/>
          </p:nvPr>
        </p:nvSpPr>
        <p:spPr>
          <a:noFill/>
        </p:spPr>
        <p:txBody>
          <a:bodyPr/>
          <a:lstStyle/>
          <a:p>
            <a:fld id="{8F6152D7-C9E2-440C-9722-6B2F3AA34A75}" type="slidenum">
              <a:rPr lang="en-US" smtClean="0"/>
              <a:pPr/>
              <a:t>39</a:t>
            </a:fld>
            <a:endParaRPr lang="en-US"/>
          </a:p>
        </p:txBody>
      </p:sp>
      <p:sp>
        <p:nvSpPr>
          <p:cNvPr id="60420" name="Rectangle 2"/>
          <p:cNvSpPr>
            <a:spLocks noGrp="1" noChangeArrowheads="1"/>
          </p:cNvSpPr>
          <p:nvPr>
            <p:ph type="title"/>
          </p:nvPr>
        </p:nvSpPr>
        <p:spPr>
          <a:xfrm>
            <a:off x="427038" y="152400"/>
            <a:ext cx="8229600" cy="762000"/>
          </a:xfrm>
        </p:spPr>
        <p:txBody>
          <a:bodyPr/>
          <a:lstStyle/>
          <a:p>
            <a:pPr eaLnBrk="1" hangingPunct="1"/>
            <a:r>
              <a:rPr lang="en-US"/>
              <a:t>LTBI vs. TB Disease</a:t>
            </a:r>
          </a:p>
        </p:txBody>
      </p:sp>
      <p:graphicFrame>
        <p:nvGraphicFramePr>
          <p:cNvPr id="163889" name="Group 49"/>
          <p:cNvGraphicFramePr>
            <a:graphicFrameLocks noGrp="1"/>
          </p:cNvGraphicFramePr>
          <p:nvPr>
            <p:ph idx="1"/>
          </p:nvPr>
        </p:nvGraphicFramePr>
        <p:xfrm>
          <a:off x="381000" y="1371600"/>
          <a:ext cx="8229600" cy="4652011"/>
        </p:xfrm>
        <a:graphic>
          <a:graphicData uri="http://schemas.openxmlformats.org/drawingml/2006/table">
            <a:tbl>
              <a:tblPr/>
              <a:tblGrid>
                <a:gridCol w="4076700">
                  <a:extLst>
                    <a:ext uri="{9D8B030D-6E8A-4147-A177-3AD203B41FA5}">
                      <a16:colId xmlns="" xmlns:a16="http://schemas.microsoft.com/office/drawing/2014/main" val="20000"/>
                    </a:ext>
                  </a:extLst>
                </a:gridCol>
                <a:gridCol w="4152900">
                  <a:extLst>
                    <a:ext uri="{9D8B030D-6E8A-4147-A177-3AD203B41FA5}">
                      <a16:colId xmlns="" xmlns:a16="http://schemas.microsoft.com/office/drawing/2014/main" val="20001"/>
                    </a:ext>
                  </a:extLst>
                </a:gridCol>
              </a:tblGrid>
              <a:tr h="476250">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cs typeface="Times New Roman" pitchFamily="18" charset="0"/>
                        </a:rPr>
                        <a:t>Latent TB Infection (LTBI)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cs typeface="Times New Roman" pitchFamily="18" charset="0"/>
                        </a:rPr>
                        <a:t>TB Disease (in the lungs)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Inactive</a:t>
                      </a:r>
                      <a:r>
                        <a:rPr kumimoji="0" lang="en-US" sz="2000" b="0" i="0" u="none" strike="noStrike" cap="none" normalizeH="0" baseline="0" dirty="0">
                          <a:ln>
                            <a:noFill/>
                          </a:ln>
                          <a:solidFill>
                            <a:schemeClr val="tx1"/>
                          </a:solidFill>
                          <a:effectLst/>
                          <a:latin typeface="Arial" charset="0"/>
                        </a:rPr>
                        <a:t>, contained tubercle bacilli in the body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Active</a:t>
                      </a:r>
                      <a:r>
                        <a:rPr kumimoji="0" lang="en-US" sz="2000" b="0" i="0" u="none" strike="noStrike" cap="none" normalizeH="0" baseline="0" dirty="0">
                          <a:ln>
                            <a:noFill/>
                          </a:ln>
                          <a:solidFill>
                            <a:schemeClr val="tx1"/>
                          </a:solidFill>
                          <a:effectLst/>
                          <a:latin typeface="Arial" charset="0"/>
                        </a:rPr>
                        <a:t>, multiplying tubercle bacilli in the body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TST or blood test results usually positive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TST or blood test results usually positive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7783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Chest x-ray usually </a:t>
                      </a:r>
                      <a:r>
                        <a:rPr kumimoji="0" lang="en-US" sz="2000" b="1" i="0" u="none" strike="noStrike" cap="none" normalizeH="0" baseline="0" dirty="0">
                          <a:ln>
                            <a:noFill/>
                          </a:ln>
                          <a:solidFill>
                            <a:schemeClr val="tx1"/>
                          </a:solidFill>
                          <a:effectLst/>
                          <a:latin typeface="Arial" charset="0"/>
                        </a:rPr>
                        <a:t>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Chest x-ray usually </a:t>
                      </a:r>
                      <a:r>
                        <a:rPr kumimoji="0" lang="en-US" sz="2000" b="1" i="0" u="none" strike="noStrike" cap="none" normalizeH="0" baseline="0" dirty="0">
                          <a:ln>
                            <a:noFill/>
                          </a:ln>
                          <a:solidFill>
                            <a:schemeClr val="tx1"/>
                          </a:solidFill>
                          <a:effectLst/>
                          <a:latin typeface="Arial" charset="0"/>
                        </a:rPr>
                        <a:t>abnormal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6515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Sputum smears and cultures </a:t>
                      </a:r>
                      <a:r>
                        <a:rPr kumimoji="0" lang="en-US" sz="2000" b="1" i="0" u="none" strike="noStrike" cap="none" normalizeH="0" baseline="0" dirty="0">
                          <a:ln>
                            <a:noFill/>
                          </a:ln>
                          <a:solidFill>
                            <a:schemeClr val="tx1"/>
                          </a:solidFill>
                          <a:effectLst/>
                          <a:latin typeface="Arial" charset="0"/>
                        </a:rPr>
                        <a:t>negative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0" i="0" u="none" strike="noStrike" cap="none" normalizeH="0" baseline="0" dirty="0">
                          <a:ln>
                            <a:noFill/>
                          </a:ln>
                          <a:solidFill>
                            <a:schemeClr val="tx1"/>
                          </a:solidFill>
                          <a:effectLst/>
                          <a:latin typeface="Arial" charset="0"/>
                        </a:rPr>
                        <a:t>Sputum smears and cultures may be </a:t>
                      </a:r>
                      <a:r>
                        <a:rPr kumimoji="0" lang="en-US" sz="2000" b="1" i="0" u="none" strike="noStrike" cap="none" normalizeH="0" baseline="0" dirty="0">
                          <a:ln>
                            <a:noFill/>
                          </a:ln>
                          <a:solidFill>
                            <a:schemeClr val="tx1"/>
                          </a:solidFill>
                          <a:effectLst/>
                          <a:latin typeface="Arial" charset="0"/>
                        </a:rPr>
                        <a:t>positive</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6515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No symptoms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Symptoms</a:t>
                      </a:r>
                      <a:r>
                        <a:rPr kumimoji="0" lang="en-US" sz="2000" b="0" i="0" u="none" strike="noStrike" cap="none" normalizeH="0" baseline="0" dirty="0">
                          <a:ln>
                            <a:noFill/>
                          </a:ln>
                          <a:solidFill>
                            <a:schemeClr val="tx1"/>
                          </a:solidFill>
                          <a:effectLst/>
                          <a:latin typeface="Arial" charset="0"/>
                        </a:rPr>
                        <a:t> such as cough, fever, weight loss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7783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Not infectious</a:t>
                      </a: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Often infectious</a:t>
                      </a:r>
                      <a:r>
                        <a:rPr kumimoji="0" lang="en-US" sz="2000" b="0" i="0" u="none" strike="noStrike" cap="none" normalizeH="0" baseline="0" dirty="0">
                          <a:ln>
                            <a:noFill/>
                          </a:ln>
                          <a:solidFill>
                            <a:schemeClr val="tx1"/>
                          </a:solidFill>
                          <a:effectLst/>
                          <a:latin typeface="Arial" charset="0"/>
                        </a:rPr>
                        <a:t> before treatment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Not a case</a:t>
                      </a:r>
                      <a:r>
                        <a:rPr kumimoji="0" lang="en-US" sz="2000" b="0" i="0" u="none" strike="noStrike" cap="none" normalizeH="0" baseline="0" dirty="0">
                          <a:ln>
                            <a:noFill/>
                          </a:ln>
                          <a:solidFill>
                            <a:schemeClr val="tx1"/>
                          </a:solidFill>
                          <a:effectLst/>
                          <a:latin typeface="Arial" charset="0"/>
                        </a:rPr>
                        <a:t> of TB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A case</a:t>
                      </a:r>
                      <a:r>
                        <a:rPr kumimoji="0" lang="en-US" sz="2000" b="0" i="0" u="none" strike="noStrike" cap="none" normalizeH="0" baseline="0" dirty="0">
                          <a:ln>
                            <a:noFill/>
                          </a:ln>
                          <a:solidFill>
                            <a:schemeClr val="tx1"/>
                          </a:solidFill>
                          <a:effectLst/>
                          <a:latin typeface="Arial" charset="0"/>
                        </a:rPr>
                        <a:t> of TB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3971108" y="0"/>
            <a:ext cx="4929051" cy="777875"/>
          </a:xfr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308" tIns="45660" rIns="91308" bIns="45660" numCol="1" anchor="ctr" anchorCtr="0" compatLnSpc="1">
            <a:prstTxWarp prst="textNoShape">
              <a:avLst/>
            </a:prstTxWarp>
          </a:bodyPr>
          <a:lstStyle/>
          <a:p>
            <a:r>
              <a:rPr lang="en-IN" altLang="en-US" sz="3600" b="1" dirty="0">
                <a:solidFill>
                  <a:schemeClr val="bg1"/>
                </a:solidFill>
              </a:rPr>
              <a:t>Global TB Burden -2017</a:t>
            </a:r>
          </a:p>
        </p:txBody>
      </p:sp>
      <p:graphicFrame>
        <p:nvGraphicFramePr>
          <p:cNvPr id="6" name="Table 5"/>
          <p:cNvGraphicFramePr>
            <a:graphicFrameLocks noGrp="1"/>
          </p:cNvGraphicFramePr>
          <p:nvPr>
            <p:extLst>
              <p:ext uri="{D42A27DB-BD31-4B8C-83A1-F6EECF244321}">
                <p14:modId xmlns="" xmlns:p14="http://schemas.microsoft.com/office/powerpoint/2010/main" val="2410526661"/>
              </p:ext>
            </p:extLst>
          </p:nvPr>
        </p:nvGraphicFramePr>
        <p:xfrm>
          <a:off x="3971108" y="868327"/>
          <a:ext cx="4929051" cy="5728415"/>
        </p:xfrm>
        <a:graphic>
          <a:graphicData uri="http://schemas.openxmlformats.org/drawingml/2006/table">
            <a:tbl>
              <a:tblPr firstRow="1" bandRow="1">
                <a:tableStyleId>{72833802-FEF1-4C79-8D5D-14CF1EAF98D9}</a:tableStyleId>
              </a:tblPr>
              <a:tblGrid>
                <a:gridCol w="1643017">
                  <a:extLst>
                    <a:ext uri="{9D8B030D-6E8A-4147-A177-3AD203B41FA5}">
                      <a16:colId xmlns="" xmlns:a16="http://schemas.microsoft.com/office/drawing/2014/main" val="20000"/>
                    </a:ext>
                  </a:extLst>
                </a:gridCol>
                <a:gridCol w="1643017">
                  <a:extLst>
                    <a:ext uri="{9D8B030D-6E8A-4147-A177-3AD203B41FA5}">
                      <a16:colId xmlns="" xmlns:a16="http://schemas.microsoft.com/office/drawing/2014/main" val="20001"/>
                    </a:ext>
                  </a:extLst>
                </a:gridCol>
                <a:gridCol w="1643017">
                  <a:extLst>
                    <a:ext uri="{9D8B030D-6E8A-4147-A177-3AD203B41FA5}">
                      <a16:colId xmlns="" xmlns:a16="http://schemas.microsoft.com/office/drawing/2014/main" val="20002"/>
                    </a:ext>
                  </a:extLst>
                </a:gridCol>
              </a:tblGrid>
              <a:tr h="671540">
                <a:tc>
                  <a:txBody>
                    <a:bodyPr/>
                    <a:lstStyle/>
                    <a:p>
                      <a:pPr algn="ctr"/>
                      <a:endParaRPr lang="en-IN" sz="2000" dirty="0"/>
                    </a:p>
                  </a:txBody>
                  <a:tcPr marL="91458" marR="91458" marT="45724" marB="45724" anchor="ctr"/>
                </a:tc>
                <a:tc>
                  <a:txBody>
                    <a:bodyPr/>
                    <a:lstStyle/>
                    <a:p>
                      <a:pPr algn="ctr"/>
                      <a:r>
                        <a:rPr lang="en-IN" sz="2400" dirty="0" smtClean="0"/>
                        <a:t>Global</a:t>
                      </a:r>
                      <a:endParaRPr lang="en-IN" sz="2400" dirty="0"/>
                    </a:p>
                  </a:txBody>
                  <a:tcPr marL="91458" marR="91458" marT="45724" marB="45724" anchor="ctr"/>
                </a:tc>
                <a:tc>
                  <a:txBody>
                    <a:bodyPr/>
                    <a:lstStyle/>
                    <a:p>
                      <a:pPr algn="ctr"/>
                      <a:r>
                        <a:rPr lang="en-IN" sz="2400" dirty="0" smtClean="0"/>
                        <a:t>India</a:t>
                      </a:r>
                      <a:endParaRPr lang="en-IN" sz="2400" dirty="0"/>
                    </a:p>
                  </a:txBody>
                  <a:tcPr marL="91458" marR="91458" marT="45724" marB="45724" anchor="ctr"/>
                </a:tc>
                <a:extLst>
                  <a:ext uri="{0D108BD9-81ED-4DB2-BD59-A6C34878D82A}">
                    <a16:rowId xmlns="" xmlns:a16="http://schemas.microsoft.com/office/drawing/2014/main" val="10000"/>
                  </a:ext>
                </a:extLst>
              </a:tr>
              <a:tr h="1197999">
                <a:tc>
                  <a:txBody>
                    <a:bodyPr/>
                    <a:lstStyle/>
                    <a:p>
                      <a:pPr algn="ctr"/>
                      <a:r>
                        <a:rPr lang="en-IN" sz="2000" b="1" dirty="0" smtClean="0"/>
                        <a:t>Incidence </a:t>
                      </a:r>
                      <a:endParaRPr lang="en-IN" sz="2000" b="1" dirty="0">
                        <a:solidFill>
                          <a:schemeClr val="tx1"/>
                        </a:solidFill>
                      </a:endParaRPr>
                    </a:p>
                  </a:txBody>
                  <a:tcPr marL="91458" marR="91458"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smtClean="0"/>
                        <a:t>1,04,00,000  (140/</a:t>
                      </a:r>
                      <a:r>
                        <a:rPr lang="en-IN" sz="2000" baseline="0" dirty="0" smtClean="0"/>
                        <a:t>lakh</a:t>
                      </a:r>
                      <a:r>
                        <a:rPr lang="en-IN" sz="2000" dirty="0" smtClean="0"/>
                        <a:t>)</a:t>
                      </a:r>
                    </a:p>
                    <a:p>
                      <a:pPr algn="ctr"/>
                      <a:endParaRPr lang="en-IN" sz="2000" dirty="0">
                        <a:solidFill>
                          <a:schemeClr val="tx1"/>
                        </a:solidFill>
                      </a:endParaRPr>
                    </a:p>
                  </a:txBody>
                  <a:tcPr marL="91458" marR="91458" marT="45724" marB="45724" anchor="ctr"/>
                </a:tc>
                <a:tc>
                  <a:txBody>
                    <a:bodyPr/>
                    <a:lstStyle/>
                    <a:p>
                      <a:pPr algn="ctr"/>
                      <a:r>
                        <a:rPr lang="en-IN" sz="2000" dirty="0" smtClean="0"/>
                        <a:t>27,90,000 (211/</a:t>
                      </a:r>
                      <a:r>
                        <a:rPr lang="en-IN" sz="2000" baseline="0" dirty="0" smtClean="0"/>
                        <a:t>lakh</a:t>
                      </a:r>
                      <a:r>
                        <a:rPr lang="en-IN" sz="2000" dirty="0" smtClean="0"/>
                        <a:t>)</a:t>
                      </a:r>
                      <a:endParaRPr lang="en-IN" sz="2000" dirty="0">
                        <a:solidFill>
                          <a:schemeClr val="tx1"/>
                        </a:solidFill>
                      </a:endParaRPr>
                    </a:p>
                  </a:txBody>
                  <a:tcPr marL="91458" marR="91458" marT="45724" marB="45724" anchor="ctr"/>
                </a:tc>
                <a:extLst>
                  <a:ext uri="{0D108BD9-81ED-4DB2-BD59-A6C34878D82A}">
                    <a16:rowId xmlns="" xmlns:a16="http://schemas.microsoft.com/office/drawing/2014/main" val="10001"/>
                  </a:ext>
                </a:extLst>
              </a:tr>
              <a:tr h="838602">
                <a:tc>
                  <a:txBody>
                    <a:bodyPr/>
                    <a:lstStyle/>
                    <a:p>
                      <a:pPr algn="ctr"/>
                      <a:r>
                        <a:rPr lang="en-IN" sz="2000" b="1" dirty="0" smtClean="0"/>
                        <a:t>Deaths</a:t>
                      </a:r>
                      <a:endParaRPr lang="en-IN" sz="2000" b="1" dirty="0">
                        <a:solidFill>
                          <a:schemeClr val="tx1"/>
                        </a:solidFill>
                      </a:endParaRPr>
                    </a:p>
                  </a:txBody>
                  <a:tcPr marL="91458" marR="91458" marT="45724" marB="45724" anchor="ctr"/>
                </a:tc>
                <a:tc>
                  <a:txBody>
                    <a:bodyPr/>
                    <a:lstStyle/>
                    <a:p>
                      <a:pPr algn="ctr"/>
                      <a:r>
                        <a:rPr lang="en-IN" sz="2000" dirty="0" smtClean="0"/>
                        <a:t>16,74,000  (22/</a:t>
                      </a:r>
                      <a:r>
                        <a:rPr lang="en-IN" sz="2000" baseline="0" dirty="0" smtClean="0"/>
                        <a:t>lakh</a:t>
                      </a:r>
                      <a:r>
                        <a:rPr lang="en-IN" sz="2000" dirty="0" smtClean="0"/>
                        <a:t>)</a:t>
                      </a:r>
                      <a:endParaRPr lang="en-IN" sz="2000" dirty="0">
                        <a:solidFill>
                          <a:schemeClr val="tx1"/>
                        </a:solidFill>
                      </a:endParaRPr>
                    </a:p>
                  </a:txBody>
                  <a:tcPr marL="91458" marR="91458" marT="45724" marB="45724" anchor="ctr"/>
                </a:tc>
                <a:tc>
                  <a:txBody>
                    <a:bodyPr/>
                    <a:lstStyle/>
                    <a:p>
                      <a:pPr algn="ctr"/>
                      <a:r>
                        <a:rPr lang="en-IN" sz="2000" dirty="0" smtClean="0"/>
                        <a:t>4,35,000 (33/</a:t>
                      </a:r>
                      <a:r>
                        <a:rPr lang="en-IN" sz="2000" baseline="0" dirty="0" smtClean="0"/>
                        <a:t>lakh</a:t>
                      </a:r>
                      <a:r>
                        <a:rPr lang="en-IN" sz="2000" dirty="0" smtClean="0"/>
                        <a:t>)</a:t>
                      </a:r>
                      <a:endParaRPr lang="en-IN" sz="2000" dirty="0">
                        <a:solidFill>
                          <a:schemeClr val="tx1"/>
                        </a:solidFill>
                      </a:endParaRPr>
                    </a:p>
                  </a:txBody>
                  <a:tcPr marL="91458" marR="91458" marT="45724" marB="45724" anchor="ctr"/>
                </a:tc>
                <a:extLst>
                  <a:ext uri="{0D108BD9-81ED-4DB2-BD59-A6C34878D82A}">
                    <a16:rowId xmlns="" xmlns:a16="http://schemas.microsoft.com/office/drawing/2014/main" val="10002"/>
                  </a:ext>
                </a:extLst>
              </a:tr>
              <a:tr h="838602">
                <a:tc>
                  <a:txBody>
                    <a:bodyPr/>
                    <a:lstStyle/>
                    <a:p>
                      <a:pPr algn="ctr"/>
                      <a:r>
                        <a:rPr lang="en-IN" sz="2000" b="1" dirty="0" smtClean="0"/>
                        <a:t>HIV TB cases</a:t>
                      </a:r>
                      <a:endParaRPr lang="en-IN" sz="2000" b="1" dirty="0">
                        <a:solidFill>
                          <a:schemeClr val="tx1"/>
                        </a:solidFill>
                      </a:endParaRPr>
                    </a:p>
                  </a:txBody>
                  <a:tcPr marL="91458" marR="91458" marT="45724" marB="45724" anchor="ctr"/>
                </a:tc>
                <a:tc>
                  <a:txBody>
                    <a:bodyPr/>
                    <a:lstStyle/>
                    <a:p>
                      <a:pPr algn="ctr"/>
                      <a:r>
                        <a:rPr lang="en-IN" sz="2000" dirty="0" smtClean="0"/>
                        <a:t>10,30,000   (14/</a:t>
                      </a:r>
                      <a:r>
                        <a:rPr lang="en-IN" sz="2000" baseline="0" dirty="0" smtClean="0"/>
                        <a:t>lakh</a:t>
                      </a:r>
                      <a:r>
                        <a:rPr lang="en-IN" sz="2000" dirty="0" smtClean="0"/>
                        <a:t>)</a:t>
                      </a:r>
                      <a:endParaRPr lang="en-IN" sz="2000" dirty="0">
                        <a:solidFill>
                          <a:schemeClr val="tx1"/>
                        </a:solidFill>
                      </a:endParaRPr>
                    </a:p>
                  </a:txBody>
                  <a:tcPr marL="91458" marR="91458" marT="45724" marB="45724" anchor="ctr"/>
                </a:tc>
                <a:tc>
                  <a:txBody>
                    <a:bodyPr/>
                    <a:lstStyle/>
                    <a:p>
                      <a:pPr algn="ctr"/>
                      <a:r>
                        <a:rPr lang="en-IN" sz="2000" dirty="0" smtClean="0"/>
                        <a:t>87,000 (6.6/</a:t>
                      </a:r>
                      <a:r>
                        <a:rPr lang="en-IN" sz="2000" baseline="0" dirty="0" smtClean="0"/>
                        <a:t>lakh</a:t>
                      </a:r>
                      <a:r>
                        <a:rPr lang="en-IN" sz="2000" dirty="0" smtClean="0"/>
                        <a:t>)</a:t>
                      </a:r>
                      <a:endParaRPr lang="en-IN" sz="2000" dirty="0">
                        <a:solidFill>
                          <a:schemeClr val="tx1"/>
                        </a:solidFill>
                      </a:endParaRPr>
                    </a:p>
                  </a:txBody>
                  <a:tcPr marL="91458" marR="91458" marT="45724" marB="45724" anchor="ctr"/>
                </a:tc>
                <a:extLst>
                  <a:ext uri="{0D108BD9-81ED-4DB2-BD59-A6C34878D82A}">
                    <a16:rowId xmlns="" xmlns:a16="http://schemas.microsoft.com/office/drawing/2014/main" val="10003"/>
                  </a:ext>
                </a:extLst>
              </a:tr>
              <a:tr h="838602">
                <a:tc>
                  <a:txBody>
                    <a:bodyPr/>
                    <a:lstStyle/>
                    <a:p>
                      <a:pPr algn="ctr"/>
                      <a:r>
                        <a:rPr lang="en-IN" sz="2000" b="1" dirty="0" smtClean="0"/>
                        <a:t>HIV TB deaths </a:t>
                      </a:r>
                      <a:endParaRPr lang="en-IN" sz="2000" b="1" dirty="0">
                        <a:solidFill>
                          <a:schemeClr val="tx1"/>
                        </a:solidFill>
                      </a:endParaRPr>
                    </a:p>
                  </a:txBody>
                  <a:tcPr marL="91458" marR="91458" marT="45724" marB="45724" anchor="ctr"/>
                </a:tc>
                <a:tc>
                  <a:txBody>
                    <a:bodyPr/>
                    <a:lstStyle/>
                    <a:p>
                      <a:pPr algn="ctr"/>
                      <a:r>
                        <a:rPr lang="en-IN" sz="2000" dirty="0" smtClean="0"/>
                        <a:t>3,74,000      (5.0/lakh) </a:t>
                      </a:r>
                      <a:endParaRPr lang="en-IN" sz="2000" dirty="0">
                        <a:solidFill>
                          <a:schemeClr val="tx1"/>
                        </a:solidFill>
                      </a:endParaRPr>
                    </a:p>
                  </a:txBody>
                  <a:tcPr marL="91458" marR="91458" marT="45724" marB="45724" anchor="ctr"/>
                </a:tc>
                <a:tc>
                  <a:txBody>
                    <a:bodyPr/>
                    <a:lstStyle/>
                    <a:p>
                      <a:pPr algn="ctr"/>
                      <a:r>
                        <a:rPr lang="en-IN" sz="2000" dirty="0" smtClean="0"/>
                        <a:t>12,000     (0.9/</a:t>
                      </a:r>
                      <a:r>
                        <a:rPr lang="en-IN" sz="2000" baseline="0" dirty="0" smtClean="0"/>
                        <a:t>lakh)</a:t>
                      </a:r>
                      <a:endParaRPr lang="en-IN" sz="2000" dirty="0">
                        <a:solidFill>
                          <a:schemeClr val="tx1"/>
                        </a:solidFill>
                      </a:endParaRPr>
                    </a:p>
                  </a:txBody>
                  <a:tcPr marL="91458" marR="91458" marT="45724" marB="45724" anchor="ctr"/>
                </a:tc>
                <a:extLst>
                  <a:ext uri="{0D108BD9-81ED-4DB2-BD59-A6C34878D82A}">
                    <a16:rowId xmlns="" xmlns:a16="http://schemas.microsoft.com/office/drawing/2014/main" val="10004"/>
                  </a:ext>
                </a:extLst>
              </a:tr>
              <a:tr h="1343070">
                <a:tc>
                  <a:txBody>
                    <a:bodyPr/>
                    <a:lstStyle/>
                    <a:p>
                      <a:pPr algn="ctr"/>
                      <a:r>
                        <a:rPr lang="en-IN" sz="2000" b="1" dirty="0" smtClean="0"/>
                        <a:t>Estimated</a:t>
                      </a:r>
                      <a:r>
                        <a:rPr lang="en-IN" sz="2000" b="1" baseline="0" dirty="0" smtClean="0"/>
                        <a:t> MDR/RR cases</a:t>
                      </a:r>
                      <a:endParaRPr lang="en-IN" sz="2000" b="1" dirty="0">
                        <a:solidFill>
                          <a:schemeClr val="tx1"/>
                        </a:solidFill>
                      </a:endParaRPr>
                    </a:p>
                  </a:txBody>
                  <a:tcPr marL="91458" marR="91458" marT="45724" marB="45724" anchor="ct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tcPr>
                </a:tc>
                <a:tc>
                  <a:txBody>
                    <a:bodyPr/>
                    <a:lstStyle/>
                    <a:p>
                      <a:pPr algn="ctr"/>
                      <a:r>
                        <a:rPr lang="en-IN" sz="2000" dirty="0" smtClean="0"/>
                        <a:t>6,01,000 </a:t>
                      </a:r>
                    </a:p>
                    <a:p>
                      <a:pPr algn="ctr"/>
                      <a:r>
                        <a:rPr lang="en-IN" sz="2000" dirty="0" smtClean="0"/>
                        <a:t>(8.1/lakh</a:t>
                      </a:r>
                      <a:r>
                        <a:rPr lang="en-IN" sz="2000" baseline="0" dirty="0" smtClean="0"/>
                        <a:t> population)</a:t>
                      </a:r>
                      <a:endParaRPr lang="en-IN" sz="2000" dirty="0">
                        <a:solidFill>
                          <a:schemeClr val="tx1"/>
                        </a:solidFill>
                      </a:endParaRPr>
                    </a:p>
                  </a:txBody>
                  <a:tcPr marL="91458" marR="91458" marT="45724" marB="45724" anchor="ct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tcPr>
                </a:tc>
                <a:tc>
                  <a:txBody>
                    <a:bodyPr/>
                    <a:lstStyle/>
                    <a:p>
                      <a:pPr algn="ctr"/>
                      <a:r>
                        <a:rPr lang="en-IN" sz="2000" dirty="0" smtClean="0"/>
                        <a:t>1,47,000 </a:t>
                      </a:r>
                    </a:p>
                    <a:p>
                      <a:pPr algn="ctr"/>
                      <a:r>
                        <a:rPr lang="en-IN" sz="2000" dirty="0" smtClean="0"/>
                        <a:t>(11/ lakh population)</a:t>
                      </a:r>
                      <a:endParaRPr lang="en-IN" sz="2000" dirty="0">
                        <a:solidFill>
                          <a:schemeClr val="tx1"/>
                        </a:solidFill>
                      </a:endParaRPr>
                    </a:p>
                  </a:txBody>
                  <a:tcPr marL="91458" marR="91458" marT="45724" marB="45724" anchor="ct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tcPr>
                </a:tc>
                <a:extLst>
                  <a:ext uri="{0D108BD9-81ED-4DB2-BD59-A6C34878D82A}">
                    <a16:rowId xmlns="" xmlns:a16="http://schemas.microsoft.com/office/drawing/2014/main" val="10005"/>
                  </a:ext>
                </a:extLst>
              </a:tr>
            </a:tbl>
          </a:graphicData>
        </a:graphic>
      </p:graphicFrame>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1" y="123743"/>
            <a:ext cx="3559628" cy="2723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p:cNvGraphicFramePr>
          <p:nvPr>
            <p:extLst>
              <p:ext uri="{D42A27DB-BD31-4B8C-83A1-F6EECF244321}">
                <p14:modId xmlns="" xmlns:p14="http://schemas.microsoft.com/office/powerpoint/2010/main" val="2125605263"/>
              </p:ext>
            </p:extLst>
          </p:nvPr>
        </p:nvGraphicFramePr>
        <p:xfrm>
          <a:off x="228601" y="3043645"/>
          <a:ext cx="3559628" cy="3553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77304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p>
            <a:endParaRPr lang="en-US" dirty="0"/>
          </a:p>
        </p:txBody>
      </p:sp>
      <p:sp>
        <p:nvSpPr>
          <p:cNvPr id="61443" name="Slide Number Placeholder 5"/>
          <p:cNvSpPr>
            <a:spLocks noGrp="1"/>
          </p:cNvSpPr>
          <p:nvPr>
            <p:ph type="sldNum" sz="quarter" idx="12"/>
          </p:nvPr>
        </p:nvSpPr>
        <p:spPr>
          <a:noFill/>
        </p:spPr>
        <p:txBody>
          <a:bodyPr/>
          <a:lstStyle/>
          <a:p>
            <a:fld id="{96B9A813-B9AC-498F-9A33-D77654840899}" type="slidenum">
              <a:rPr lang="en-US" smtClean="0"/>
              <a:pPr/>
              <a:t>40</a:t>
            </a:fld>
            <a:endParaRPr lang="en-US"/>
          </a:p>
        </p:txBody>
      </p:sp>
      <p:sp>
        <p:nvSpPr>
          <p:cNvPr id="61444" name="Rectangle 2"/>
          <p:cNvSpPr>
            <a:spLocks noGrp="1" noChangeArrowheads="1"/>
          </p:cNvSpPr>
          <p:nvPr>
            <p:ph type="title"/>
          </p:nvPr>
        </p:nvSpPr>
        <p:spPr>
          <a:xfrm>
            <a:off x="457200" y="304800"/>
            <a:ext cx="8229600" cy="1066800"/>
          </a:xfrm>
        </p:spPr>
        <p:txBody>
          <a:bodyPr>
            <a:normAutofit fontScale="90000"/>
          </a:bodyPr>
          <a:lstStyle/>
          <a:p>
            <a:pPr eaLnBrk="1" hangingPunct="1"/>
            <a:r>
              <a:rPr lang="en-US" dirty="0"/>
              <a:t>TB Pathogenesis</a:t>
            </a:r>
            <a:br>
              <a:rPr lang="en-US" dirty="0"/>
            </a:br>
            <a:endParaRPr lang="en-US" dirty="0"/>
          </a:p>
        </p:txBody>
      </p:sp>
      <p:sp>
        <p:nvSpPr>
          <p:cNvPr id="61445" name="Rectangle 4"/>
          <p:cNvSpPr>
            <a:spLocks noChangeArrowheads="1"/>
          </p:cNvSpPr>
          <p:nvPr/>
        </p:nvSpPr>
        <p:spPr bwMode="auto">
          <a:xfrm>
            <a:off x="381000" y="110197"/>
            <a:ext cx="8305800" cy="1219200"/>
          </a:xfrm>
          <a:prstGeom prst="rect">
            <a:avLst/>
          </a:prstGeom>
          <a:noFill/>
          <a:ln w="25400" algn="ctr">
            <a:solidFill>
              <a:srgbClr val="008080"/>
            </a:solidFill>
            <a:miter lim="800000"/>
            <a:headEnd/>
            <a:tailEnd/>
          </a:ln>
        </p:spPr>
        <p:txBody>
          <a:bodyPr wrap="none" anchor="ctr"/>
          <a:lstStyle/>
          <a:p>
            <a:endParaRPr lang="en-US"/>
          </a:p>
        </p:txBody>
      </p:sp>
      <p:sp>
        <p:nvSpPr>
          <p:cNvPr id="41990" name="Rectangle 6"/>
          <p:cNvSpPr>
            <a:spLocks noGrp="1" noChangeArrowheads="1"/>
          </p:cNvSpPr>
          <p:nvPr>
            <p:ph type="body" idx="1"/>
          </p:nvPr>
        </p:nvSpPr>
        <p:spPr>
          <a:xfrm>
            <a:off x="152400" y="1524000"/>
            <a:ext cx="8915400" cy="4876800"/>
          </a:xfrm>
        </p:spPr>
        <p:txBody>
          <a:bodyPr/>
          <a:lstStyle/>
          <a:p>
            <a:pPr eaLnBrk="1" hangingPunct="1">
              <a:buFontTx/>
              <a:buNone/>
            </a:pPr>
            <a:r>
              <a:rPr lang="en-US" sz="2400" dirty="0"/>
              <a:t>	</a:t>
            </a:r>
            <a:r>
              <a:rPr lang="en-US" sz="2800" dirty="0"/>
              <a:t>When a person inhales air that contains droplet nuclei containing </a:t>
            </a:r>
            <a:r>
              <a:rPr lang="en-US" sz="2800" i="1" dirty="0"/>
              <a:t>M. tuberculosis</a:t>
            </a:r>
            <a:r>
              <a:rPr lang="en-US" sz="2800" dirty="0"/>
              <a:t>, where do the droplet nuclei go?</a:t>
            </a:r>
            <a:r>
              <a:rPr lang="en-US" sz="2400" dirty="0"/>
              <a:t> </a:t>
            </a:r>
            <a:endParaRPr lang="en-US" sz="1800" i="1" dirty="0"/>
          </a:p>
          <a:p>
            <a:pPr eaLnBrk="1" hangingPunct="1"/>
            <a:endParaRPr lang="en-US" sz="2400" dirty="0"/>
          </a:p>
          <a:p>
            <a:pPr lvl="1" eaLnBrk="1" hangingPunct="1">
              <a:buFontTx/>
              <a:buChar char="•"/>
            </a:pPr>
            <a:r>
              <a:rPr lang="en-US" dirty="0">
                <a:solidFill>
                  <a:srgbClr val="008080"/>
                </a:solidFill>
              </a:rPr>
              <a:t>Most of the larger droplet nuclei become lodged in the upper respiratory tract, where infection is unlikely to develop</a:t>
            </a:r>
          </a:p>
          <a:p>
            <a:pPr lvl="1" eaLnBrk="1" hangingPunct="1"/>
            <a:endParaRPr lang="en-US" sz="2000" dirty="0">
              <a:solidFill>
                <a:srgbClr val="008080"/>
              </a:solidFill>
            </a:endParaRPr>
          </a:p>
          <a:p>
            <a:pPr lvl="1" eaLnBrk="1" hangingPunct="1">
              <a:buFontTx/>
              <a:buChar char="•"/>
            </a:pPr>
            <a:r>
              <a:rPr lang="en-US" dirty="0">
                <a:solidFill>
                  <a:srgbClr val="008080"/>
                </a:solidFill>
              </a:rPr>
              <a:t>However, droplet nuclei may reach the small air sacs of the lung (the alveoli), where infection begins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endParaRPr lang="en-US" dirty="0"/>
          </a:p>
        </p:txBody>
      </p:sp>
      <p:sp>
        <p:nvSpPr>
          <p:cNvPr id="62467" name="Slide Number Placeholder 5"/>
          <p:cNvSpPr>
            <a:spLocks noGrp="1"/>
          </p:cNvSpPr>
          <p:nvPr>
            <p:ph type="sldNum" sz="quarter" idx="12"/>
          </p:nvPr>
        </p:nvSpPr>
        <p:spPr>
          <a:noFill/>
        </p:spPr>
        <p:txBody>
          <a:bodyPr/>
          <a:lstStyle/>
          <a:p>
            <a:fld id="{E78E0AD4-14E6-4A9A-951A-16269DA68F13}" type="slidenum">
              <a:rPr lang="en-US" smtClean="0"/>
              <a:pPr/>
              <a:t>41</a:t>
            </a:fld>
            <a:endParaRPr lang="en-US"/>
          </a:p>
        </p:txBody>
      </p:sp>
      <p:sp>
        <p:nvSpPr>
          <p:cNvPr id="295939" name="Rectangle 3"/>
          <p:cNvSpPr>
            <a:spLocks noGrp="1" noChangeArrowheads="1"/>
          </p:cNvSpPr>
          <p:nvPr>
            <p:ph type="body" idx="1"/>
          </p:nvPr>
        </p:nvSpPr>
        <p:spPr>
          <a:xfrm>
            <a:off x="228600" y="1600200"/>
            <a:ext cx="8534400" cy="4648200"/>
          </a:xfrm>
        </p:spPr>
        <p:txBody>
          <a:bodyPr/>
          <a:lstStyle/>
          <a:p>
            <a:pPr eaLnBrk="1" hangingPunct="1">
              <a:lnSpc>
                <a:spcPct val="80000"/>
              </a:lnSpc>
              <a:buFontTx/>
              <a:buNone/>
            </a:pPr>
            <a:r>
              <a:rPr lang="en-US" sz="2800" dirty="0"/>
              <a:t>	After the tubercle bacilli reach the small air sacs of the lung (the alveoli), what happens to them? </a:t>
            </a:r>
            <a:endParaRPr lang="en-US" sz="1800" i="1" dirty="0"/>
          </a:p>
          <a:p>
            <a:pPr eaLnBrk="1" hangingPunct="1">
              <a:lnSpc>
                <a:spcPct val="80000"/>
              </a:lnSpc>
              <a:buFontTx/>
              <a:buNone/>
            </a:pPr>
            <a:endParaRPr lang="en-US" sz="2000" i="1" dirty="0"/>
          </a:p>
          <a:p>
            <a:pPr lvl="2" eaLnBrk="1" hangingPunct="1">
              <a:lnSpc>
                <a:spcPct val="80000"/>
              </a:lnSpc>
            </a:pPr>
            <a:r>
              <a:rPr lang="en-US" sz="2800" dirty="0">
                <a:solidFill>
                  <a:srgbClr val="008080"/>
                </a:solidFill>
              </a:rPr>
              <a:t>Tubercle bacilli multiply in alveoli and some enter the bloodstream and spread throughout the body  </a:t>
            </a:r>
            <a:endParaRPr lang="en-US" sz="2000" dirty="0">
              <a:solidFill>
                <a:srgbClr val="008080"/>
              </a:solidFill>
            </a:endParaRPr>
          </a:p>
          <a:p>
            <a:pPr lvl="2" eaLnBrk="1" hangingPunct="1">
              <a:lnSpc>
                <a:spcPct val="80000"/>
              </a:lnSpc>
              <a:buFontTx/>
              <a:buNone/>
            </a:pPr>
            <a:endParaRPr lang="en-US" sz="2000" dirty="0">
              <a:solidFill>
                <a:srgbClr val="008080"/>
              </a:solidFill>
            </a:endParaRPr>
          </a:p>
          <a:p>
            <a:pPr lvl="2" eaLnBrk="1" hangingPunct="1">
              <a:lnSpc>
                <a:spcPct val="80000"/>
              </a:lnSpc>
            </a:pPr>
            <a:r>
              <a:rPr lang="en-US" sz="2800" dirty="0">
                <a:solidFill>
                  <a:srgbClr val="008080"/>
                </a:solidFill>
              </a:rPr>
              <a:t>Bacilli may reach any part of the body</a:t>
            </a:r>
          </a:p>
          <a:p>
            <a:pPr lvl="2" eaLnBrk="1" hangingPunct="1">
              <a:lnSpc>
                <a:spcPct val="80000"/>
              </a:lnSpc>
            </a:pPr>
            <a:endParaRPr lang="en-US" sz="2000" dirty="0">
              <a:solidFill>
                <a:srgbClr val="008080"/>
              </a:solidFill>
            </a:endParaRPr>
          </a:p>
          <a:p>
            <a:pPr lvl="2" eaLnBrk="1" hangingPunct="1">
              <a:lnSpc>
                <a:spcPct val="80000"/>
              </a:lnSpc>
            </a:pPr>
            <a:r>
              <a:rPr lang="en-US" sz="2800" dirty="0">
                <a:solidFill>
                  <a:srgbClr val="008080"/>
                </a:solidFill>
              </a:rPr>
              <a:t>Within 2 to 8 weeks, the immune system usually intervenes, halting multiplication and preventing further spread</a:t>
            </a:r>
            <a:endParaRPr lang="en-US" sz="2800" dirty="0"/>
          </a:p>
        </p:txBody>
      </p:sp>
      <p:sp>
        <p:nvSpPr>
          <p:cNvPr id="62469" name="Rectangle 5"/>
          <p:cNvSpPr>
            <a:spLocks noGrp="1" noChangeArrowheads="1"/>
          </p:cNvSpPr>
          <p:nvPr>
            <p:ph type="title"/>
          </p:nvPr>
        </p:nvSpPr>
        <p:spPr>
          <a:xfrm>
            <a:off x="457200" y="381000"/>
            <a:ext cx="8229600" cy="685800"/>
          </a:xfrm>
          <a:noFill/>
        </p:spPr>
        <p:txBody>
          <a:bodyPr>
            <a:normAutofit fontScale="90000"/>
          </a:bodyPr>
          <a:lstStyle/>
          <a:p>
            <a:pPr eaLnBrk="1" hangingPunct="1"/>
            <a:r>
              <a:rPr lang="en-US" dirty="0"/>
              <a:t>TB Pathogenesis</a:t>
            </a:r>
            <a:r>
              <a:rPr lang="en-US"/>
              <a:t/>
            </a:r>
            <a:br>
              <a:rPr lang="en-US"/>
            </a:br>
            <a:r>
              <a:rPr lang="en-US"/>
              <a:t> </a:t>
            </a:r>
            <a:endParaRPr lang="en-US" dirty="0"/>
          </a:p>
        </p:txBody>
      </p:sp>
      <p:sp>
        <p:nvSpPr>
          <p:cNvPr id="62470" name="Rectangle 6"/>
          <p:cNvSpPr>
            <a:spLocks noChangeArrowheads="1"/>
          </p:cNvSpPr>
          <p:nvPr/>
        </p:nvSpPr>
        <p:spPr bwMode="auto">
          <a:xfrm>
            <a:off x="381000" y="152400"/>
            <a:ext cx="8305800" cy="12192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p>
            <a:endParaRPr lang="en-US" dirty="0"/>
          </a:p>
        </p:txBody>
      </p:sp>
      <p:sp>
        <p:nvSpPr>
          <p:cNvPr id="63491" name="Slide Number Placeholder 5"/>
          <p:cNvSpPr>
            <a:spLocks noGrp="1"/>
          </p:cNvSpPr>
          <p:nvPr>
            <p:ph type="sldNum" sz="quarter" idx="12"/>
          </p:nvPr>
        </p:nvSpPr>
        <p:spPr>
          <a:noFill/>
        </p:spPr>
        <p:txBody>
          <a:bodyPr/>
          <a:lstStyle/>
          <a:p>
            <a:fld id="{D555B543-EA2D-48F4-BFAE-CB5F701403B7}" type="slidenum">
              <a:rPr lang="en-US" smtClean="0"/>
              <a:pPr/>
              <a:t>42</a:t>
            </a:fld>
            <a:endParaRPr lang="en-US"/>
          </a:p>
        </p:txBody>
      </p:sp>
      <p:sp>
        <p:nvSpPr>
          <p:cNvPr id="296963" name="Rectangle 3"/>
          <p:cNvSpPr>
            <a:spLocks noGrp="1" noChangeArrowheads="1"/>
          </p:cNvSpPr>
          <p:nvPr>
            <p:ph type="body" idx="1"/>
          </p:nvPr>
        </p:nvSpPr>
        <p:spPr/>
        <p:txBody>
          <a:bodyPr/>
          <a:lstStyle/>
          <a:p>
            <a:pPr eaLnBrk="1" hangingPunct="1">
              <a:buFontTx/>
              <a:buNone/>
            </a:pPr>
            <a:r>
              <a:rPr lang="en-US" sz="2400" dirty="0"/>
              <a:t>	</a:t>
            </a:r>
            <a:r>
              <a:rPr lang="en-US" sz="2800" dirty="0"/>
              <a:t>In people with LTBI (but not TB disease), how does the immune system keep the tubercle bacilli under control?</a:t>
            </a:r>
            <a:r>
              <a:rPr lang="en-US" sz="2400" dirty="0"/>
              <a:t> </a:t>
            </a:r>
            <a:endParaRPr lang="en-US" sz="1800" i="1" dirty="0"/>
          </a:p>
          <a:p>
            <a:pPr eaLnBrk="1" hangingPunct="1">
              <a:buFontTx/>
              <a:buNone/>
            </a:pPr>
            <a:endParaRPr lang="en-US" sz="1800" i="1" dirty="0"/>
          </a:p>
          <a:p>
            <a:pPr eaLnBrk="1" hangingPunct="1">
              <a:buFontTx/>
              <a:buNone/>
            </a:pPr>
            <a:r>
              <a:rPr lang="en-US" dirty="0"/>
              <a:t>		</a:t>
            </a:r>
            <a:r>
              <a:rPr lang="en-US" sz="2800" dirty="0">
                <a:solidFill>
                  <a:srgbClr val="008080"/>
                </a:solidFill>
              </a:rPr>
              <a:t>The immune system produces special 	immune cells that surround the tubercle 	bacilli. These cells form a shell that keeps 	the bacilli contained and under control.</a:t>
            </a:r>
            <a:r>
              <a:rPr lang="en-US" sz="2800" dirty="0"/>
              <a:t>	</a:t>
            </a:r>
          </a:p>
          <a:p>
            <a:pPr eaLnBrk="1" hangingPunct="1">
              <a:buFontTx/>
              <a:buNone/>
            </a:pPr>
            <a:r>
              <a:rPr lang="en-US" dirty="0"/>
              <a:t>		</a:t>
            </a:r>
          </a:p>
        </p:txBody>
      </p:sp>
      <p:sp>
        <p:nvSpPr>
          <p:cNvPr id="63493" name="Rectangle 5"/>
          <p:cNvSpPr>
            <a:spLocks noGrp="1" noChangeArrowheads="1"/>
          </p:cNvSpPr>
          <p:nvPr>
            <p:ph type="title"/>
          </p:nvPr>
        </p:nvSpPr>
        <p:spPr>
          <a:xfrm>
            <a:off x="457200" y="457200"/>
            <a:ext cx="8229600" cy="762000"/>
          </a:xfrm>
          <a:noFill/>
        </p:spPr>
        <p:txBody>
          <a:bodyPr>
            <a:normAutofit/>
          </a:bodyPr>
          <a:lstStyle/>
          <a:p>
            <a:pPr eaLnBrk="1" hangingPunct="1"/>
            <a:r>
              <a:rPr lang="en-US" dirty="0"/>
              <a:t>TB Pathogenesis </a:t>
            </a:r>
          </a:p>
        </p:txBody>
      </p:sp>
      <p:sp>
        <p:nvSpPr>
          <p:cNvPr id="63494" name="Rectangle 6"/>
          <p:cNvSpPr>
            <a:spLocks noChangeArrowheads="1"/>
          </p:cNvSpPr>
          <p:nvPr/>
        </p:nvSpPr>
        <p:spPr bwMode="auto">
          <a:xfrm>
            <a:off x="381000" y="152400"/>
            <a:ext cx="8305800" cy="12192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8600" y="637736"/>
            <a:ext cx="8686800" cy="624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8028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p:spPr>
        <p:txBody>
          <a:bodyPr/>
          <a:lstStyle/>
          <a:p>
            <a:r>
              <a:rPr lang="en-US"/>
              <a:t>Module 1 – Transmission and Pathogenesis of Tuberculosis</a:t>
            </a:r>
          </a:p>
        </p:txBody>
      </p:sp>
      <p:sp>
        <p:nvSpPr>
          <p:cNvPr id="64515" name="Slide Number Placeholder 5"/>
          <p:cNvSpPr>
            <a:spLocks noGrp="1"/>
          </p:cNvSpPr>
          <p:nvPr>
            <p:ph type="sldNum" sz="quarter" idx="12"/>
          </p:nvPr>
        </p:nvSpPr>
        <p:spPr>
          <a:noFill/>
        </p:spPr>
        <p:txBody>
          <a:bodyPr/>
          <a:lstStyle/>
          <a:p>
            <a:fld id="{C55C8E9F-A7AD-4D0A-BD8D-14AE883A6082}" type="slidenum">
              <a:rPr lang="en-US" smtClean="0"/>
              <a:pPr/>
              <a:t>44</a:t>
            </a:fld>
            <a:endParaRPr lang="en-US"/>
          </a:p>
        </p:txBody>
      </p:sp>
      <p:sp>
        <p:nvSpPr>
          <p:cNvPr id="64516" name="Rectangle 2"/>
          <p:cNvSpPr>
            <a:spLocks noGrp="1" noChangeArrowheads="1"/>
          </p:cNvSpPr>
          <p:nvPr>
            <p:ph type="title"/>
          </p:nvPr>
        </p:nvSpPr>
        <p:spPr>
          <a:xfrm>
            <a:off x="457200" y="381000"/>
            <a:ext cx="8229600" cy="685800"/>
          </a:xfrm>
        </p:spPr>
        <p:txBody>
          <a:bodyPr>
            <a:normAutofit fontScale="90000"/>
          </a:bodyPr>
          <a:lstStyle/>
          <a:p>
            <a:pPr eaLnBrk="1" hangingPunct="1"/>
            <a:r>
              <a:rPr lang="en-US" dirty="0"/>
              <a:t/>
            </a:r>
            <a:br>
              <a:rPr lang="en-US" dirty="0"/>
            </a:br>
            <a:r>
              <a:rPr lang="en-US" dirty="0"/>
              <a:t>TB Pathogenesis</a:t>
            </a:r>
            <a:br>
              <a:rPr lang="en-US" dirty="0"/>
            </a:br>
            <a:endParaRPr lang="en-US" dirty="0"/>
          </a:p>
        </p:txBody>
      </p:sp>
      <p:sp>
        <p:nvSpPr>
          <p:cNvPr id="187395" name="Rectangle 3"/>
          <p:cNvSpPr>
            <a:spLocks noGrp="1" noChangeArrowheads="1"/>
          </p:cNvSpPr>
          <p:nvPr>
            <p:ph type="body" idx="1"/>
          </p:nvPr>
        </p:nvSpPr>
        <p:spPr>
          <a:xfrm>
            <a:off x="457200" y="1676400"/>
            <a:ext cx="8229600" cy="4267200"/>
          </a:xfrm>
        </p:spPr>
        <p:txBody>
          <a:bodyPr/>
          <a:lstStyle/>
          <a:p>
            <a:pPr marL="1036638" indent="-1036638" eaLnBrk="1" hangingPunct="1">
              <a:lnSpc>
                <a:spcPct val="90000"/>
              </a:lnSpc>
              <a:buFontTx/>
              <a:buNone/>
            </a:pPr>
            <a:r>
              <a:rPr lang="en-US" sz="2400"/>
              <a:t>     </a:t>
            </a:r>
            <a:r>
              <a:rPr lang="en-US" sz="2800"/>
              <a:t>How is LTBI detected?</a:t>
            </a:r>
            <a:r>
              <a:rPr lang="en-US" sz="2400"/>
              <a:t> </a:t>
            </a:r>
            <a:r>
              <a:rPr lang="en-US" sz="1800" i="1"/>
              <a:t>(pg. 16)</a:t>
            </a:r>
          </a:p>
          <a:p>
            <a:pPr marL="1036638" indent="-1036638" eaLnBrk="1" hangingPunct="1">
              <a:lnSpc>
                <a:spcPct val="90000"/>
              </a:lnSpc>
              <a:buFontTx/>
              <a:buNone/>
            </a:pPr>
            <a:endParaRPr lang="en-US" sz="1800" i="1"/>
          </a:p>
          <a:p>
            <a:pPr marL="1036638" indent="-1036638" eaLnBrk="1" hangingPunct="1">
              <a:lnSpc>
                <a:spcPct val="90000"/>
              </a:lnSpc>
              <a:buFontTx/>
              <a:buNone/>
            </a:pPr>
            <a:r>
              <a:rPr lang="en-US" sz="2400"/>
              <a:t>	</a:t>
            </a:r>
            <a:r>
              <a:rPr lang="en-US" sz="2800">
                <a:solidFill>
                  <a:srgbClr val="008080"/>
                </a:solidFill>
              </a:rPr>
              <a:t>LTBI is detected by the Mantoux tuberculin skin test (TST) or blood tests such as interferon-gamma release assays (IGRA), which include the QuantiFERON</a:t>
            </a:r>
            <a:r>
              <a:rPr lang="en-US" sz="2800" baseline="30000">
                <a:solidFill>
                  <a:srgbClr val="008080"/>
                </a:solidFill>
                <a:cs typeface="Arial" charset="0"/>
              </a:rPr>
              <a:t>®</a:t>
            </a:r>
            <a:r>
              <a:rPr lang="en-US" sz="2800">
                <a:solidFill>
                  <a:srgbClr val="008080"/>
                </a:solidFill>
                <a:cs typeface="Arial" charset="0"/>
              </a:rPr>
              <a:t>-TB test (QFT-G), </a:t>
            </a:r>
            <a:r>
              <a:rPr lang="en-US" sz="2800">
                <a:solidFill>
                  <a:srgbClr val="008080"/>
                </a:solidFill>
              </a:rPr>
              <a:t>QuantiFERON</a:t>
            </a:r>
            <a:r>
              <a:rPr lang="en-US" sz="2800" baseline="30000">
                <a:solidFill>
                  <a:srgbClr val="008080"/>
                </a:solidFill>
                <a:cs typeface="Arial" charset="0"/>
              </a:rPr>
              <a:t>®</a:t>
            </a:r>
            <a:r>
              <a:rPr lang="en-US" sz="2800">
                <a:solidFill>
                  <a:srgbClr val="008080"/>
                </a:solidFill>
                <a:cs typeface="Arial" charset="0"/>
              </a:rPr>
              <a:t>-TB Gold In-tube (QFT-GIT), or T-SPOT.</a:t>
            </a:r>
            <a:r>
              <a:rPr lang="en-US" sz="2000">
                <a:solidFill>
                  <a:srgbClr val="008080"/>
                </a:solidFill>
                <a:cs typeface="Arial" charset="0"/>
              </a:rPr>
              <a:t> </a:t>
            </a:r>
            <a:endParaRPr lang="en-US" sz="2000">
              <a:solidFill>
                <a:srgbClr val="008080"/>
              </a:solidFill>
            </a:endParaRPr>
          </a:p>
          <a:p>
            <a:pPr marL="1036638" indent="-1036638" eaLnBrk="1" hangingPunct="1">
              <a:lnSpc>
                <a:spcPct val="90000"/>
              </a:lnSpc>
              <a:buFontTx/>
              <a:buNone/>
            </a:pPr>
            <a:endParaRPr lang="en-US" sz="2000">
              <a:solidFill>
                <a:srgbClr val="008080"/>
              </a:solidFill>
            </a:endParaRPr>
          </a:p>
          <a:p>
            <a:pPr marL="1036638" indent="-1036638" eaLnBrk="1" hangingPunct="1">
              <a:lnSpc>
                <a:spcPct val="90000"/>
              </a:lnSpc>
              <a:buFontTx/>
              <a:buNone/>
            </a:pPr>
            <a:endParaRPr lang="en-US" sz="2400">
              <a:solidFill>
                <a:srgbClr val="008080"/>
              </a:solidFill>
            </a:endParaRPr>
          </a:p>
        </p:txBody>
      </p:sp>
      <p:sp>
        <p:nvSpPr>
          <p:cNvPr id="64518" name="Rectangle 4"/>
          <p:cNvSpPr>
            <a:spLocks noChangeArrowheads="1"/>
          </p:cNvSpPr>
          <p:nvPr/>
        </p:nvSpPr>
        <p:spPr bwMode="auto">
          <a:xfrm>
            <a:off x="381000" y="152400"/>
            <a:ext cx="8305800" cy="12954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p:spPr>
        <p:txBody>
          <a:bodyPr/>
          <a:lstStyle/>
          <a:p>
            <a:r>
              <a:rPr lang="en-US"/>
              <a:t>Module 1 – Transmission and Pathogenesis of Tuberculosis</a:t>
            </a:r>
          </a:p>
        </p:txBody>
      </p:sp>
      <p:sp>
        <p:nvSpPr>
          <p:cNvPr id="66563" name="Slide Number Placeholder 5"/>
          <p:cNvSpPr>
            <a:spLocks noGrp="1"/>
          </p:cNvSpPr>
          <p:nvPr>
            <p:ph type="sldNum" sz="quarter" idx="12"/>
          </p:nvPr>
        </p:nvSpPr>
        <p:spPr>
          <a:noFill/>
        </p:spPr>
        <p:txBody>
          <a:bodyPr/>
          <a:lstStyle/>
          <a:p>
            <a:fld id="{2191E9A8-1427-4AB7-92A0-9737A0E3878D}" type="slidenum">
              <a:rPr lang="en-US" smtClean="0"/>
              <a:pPr/>
              <a:t>45</a:t>
            </a:fld>
            <a:endParaRPr lang="en-US"/>
          </a:p>
        </p:txBody>
      </p:sp>
      <p:sp>
        <p:nvSpPr>
          <p:cNvPr id="66564" name="Rectangle 2"/>
          <p:cNvSpPr>
            <a:spLocks noGrp="1" noChangeArrowheads="1"/>
          </p:cNvSpPr>
          <p:nvPr>
            <p:ph type="title"/>
          </p:nvPr>
        </p:nvSpPr>
        <p:spPr>
          <a:xfrm>
            <a:off x="457200" y="533400"/>
            <a:ext cx="8229600" cy="762000"/>
          </a:xfrm>
        </p:spPr>
        <p:txBody>
          <a:bodyPr>
            <a:normAutofit/>
          </a:bodyPr>
          <a:lstStyle/>
          <a:p>
            <a:pPr eaLnBrk="1" hangingPunct="1"/>
            <a:r>
              <a:rPr lang="en-US" dirty="0"/>
              <a:t>TB Pathogenesis</a:t>
            </a:r>
          </a:p>
        </p:txBody>
      </p:sp>
      <p:sp>
        <p:nvSpPr>
          <p:cNvPr id="66565" name="Rectangle 3"/>
          <p:cNvSpPr>
            <a:spLocks noGrp="1" noChangeArrowheads="1"/>
          </p:cNvSpPr>
          <p:nvPr>
            <p:ph type="body" idx="1"/>
          </p:nvPr>
        </p:nvSpPr>
        <p:spPr/>
        <p:txBody>
          <a:bodyPr/>
          <a:lstStyle/>
          <a:p>
            <a:pPr marL="914400" indent="-914400" eaLnBrk="1" hangingPunct="1">
              <a:buFontTx/>
              <a:buNone/>
            </a:pPr>
            <a:r>
              <a:rPr lang="en-US" sz="2400"/>
              <a:t>	</a:t>
            </a:r>
            <a:endParaRPr lang="en-US" sz="2400">
              <a:solidFill>
                <a:srgbClr val="008080"/>
              </a:solidFill>
            </a:endParaRPr>
          </a:p>
          <a:p>
            <a:pPr marL="914400" indent="-914400" eaLnBrk="1" hangingPunct="1">
              <a:buFontTx/>
              <a:buNone/>
            </a:pPr>
            <a:r>
              <a:rPr lang="en-US"/>
              <a:t>	</a:t>
            </a:r>
          </a:p>
          <a:p>
            <a:pPr marL="914400" indent="-914400" eaLnBrk="1" hangingPunct="1">
              <a:buFontTx/>
              <a:buNone/>
            </a:pPr>
            <a:endParaRPr lang="en-US"/>
          </a:p>
        </p:txBody>
      </p:sp>
      <p:sp>
        <p:nvSpPr>
          <p:cNvPr id="66566" name="Rectangle 4"/>
          <p:cNvSpPr>
            <a:spLocks noChangeArrowheads="1"/>
          </p:cNvSpPr>
          <p:nvPr/>
        </p:nvSpPr>
        <p:spPr bwMode="auto">
          <a:xfrm>
            <a:off x="381000" y="152400"/>
            <a:ext cx="8305800" cy="1371600"/>
          </a:xfrm>
          <a:prstGeom prst="rect">
            <a:avLst/>
          </a:prstGeom>
          <a:noFill/>
          <a:ln w="25400" algn="ctr">
            <a:solidFill>
              <a:srgbClr val="008080"/>
            </a:solidFill>
            <a:miter lim="800000"/>
            <a:headEnd/>
            <a:tailEnd/>
          </a:ln>
        </p:spPr>
        <p:txBody>
          <a:bodyPr wrap="none" anchor="ctr"/>
          <a:lstStyle/>
          <a:p>
            <a:endParaRPr lang="en-US"/>
          </a:p>
        </p:txBody>
      </p:sp>
      <p:sp>
        <p:nvSpPr>
          <p:cNvPr id="179205" name="Rectangle 5"/>
          <p:cNvSpPr>
            <a:spLocks noChangeArrowheads="1"/>
          </p:cNvSpPr>
          <p:nvPr/>
        </p:nvSpPr>
        <p:spPr bwMode="auto">
          <a:xfrm>
            <a:off x="457200" y="1752600"/>
            <a:ext cx="8001000" cy="3709988"/>
          </a:xfrm>
          <a:prstGeom prst="rect">
            <a:avLst/>
          </a:prstGeom>
          <a:noFill/>
          <a:ln w="9525">
            <a:noFill/>
            <a:miter lim="800000"/>
            <a:headEnd/>
            <a:tailEnd/>
          </a:ln>
        </p:spPr>
        <p:txBody>
          <a:bodyPr/>
          <a:lstStyle/>
          <a:p>
            <a:pPr marL="342900" indent="-342900">
              <a:spcBef>
                <a:spcPct val="20000"/>
              </a:spcBef>
              <a:buClr>
                <a:srgbClr val="008080"/>
              </a:buClr>
            </a:pPr>
            <a:r>
              <a:rPr lang="en-US" sz="2400" dirty="0">
                <a:solidFill>
                  <a:schemeClr val="tx1"/>
                </a:solidFill>
              </a:rPr>
              <a:t>	</a:t>
            </a:r>
            <a:r>
              <a:rPr lang="en-US" sz="2800" dirty="0">
                <a:solidFill>
                  <a:schemeClr val="tx1"/>
                </a:solidFill>
              </a:rPr>
              <a:t>What happens if the immune system cannot keep the tubercle bacilli under control and the bacilli begin to multiply rapidly?</a:t>
            </a:r>
            <a:r>
              <a:rPr lang="en-US" sz="2400" dirty="0">
                <a:solidFill>
                  <a:schemeClr val="tx1"/>
                </a:solidFill>
              </a:rPr>
              <a:t> </a:t>
            </a:r>
            <a:endParaRPr lang="en-US" sz="1800" i="1" dirty="0">
              <a:solidFill>
                <a:schemeClr val="tx1"/>
              </a:solidFill>
            </a:endParaRPr>
          </a:p>
          <a:p>
            <a:pPr marL="342900" indent="-342900">
              <a:spcBef>
                <a:spcPct val="20000"/>
              </a:spcBef>
              <a:buClr>
                <a:srgbClr val="008080"/>
              </a:buClr>
            </a:pPr>
            <a:endParaRPr lang="en-US" sz="1800" i="1" dirty="0">
              <a:solidFill>
                <a:schemeClr val="tx1"/>
              </a:solidFill>
            </a:endParaRPr>
          </a:p>
          <a:p>
            <a:pPr marL="342900" indent="-342900">
              <a:spcBef>
                <a:spcPct val="20000"/>
              </a:spcBef>
              <a:buClr>
                <a:srgbClr val="008080"/>
              </a:buClr>
            </a:pPr>
            <a:r>
              <a:rPr lang="en-US" sz="2400" dirty="0">
                <a:solidFill>
                  <a:srgbClr val="008080"/>
                </a:solidFill>
              </a:rPr>
              <a:t>		</a:t>
            </a:r>
            <a:r>
              <a:rPr lang="en-US" sz="2800" dirty="0">
                <a:solidFill>
                  <a:srgbClr val="008080"/>
                </a:solidFill>
              </a:rPr>
              <a:t>When this happens, TB disease 	develops.  The risk that TB disease will 	develop is higher for some people than 	for others.</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417638"/>
            <a:ext cx="8991600" cy="5440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1979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TB DISEASE</a:t>
            </a:r>
          </a:p>
        </p:txBody>
      </p:sp>
      <p:sp>
        <p:nvSpPr>
          <p:cNvPr id="3" name="Content Placeholder 2"/>
          <p:cNvSpPr>
            <a:spLocks noGrp="1"/>
          </p:cNvSpPr>
          <p:nvPr>
            <p:ph idx="1"/>
          </p:nvPr>
        </p:nvSpPr>
        <p:spPr/>
        <p:txBody>
          <a:bodyPr>
            <a:normAutofit fontScale="92500" lnSpcReduction="10000"/>
          </a:bodyPr>
          <a:lstStyle/>
          <a:p>
            <a:pPr>
              <a:buNone/>
            </a:pPr>
            <a:r>
              <a:rPr lang="en-US" dirty="0"/>
              <a:t>BASED ON THE SEQUENCE OF EVENTS FOLLOWING FIRST EXPOSURE:</a:t>
            </a:r>
          </a:p>
          <a:p>
            <a:pPr>
              <a:buNone/>
            </a:pPr>
            <a:r>
              <a:rPr lang="en-US" dirty="0"/>
              <a:t>PRIMARY TUBERCULOSIS:</a:t>
            </a:r>
          </a:p>
          <a:p>
            <a:r>
              <a:rPr lang="en-US" sz="2400" dirty="0">
                <a:solidFill>
                  <a:srgbClr val="00B0F0"/>
                </a:solidFill>
              </a:rPr>
              <a:t>IS DUE TO THE FIRST CONTACT OFTB BACILLUS WITH A PERSON-  MORE COMMON IN CHILDREN IN INDIA AND OTHER ENDEMIC COUNTIRIES</a:t>
            </a:r>
            <a:r>
              <a:rPr lang="en-US" dirty="0"/>
              <a:t>.</a:t>
            </a:r>
          </a:p>
          <a:p>
            <a:r>
              <a:rPr lang="en-US" b="1" dirty="0">
                <a:solidFill>
                  <a:srgbClr val="FF0000"/>
                </a:solidFill>
              </a:rPr>
              <a:t>PATHOLOGICAL  HALLMARK</a:t>
            </a:r>
            <a:r>
              <a:rPr lang="en-US" dirty="0"/>
              <a:t>- </a:t>
            </a:r>
            <a:r>
              <a:rPr lang="en-US" sz="2400" dirty="0">
                <a:solidFill>
                  <a:srgbClr val="92D050"/>
                </a:solidFill>
              </a:rPr>
              <a:t>GHON’S FOCUS AND GHON COMPLEX IN THE LUNG</a:t>
            </a:r>
            <a:r>
              <a:rPr lang="en-US" sz="2400" dirty="0"/>
              <a:t>.</a:t>
            </a:r>
          </a:p>
          <a:p>
            <a:r>
              <a:rPr lang="en-US" dirty="0"/>
              <a:t>PROGRESSIVE PRIMARY TB:</a:t>
            </a:r>
          </a:p>
          <a:p>
            <a:r>
              <a:rPr lang="en-US" sz="2400" dirty="0"/>
              <a:t>IS DUE PROGRESSION OF PRIMARY FOCUS INTO TB DISEASE –HAPPENS IN USUALLY IMMUNOCOMROMISED INDIVIDUALS.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POST PRIMARY TB:</a:t>
            </a:r>
          </a:p>
          <a:p>
            <a:r>
              <a:rPr lang="en-US" sz="2400" dirty="0"/>
              <a:t>IS DUE TO EITHER ENDOGENOUS REACTIVATION OR EXOGENOUS REINFECTION.</a:t>
            </a:r>
          </a:p>
          <a:p>
            <a:r>
              <a:rPr lang="en-US" sz="2400" dirty="0"/>
              <a:t>SEEN MOST COMMONLY IN ADULTS IN ENDEMIC COUNTRIES.</a:t>
            </a:r>
          </a:p>
          <a:p>
            <a:endParaRPr lang="en-US" sz="2400" dirty="0"/>
          </a:p>
          <a:p>
            <a:r>
              <a:rPr lang="en-US" sz="2800" dirty="0"/>
              <a:t>BASED ON THE SITE OF INFECTION</a:t>
            </a:r>
          </a:p>
          <a:p>
            <a:r>
              <a:rPr lang="en-US" sz="2400" b="1" dirty="0">
                <a:solidFill>
                  <a:srgbClr val="92D050"/>
                </a:solidFill>
              </a:rPr>
              <a:t>LOCALISED</a:t>
            </a:r>
            <a:r>
              <a:rPr lang="en-US" sz="2400" dirty="0"/>
              <a:t>- PULMONARY OR EXTRA PULMONARY</a:t>
            </a:r>
          </a:p>
          <a:p>
            <a:r>
              <a:rPr lang="en-US" sz="2800" b="1" dirty="0">
                <a:solidFill>
                  <a:srgbClr val="92D050"/>
                </a:solidFill>
              </a:rPr>
              <a:t>DISSEMINATED</a:t>
            </a:r>
            <a:r>
              <a:rPr lang="en-US" sz="2400" dirty="0"/>
              <a:t>: WHEN TWO OR MORE NON-CONTIGUOS ORGANS ARE INVOLVED.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p>
            <a:endParaRPr lang="en-US" dirty="0"/>
          </a:p>
        </p:txBody>
      </p:sp>
      <p:sp>
        <p:nvSpPr>
          <p:cNvPr id="68611" name="Slide Number Placeholder 5"/>
          <p:cNvSpPr>
            <a:spLocks noGrp="1"/>
          </p:cNvSpPr>
          <p:nvPr>
            <p:ph type="sldNum" sz="quarter" idx="12"/>
          </p:nvPr>
        </p:nvSpPr>
        <p:spPr>
          <a:noFill/>
        </p:spPr>
        <p:txBody>
          <a:bodyPr/>
          <a:lstStyle/>
          <a:p>
            <a:fld id="{7B6030A6-E6C9-4ABE-AB26-67ADFCF2C73A}" type="slidenum">
              <a:rPr lang="en-US" smtClean="0"/>
              <a:pPr/>
              <a:t>49</a:t>
            </a:fld>
            <a:endParaRPr lang="en-US"/>
          </a:p>
        </p:txBody>
      </p:sp>
      <p:sp>
        <p:nvSpPr>
          <p:cNvPr id="68612" name="Rectangle 2"/>
          <p:cNvSpPr>
            <a:spLocks noGrp="1" noChangeArrowheads="1"/>
          </p:cNvSpPr>
          <p:nvPr>
            <p:ph type="title"/>
          </p:nvPr>
        </p:nvSpPr>
        <p:spPr>
          <a:xfrm>
            <a:off x="228600" y="228600"/>
            <a:ext cx="8610600" cy="762000"/>
          </a:xfrm>
        </p:spPr>
        <p:txBody>
          <a:bodyPr/>
          <a:lstStyle/>
          <a:p>
            <a:pPr eaLnBrk="1" hangingPunct="1"/>
            <a:r>
              <a:rPr lang="en-US"/>
              <a:t>Progression to TB Disease (1)</a:t>
            </a:r>
          </a:p>
        </p:txBody>
      </p:sp>
      <p:sp>
        <p:nvSpPr>
          <p:cNvPr id="68613" name="Rectangle 4"/>
          <p:cNvSpPr>
            <a:spLocks noGrp="1" noChangeArrowheads="1"/>
          </p:cNvSpPr>
          <p:nvPr>
            <p:ph type="body" idx="1"/>
          </p:nvPr>
        </p:nvSpPr>
        <p:spPr>
          <a:xfrm>
            <a:off x="457200" y="1493838"/>
            <a:ext cx="8229600" cy="4449762"/>
          </a:xfrm>
          <a:noFill/>
        </p:spPr>
        <p:txBody>
          <a:bodyPr/>
          <a:lstStyle/>
          <a:p>
            <a:pPr eaLnBrk="1" hangingPunct="1"/>
            <a:r>
              <a:rPr lang="en-US" sz="2800"/>
              <a:t>Risk of developing TB disease is highest the first 2 years after infection </a:t>
            </a:r>
          </a:p>
          <a:p>
            <a:pPr eaLnBrk="1" hangingPunct="1"/>
            <a:endParaRPr lang="en-US" sz="2800"/>
          </a:p>
          <a:p>
            <a:pPr eaLnBrk="1" hangingPunct="1"/>
            <a:r>
              <a:rPr lang="en-US" sz="2800"/>
              <a:t>People with LTBI can be given treatment to prevent them from developing TB disease</a:t>
            </a:r>
          </a:p>
          <a:p>
            <a:pPr eaLnBrk="1" hangingPunct="1">
              <a:buFontTx/>
              <a:buNone/>
            </a:pPr>
            <a:r>
              <a:rPr lang="en-US" sz="2800"/>
              <a:t>  </a:t>
            </a:r>
          </a:p>
          <a:p>
            <a:pPr eaLnBrk="1" hangingPunct="1"/>
            <a:r>
              <a:rPr lang="en-US" sz="2800"/>
              <a:t>Detecting TB infection early and providing treatment helps prevent new cases of TB disease</a:t>
            </a:r>
            <a:r>
              <a:rPr lang="en-US" sz="2400"/>
              <a:t> </a:t>
            </a:r>
          </a:p>
          <a:p>
            <a:pPr eaLnBrk="1" hangingPunct="1">
              <a:buFontTx/>
              <a:buNone/>
            </a:pP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9705" y="44624"/>
            <a:ext cx="8835447" cy="6624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9512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5"/>
          <p:cNvSpPr>
            <a:spLocks noGrp="1"/>
          </p:cNvSpPr>
          <p:nvPr>
            <p:ph type="ftr" sz="quarter" idx="11"/>
          </p:nvPr>
        </p:nvSpPr>
        <p:spPr>
          <a:noFill/>
        </p:spPr>
        <p:txBody>
          <a:bodyPr/>
          <a:lstStyle/>
          <a:p>
            <a:endParaRPr lang="en-US" dirty="0"/>
          </a:p>
        </p:txBody>
      </p:sp>
      <p:sp>
        <p:nvSpPr>
          <p:cNvPr id="69635" name="Slide Number Placeholder 6"/>
          <p:cNvSpPr>
            <a:spLocks noGrp="1"/>
          </p:cNvSpPr>
          <p:nvPr>
            <p:ph type="sldNum" sz="quarter" idx="12"/>
          </p:nvPr>
        </p:nvSpPr>
        <p:spPr>
          <a:noFill/>
        </p:spPr>
        <p:txBody>
          <a:bodyPr/>
          <a:lstStyle/>
          <a:p>
            <a:fld id="{3F01B9BA-9AA1-4EE2-B76A-88D4BF6B817C}" type="slidenum">
              <a:rPr lang="en-US" smtClean="0"/>
              <a:pPr/>
              <a:t>50</a:t>
            </a:fld>
            <a:endParaRPr lang="en-US"/>
          </a:p>
        </p:txBody>
      </p:sp>
      <p:sp>
        <p:nvSpPr>
          <p:cNvPr id="69636" name="Rectangle 4"/>
          <p:cNvSpPr>
            <a:spLocks noGrp="1" noChangeArrowheads="1"/>
          </p:cNvSpPr>
          <p:nvPr>
            <p:ph type="body" sz="half" idx="1"/>
          </p:nvPr>
        </p:nvSpPr>
        <p:spPr>
          <a:xfrm>
            <a:off x="457200" y="2057400"/>
            <a:ext cx="4038600" cy="4419600"/>
          </a:xfrm>
        </p:spPr>
        <p:txBody>
          <a:bodyPr/>
          <a:lstStyle/>
          <a:p>
            <a:pPr eaLnBrk="1" hangingPunct="1">
              <a:lnSpc>
                <a:spcPct val="80000"/>
              </a:lnSpc>
            </a:pPr>
            <a:r>
              <a:rPr lang="en-US" sz="2000"/>
              <a:t>Infection with HIV</a:t>
            </a:r>
          </a:p>
          <a:p>
            <a:pPr eaLnBrk="1" hangingPunct="1">
              <a:lnSpc>
                <a:spcPct val="80000"/>
              </a:lnSpc>
            </a:pPr>
            <a:endParaRPr lang="en-US" sz="2000"/>
          </a:p>
          <a:p>
            <a:pPr eaLnBrk="1" hangingPunct="1">
              <a:lnSpc>
                <a:spcPct val="80000"/>
              </a:lnSpc>
            </a:pPr>
            <a:r>
              <a:rPr lang="en-US" sz="2000"/>
              <a:t>Chest x-ray findings suggestive of previous TB</a:t>
            </a:r>
          </a:p>
          <a:p>
            <a:pPr eaLnBrk="1" hangingPunct="1">
              <a:lnSpc>
                <a:spcPct val="80000"/>
              </a:lnSpc>
            </a:pPr>
            <a:endParaRPr lang="en-US" sz="2000"/>
          </a:p>
          <a:p>
            <a:pPr eaLnBrk="1" hangingPunct="1">
              <a:lnSpc>
                <a:spcPct val="80000"/>
              </a:lnSpc>
            </a:pPr>
            <a:r>
              <a:rPr lang="en-US" sz="2000"/>
              <a:t>Substance abuse </a:t>
            </a:r>
          </a:p>
          <a:p>
            <a:pPr eaLnBrk="1" hangingPunct="1">
              <a:lnSpc>
                <a:spcPct val="80000"/>
              </a:lnSpc>
            </a:pPr>
            <a:endParaRPr lang="en-US" sz="2000"/>
          </a:p>
          <a:p>
            <a:pPr eaLnBrk="1" hangingPunct="1">
              <a:lnSpc>
                <a:spcPct val="80000"/>
              </a:lnSpc>
            </a:pPr>
            <a:r>
              <a:rPr lang="en-US" sz="2000"/>
              <a:t>Recent TB infection </a:t>
            </a:r>
          </a:p>
          <a:p>
            <a:pPr eaLnBrk="1" hangingPunct="1">
              <a:lnSpc>
                <a:spcPct val="80000"/>
              </a:lnSpc>
            </a:pPr>
            <a:endParaRPr lang="en-US" sz="2000"/>
          </a:p>
          <a:p>
            <a:pPr eaLnBrk="1" hangingPunct="1">
              <a:lnSpc>
                <a:spcPct val="80000"/>
              </a:lnSpc>
            </a:pPr>
            <a:r>
              <a:rPr lang="en-US" sz="2000"/>
              <a:t>Prolonged therapy with corticosteroids and other immunosuppressive therapy, such as prednisone and tumor necrosis factor-alpha [TNF-</a:t>
            </a:r>
            <a:r>
              <a:rPr lang="el-GR" sz="2000">
                <a:cs typeface="Arial" charset="0"/>
              </a:rPr>
              <a:t>α</a:t>
            </a:r>
            <a:r>
              <a:rPr lang="en-US" sz="2000"/>
              <a:t>] antagonists</a:t>
            </a:r>
          </a:p>
        </p:txBody>
      </p:sp>
      <p:sp>
        <p:nvSpPr>
          <p:cNvPr id="69637" name="Rectangle 5"/>
          <p:cNvSpPr>
            <a:spLocks noGrp="1" noChangeArrowheads="1"/>
          </p:cNvSpPr>
          <p:nvPr>
            <p:ph type="body" sz="half" idx="2"/>
          </p:nvPr>
        </p:nvSpPr>
        <p:spPr>
          <a:xfrm>
            <a:off x="4648200" y="2057400"/>
            <a:ext cx="4038600" cy="4267200"/>
          </a:xfrm>
        </p:spPr>
        <p:txBody>
          <a:bodyPr/>
          <a:lstStyle/>
          <a:p>
            <a:pPr eaLnBrk="1" hangingPunct="1">
              <a:lnSpc>
                <a:spcPct val="80000"/>
              </a:lnSpc>
            </a:pPr>
            <a:r>
              <a:rPr lang="en-US" sz="2000"/>
              <a:t>Organ transplant</a:t>
            </a:r>
          </a:p>
          <a:p>
            <a:pPr eaLnBrk="1" hangingPunct="1">
              <a:lnSpc>
                <a:spcPct val="80000"/>
              </a:lnSpc>
            </a:pPr>
            <a:endParaRPr lang="en-US" sz="2000"/>
          </a:p>
          <a:p>
            <a:pPr eaLnBrk="1" hangingPunct="1">
              <a:lnSpc>
                <a:spcPct val="80000"/>
              </a:lnSpc>
            </a:pPr>
            <a:r>
              <a:rPr lang="en-US" sz="2000"/>
              <a:t>Silicosis</a:t>
            </a:r>
          </a:p>
          <a:p>
            <a:pPr eaLnBrk="1" hangingPunct="1">
              <a:lnSpc>
                <a:spcPct val="80000"/>
              </a:lnSpc>
            </a:pPr>
            <a:endParaRPr lang="en-US" sz="2000"/>
          </a:p>
          <a:p>
            <a:pPr eaLnBrk="1" hangingPunct="1">
              <a:lnSpc>
                <a:spcPct val="80000"/>
              </a:lnSpc>
            </a:pPr>
            <a:r>
              <a:rPr lang="en-US" sz="2000"/>
              <a:t>Diabetes mellitus</a:t>
            </a:r>
          </a:p>
          <a:p>
            <a:pPr eaLnBrk="1" hangingPunct="1">
              <a:lnSpc>
                <a:spcPct val="80000"/>
              </a:lnSpc>
            </a:pPr>
            <a:endParaRPr lang="en-US" sz="2000"/>
          </a:p>
          <a:p>
            <a:pPr eaLnBrk="1" hangingPunct="1">
              <a:lnSpc>
                <a:spcPct val="80000"/>
              </a:lnSpc>
            </a:pPr>
            <a:r>
              <a:rPr lang="en-US" sz="2000"/>
              <a:t>Severe kidney disease </a:t>
            </a:r>
          </a:p>
          <a:p>
            <a:pPr eaLnBrk="1" hangingPunct="1">
              <a:lnSpc>
                <a:spcPct val="80000"/>
              </a:lnSpc>
            </a:pPr>
            <a:endParaRPr lang="en-US" sz="2000"/>
          </a:p>
          <a:p>
            <a:pPr eaLnBrk="1" hangingPunct="1">
              <a:lnSpc>
                <a:spcPct val="80000"/>
              </a:lnSpc>
            </a:pPr>
            <a:r>
              <a:rPr lang="en-US" sz="2000"/>
              <a:t>Certain types of cancer </a:t>
            </a:r>
          </a:p>
          <a:p>
            <a:pPr eaLnBrk="1" hangingPunct="1">
              <a:lnSpc>
                <a:spcPct val="80000"/>
              </a:lnSpc>
            </a:pPr>
            <a:endParaRPr lang="en-US" sz="2000"/>
          </a:p>
          <a:p>
            <a:pPr eaLnBrk="1" hangingPunct="1">
              <a:lnSpc>
                <a:spcPct val="80000"/>
              </a:lnSpc>
            </a:pPr>
            <a:r>
              <a:rPr lang="en-US" sz="2000"/>
              <a:t>Certain intestinal conditions</a:t>
            </a:r>
          </a:p>
          <a:p>
            <a:pPr eaLnBrk="1" hangingPunct="1">
              <a:lnSpc>
                <a:spcPct val="80000"/>
              </a:lnSpc>
            </a:pPr>
            <a:endParaRPr lang="en-US" sz="2000"/>
          </a:p>
          <a:p>
            <a:pPr eaLnBrk="1" hangingPunct="1">
              <a:lnSpc>
                <a:spcPct val="80000"/>
              </a:lnSpc>
            </a:pPr>
            <a:r>
              <a:rPr lang="en-US" sz="2000"/>
              <a:t>Low body weight </a:t>
            </a:r>
            <a:endParaRPr lang="en-US" sz="2000" b="0"/>
          </a:p>
        </p:txBody>
      </p:sp>
      <p:graphicFrame>
        <p:nvGraphicFramePr>
          <p:cNvPr id="167971" name="Group 35"/>
          <p:cNvGraphicFramePr>
            <a:graphicFrameLocks noGrp="1"/>
          </p:cNvGraphicFramePr>
          <p:nvPr/>
        </p:nvGraphicFramePr>
        <p:xfrm>
          <a:off x="381000" y="1981200"/>
          <a:ext cx="8382000" cy="4419600"/>
        </p:xfrm>
        <a:graphic>
          <a:graphicData uri="http://schemas.openxmlformats.org/drawingml/2006/table">
            <a:tbl>
              <a:tblPr/>
              <a:tblGrid>
                <a:gridCol w="4114800">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tblGrid>
              <a:tr h="441960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69646" name="Text Box 36"/>
          <p:cNvSpPr txBox="1">
            <a:spLocks noChangeArrowheads="1"/>
          </p:cNvSpPr>
          <p:nvPr/>
        </p:nvSpPr>
        <p:spPr bwMode="auto">
          <a:xfrm>
            <a:off x="533400" y="1035050"/>
            <a:ext cx="8077200" cy="946150"/>
          </a:xfrm>
          <a:prstGeom prst="rect">
            <a:avLst/>
          </a:prstGeom>
          <a:noFill/>
          <a:ln w="9525" algn="ctr">
            <a:noFill/>
            <a:miter lim="800000"/>
            <a:headEnd/>
            <a:tailEnd/>
          </a:ln>
        </p:spPr>
        <p:txBody>
          <a:bodyPr anchor="b">
            <a:spAutoFit/>
          </a:bodyPr>
          <a:lstStyle/>
          <a:p>
            <a:pPr algn="ctr">
              <a:spcBef>
                <a:spcPct val="50000"/>
              </a:spcBef>
            </a:pPr>
            <a:r>
              <a:rPr lang="en-US" sz="2800">
                <a:solidFill>
                  <a:schemeClr val="tx1"/>
                </a:solidFill>
              </a:rPr>
              <a:t>Some conditions increase probability of LTBI progressing to TB disease</a:t>
            </a:r>
          </a:p>
        </p:txBody>
      </p:sp>
      <p:sp>
        <p:nvSpPr>
          <p:cNvPr id="69647" name="Rectangle 38"/>
          <p:cNvSpPr>
            <a:spLocks noGrp="1" noChangeArrowheads="1"/>
          </p:cNvSpPr>
          <p:nvPr>
            <p:ph type="title"/>
          </p:nvPr>
        </p:nvSpPr>
        <p:spPr>
          <a:xfrm>
            <a:off x="427038" y="304800"/>
            <a:ext cx="8229600" cy="685800"/>
          </a:xfrm>
          <a:noFill/>
        </p:spPr>
        <p:txBody>
          <a:bodyPr>
            <a:normAutofit fontScale="90000"/>
          </a:bodyPr>
          <a:lstStyle/>
          <a:p>
            <a:pPr eaLnBrk="1" hangingPunct="1"/>
            <a:r>
              <a:rPr lang="en-US"/>
              <a:t>Progression to TB Disease (2)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endParaRPr lang="en-US" dirty="0"/>
          </a:p>
        </p:txBody>
      </p:sp>
      <p:sp>
        <p:nvSpPr>
          <p:cNvPr id="70659" name="Slide Number Placeholder 5"/>
          <p:cNvSpPr>
            <a:spLocks noGrp="1"/>
          </p:cNvSpPr>
          <p:nvPr>
            <p:ph type="sldNum" sz="quarter" idx="12"/>
          </p:nvPr>
        </p:nvSpPr>
        <p:spPr>
          <a:noFill/>
        </p:spPr>
        <p:txBody>
          <a:bodyPr/>
          <a:lstStyle/>
          <a:p>
            <a:fld id="{60CAE828-826B-4815-A19E-FB0095534907}" type="slidenum">
              <a:rPr lang="en-US" smtClean="0"/>
              <a:pPr/>
              <a:t>51</a:t>
            </a:fld>
            <a:endParaRPr lang="en-US"/>
          </a:p>
        </p:txBody>
      </p:sp>
      <p:sp>
        <p:nvSpPr>
          <p:cNvPr id="70660" name="Rectangle 2"/>
          <p:cNvSpPr>
            <a:spLocks noGrp="1" noChangeArrowheads="1"/>
          </p:cNvSpPr>
          <p:nvPr>
            <p:ph type="title"/>
          </p:nvPr>
        </p:nvSpPr>
        <p:spPr>
          <a:xfrm>
            <a:off x="444500" y="152400"/>
            <a:ext cx="8229600" cy="685800"/>
          </a:xfrm>
        </p:spPr>
        <p:txBody>
          <a:bodyPr>
            <a:normAutofit fontScale="90000"/>
          </a:bodyPr>
          <a:lstStyle/>
          <a:p>
            <a:pPr eaLnBrk="1" hangingPunct="1"/>
            <a:r>
              <a:rPr lang="en-US"/>
              <a:t>Progression to TB Disease (3)</a:t>
            </a:r>
          </a:p>
        </p:txBody>
      </p:sp>
      <p:sp>
        <p:nvSpPr>
          <p:cNvPr id="401411" name="Text Box 3"/>
          <p:cNvSpPr txBox="1">
            <a:spLocks noChangeArrowheads="1"/>
          </p:cNvSpPr>
          <p:nvPr/>
        </p:nvSpPr>
        <p:spPr bwMode="auto">
          <a:xfrm>
            <a:off x="1524000" y="1147763"/>
            <a:ext cx="3048000" cy="406400"/>
          </a:xfrm>
          <a:prstGeom prst="rect">
            <a:avLst/>
          </a:prstGeom>
          <a:solidFill>
            <a:srgbClr val="C0C0C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People Exposed to TB</a:t>
            </a:r>
          </a:p>
        </p:txBody>
      </p:sp>
      <p:sp>
        <p:nvSpPr>
          <p:cNvPr id="70662" name="Text Box 4"/>
          <p:cNvSpPr txBox="1">
            <a:spLocks noChangeArrowheads="1"/>
          </p:cNvSpPr>
          <p:nvPr/>
        </p:nvSpPr>
        <p:spPr bwMode="auto">
          <a:xfrm>
            <a:off x="527050" y="2203450"/>
            <a:ext cx="2286000" cy="711200"/>
          </a:xfrm>
          <a:prstGeom prst="rect">
            <a:avLst/>
          </a:prstGeom>
          <a:noFill/>
          <a:ln w="9525" algn="ctr">
            <a:solidFill>
              <a:schemeClr val="tx1"/>
            </a:solidFill>
            <a:miter lim="800000"/>
            <a:headEnd/>
            <a:tailEnd/>
          </a:ln>
        </p:spPr>
        <p:txBody>
          <a:bodyPr anchor="b">
            <a:spAutoFit/>
          </a:bodyPr>
          <a:lstStyle/>
          <a:p>
            <a:pPr algn="ctr">
              <a:spcBef>
                <a:spcPct val="50000"/>
              </a:spcBef>
            </a:pPr>
            <a:r>
              <a:rPr lang="en-US" sz="2000">
                <a:solidFill>
                  <a:schemeClr val="tx1"/>
                </a:solidFill>
              </a:rPr>
              <a:t>Not </a:t>
            </a:r>
            <a:br>
              <a:rPr lang="en-US" sz="2000">
                <a:solidFill>
                  <a:schemeClr val="tx1"/>
                </a:solidFill>
              </a:rPr>
            </a:br>
            <a:r>
              <a:rPr lang="en-US" sz="2000">
                <a:solidFill>
                  <a:schemeClr val="tx1"/>
                </a:solidFill>
              </a:rPr>
              <a:t>TB Infected</a:t>
            </a:r>
          </a:p>
        </p:txBody>
      </p:sp>
      <p:sp>
        <p:nvSpPr>
          <p:cNvPr id="401413" name="Text Box 5"/>
          <p:cNvSpPr txBox="1">
            <a:spLocks noChangeArrowheads="1"/>
          </p:cNvSpPr>
          <p:nvPr/>
        </p:nvSpPr>
        <p:spPr bwMode="auto">
          <a:xfrm>
            <a:off x="3248025" y="2200275"/>
            <a:ext cx="2286000" cy="711200"/>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Latent TB Infection (LTBI)</a:t>
            </a:r>
          </a:p>
        </p:txBody>
      </p:sp>
      <p:sp>
        <p:nvSpPr>
          <p:cNvPr id="401414" name="Text Box 6"/>
          <p:cNvSpPr txBox="1">
            <a:spLocks noChangeArrowheads="1"/>
          </p:cNvSpPr>
          <p:nvPr/>
        </p:nvSpPr>
        <p:spPr bwMode="auto">
          <a:xfrm>
            <a:off x="3252788" y="3305175"/>
            <a:ext cx="2286000" cy="711200"/>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Not </a:t>
            </a:r>
            <a:br>
              <a:rPr lang="en-US" sz="2000" dirty="0">
                <a:solidFill>
                  <a:schemeClr val="bg1"/>
                </a:solidFill>
                <a:effectLst>
                  <a:outerShdw blurRad="38100" dist="38100" dir="2700000" algn="tl">
                    <a:srgbClr val="000000"/>
                  </a:outerShdw>
                </a:effectLst>
              </a:rPr>
            </a:br>
            <a:r>
              <a:rPr lang="en-US" sz="2000" dirty="0">
                <a:solidFill>
                  <a:schemeClr val="bg1"/>
                </a:solidFill>
                <a:effectLst>
                  <a:outerShdw blurRad="38100" dist="38100" dir="2700000" algn="tl">
                    <a:srgbClr val="000000"/>
                  </a:outerShdw>
                </a:effectLst>
              </a:rPr>
              <a:t>Infectious</a:t>
            </a:r>
          </a:p>
        </p:txBody>
      </p:sp>
      <p:sp>
        <p:nvSpPr>
          <p:cNvPr id="401415" name="Text Box 7"/>
          <p:cNvSpPr txBox="1">
            <a:spLocks noChangeArrowheads="1"/>
          </p:cNvSpPr>
          <p:nvPr/>
        </p:nvSpPr>
        <p:spPr bwMode="auto">
          <a:xfrm>
            <a:off x="3276600" y="4378325"/>
            <a:ext cx="2286000" cy="711200"/>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Positive TST or QFT-G test result</a:t>
            </a:r>
          </a:p>
        </p:txBody>
      </p:sp>
      <p:sp>
        <p:nvSpPr>
          <p:cNvPr id="401416" name="Text Box 8"/>
          <p:cNvSpPr txBox="1">
            <a:spLocks noChangeArrowheads="1"/>
          </p:cNvSpPr>
          <p:nvPr/>
        </p:nvSpPr>
        <p:spPr bwMode="auto">
          <a:xfrm>
            <a:off x="3279775" y="5468938"/>
            <a:ext cx="2286000" cy="711200"/>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Latent TB Infection</a:t>
            </a:r>
          </a:p>
        </p:txBody>
      </p:sp>
      <p:sp>
        <p:nvSpPr>
          <p:cNvPr id="401417" name="Text Box 9"/>
          <p:cNvSpPr txBox="1">
            <a:spLocks noChangeArrowheads="1"/>
          </p:cNvSpPr>
          <p:nvPr/>
        </p:nvSpPr>
        <p:spPr bwMode="auto">
          <a:xfrm>
            <a:off x="6638925" y="5267325"/>
            <a:ext cx="1981200" cy="1016000"/>
          </a:xfrm>
          <a:prstGeom prst="rect">
            <a:avLst/>
          </a:prstGeom>
          <a:solidFill>
            <a:srgbClr val="FF5050"/>
          </a:solidFill>
          <a:ln w="9525" algn="ctr">
            <a:solidFill>
              <a:schemeClr val="tx1"/>
            </a:solidFill>
            <a:miter lim="800000"/>
            <a:headEnd/>
            <a:tailEnd/>
          </a:ln>
          <a:effectLst/>
        </p:spPr>
        <p:txBody>
          <a:bodyPr anchor="b">
            <a:spAutoFit/>
          </a:bodyPr>
          <a:lstStyle/>
          <a:p>
            <a:pPr algn="ctr">
              <a:spcBef>
                <a:spcPct val="50000"/>
              </a:spcBef>
              <a:defRPr/>
            </a:pPr>
            <a:r>
              <a:rPr lang="en-US" sz="2000" dirty="0">
                <a:solidFill>
                  <a:schemeClr val="bg1"/>
                </a:solidFill>
                <a:effectLst>
                  <a:outerShdw blurRad="38100" dist="38100" dir="2700000" algn="tl">
                    <a:srgbClr val="000000"/>
                  </a:outerShdw>
                </a:effectLst>
              </a:rPr>
              <a:t>May go on to develop TB disease</a:t>
            </a:r>
          </a:p>
        </p:txBody>
      </p:sp>
      <p:sp>
        <p:nvSpPr>
          <p:cNvPr id="70668" name="Text Box 10"/>
          <p:cNvSpPr txBox="1">
            <a:spLocks noChangeArrowheads="1"/>
          </p:cNvSpPr>
          <p:nvPr/>
        </p:nvSpPr>
        <p:spPr bwMode="auto">
          <a:xfrm>
            <a:off x="538163" y="3305175"/>
            <a:ext cx="2286000" cy="711200"/>
          </a:xfrm>
          <a:prstGeom prst="rect">
            <a:avLst/>
          </a:prstGeom>
          <a:noFill/>
          <a:ln w="9525" algn="ctr">
            <a:solidFill>
              <a:schemeClr val="tx1"/>
            </a:solidFill>
            <a:miter lim="800000"/>
            <a:headEnd/>
            <a:tailEnd/>
          </a:ln>
        </p:spPr>
        <p:txBody>
          <a:bodyPr anchor="b">
            <a:spAutoFit/>
          </a:bodyPr>
          <a:lstStyle/>
          <a:p>
            <a:pPr algn="ctr">
              <a:spcBef>
                <a:spcPct val="50000"/>
              </a:spcBef>
            </a:pPr>
            <a:r>
              <a:rPr lang="en-US" sz="2000">
                <a:solidFill>
                  <a:schemeClr val="tx1"/>
                </a:solidFill>
              </a:rPr>
              <a:t>Not </a:t>
            </a:r>
            <a:br>
              <a:rPr lang="en-US" sz="2000">
                <a:solidFill>
                  <a:schemeClr val="tx1"/>
                </a:solidFill>
              </a:rPr>
            </a:br>
            <a:r>
              <a:rPr lang="en-US" sz="2000">
                <a:solidFill>
                  <a:schemeClr val="tx1"/>
                </a:solidFill>
              </a:rPr>
              <a:t>Infectious</a:t>
            </a:r>
          </a:p>
        </p:txBody>
      </p:sp>
      <p:sp>
        <p:nvSpPr>
          <p:cNvPr id="70669" name="Text Box 11"/>
          <p:cNvSpPr txBox="1">
            <a:spLocks noChangeArrowheads="1"/>
          </p:cNvSpPr>
          <p:nvPr/>
        </p:nvSpPr>
        <p:spPr bwMode="auto">
          <a:xfrm>
            <a:off x="509588" y="4370388"/>
            <a:ext cx="2286000" cy="711200"/>
          </a:xfrm>
          <a:prstGeom prst="rect">
            <a:avLst/>
          </a:prstGeom>
          <a:noFill/>
          <a:ln w="9525" algn="ctr">
            <a:solidFill>
              <a:schemeClr val="tx1"/>
            </a:solidFill>
            <a:miter lim="800000"/>
            <a:headEnd/>
            <a:tailEnd/>
          </a:ln>
        </p:spPr>
        <p:txBody>
          <a:bodyPr anchor="b">
            <a:spAutoFit/>
          </a:bodyPr>
          <a:lstStyle/>
          <a:p>
            <a:pPr algn="ctr">
              <a:spcBef>
                <a:spcPct val="50000"/>
              </a:spcBef>
            </a:pPr>
            <a:r>
              <a:rPr lang="en-US" sz="2000">
                <a:solidFill>
                  <a:schemeClr val="tx1"/>
                </a:solidFill>
              </a:rPr>
              <a:t>Negative TST or QFT-G test result</a:t>
            </a:r>
          </a:p>
        </p:txBody>
      </p:sp>
      <p:sp>
        <p:nvSpPr>
          <p:cNvPr id="70670" name="Text Box 12"/>
          <p:cNvSpPr txBox="1">
            <a:spLocks noChangeArrowheads="1"/>
          </p:cNvSpPr>
          <p:nvPr/>
        </p:nvSpPr>
        <p:spPr bwMode="auto">
          <a:xfrm>
            <a:off x="496888" y="5461000"/>
            <a:ext cx="2286000" cy="711200"/>
          </a:xfrm>
          <a:prstGeom prst="rect">
            <a:avLst/>
          </a:prstGeom>
          <a:noFill/>
          <a:ln w="9525" algn="ctr">
            <a:solidFill>
              <a:schemeClr val="tx1"/>
            </a:solidFill>
            <a:miter lim="800000"/>
            <a:headEnd/>
            <a:tailEnd/>
          </a:ln>
        </p:spPr>
        <p:txBody>
          <a:bodyPr anchor="b">
            <a:spAutoFit/>
          </a:bodyPr>
          <a:lstStyle/>
          <a:p>
            <a:pPr algn="ctr">
              <a:spcBef>
                <a:spcPct val="50000"/>
              </a:spcBef>
            </a:pPr>
            <a:r>
              <a:rPr lang="en-US" sz="2000">
                <a:solidFill>
                  <a:schemeClr val="tx1"/>
                </a:solidFill>
              </a:rPr>
              <a:t>No </a:t>
            </a:r>
            <a:br>
              <a:rPr lang="en-US" sz="2000">
                <a:solidFill>
                  <a:schemeClr val="tx1"/>
                </a:solidFill>
              </a:rPr>
            </a:br>
            <a:r>
              <a:rPr lang="en-US" sz="2000">
                <a:solidFill>
                  <a:schemeClr val="tx1"/>
                </a:solidFill>
              </a:rPr>
              <a:t>TB Infection</a:t>
            </a:r>
          </a:p>
        </p:txBody>
      </p:sp>
      <p:sp>
        <p:nvSpPr>
          <p:cNvPr id="70671" name="Line 13"/>
          <p:cNvSpPr>
            <a:spLocks noChangeShapeType="1"/>
          </p:cNvSpPr>
          <p:nvPr/>
        </p:nvSpPr>
        <p:spPr bwMode="auto">
          <a:xfrm>
            <a:off x="5572125" y="5781675"/>
            <a:ext cx="1077913" cy="0"/>
          </a:xfrm>
          <a:prstGeom prst="line">
            <a:avLst/>
          </a:prstGeom>
          <a:noFill/>
          <a:ln w="63500">
            <a:solidFill>
              <a:srgbClr val="FF0000"/>
            </a:solidFill>
            <a:round/>
            <a:headEnd/>
            <a:tailEnd type="triangle" w="med" len="med"/>
          </a:ln>
        </p:spPr>
        <p:txBody>
          <a:bodyPr anchor="b"/>
          <a:lstStyle/>
          <a:p>
            <a:endParaRPr lang="en-US"/>
          </a:p>
        </p:txBody>
      </p:sp>
      <p:sp>
        <p:nvSpPr>
          <p:cNvPr id="70672" name="Line 14"/>
          <p:cNvSpPr>
            <a:spLocks noChangeShapeType="1"/>
          </p:cNvSpPr>
          <p:nvPr/>
        </p:nvSpPr>
        <p:spPr bwMode="auto">
          <a:xfrm>
            <a:off x="1676400" y="1798638"/>
            <a:ext cx="0" cy="393700"/>
          </a:xfrm>
          <a:prstGeom prst="line">
            <a:avLst/>
          </a:prstGeom>
          <a:noFill/>
          <a:ln w="63500">
            <a:solidFill>
              <a:schemeClr val="tx1"/>
            </a:solidFill>
            <a:round/>
            <a:headEnd/>
            <a:tailEnd type="triangle" w="med" len="med"/>
          </a:ln>
        </p:spPr>
        <p:txBody>
          <a:bodyPr anchor="b"/>
          <a:lstStyle/>
          <a:p>
            <a:endParaRPr lang="en-US"/>
          </a:p>
        </p:txBody>
      </p:sp>
      <p:sp>
        <p:nvSpPr>
          <p:cNvPr id="70673" name="Line 15"/>
          <p:cNvSpPr>
            <a:spLocks noChangeShapeType="1"/>
          </p:cNvSpPr>
          <p:nvPr/>
        </p:nvSpPr>
        <p:spPr bwMode="auto">
          <a:xfrm>
            <a:off x="4387850" y="1811338"/>
            <a:ext cx="0" cy="393700"/>
          </a:xfrm>
          <a:prstGeom prst="line">
            <a:avLst/>
          </a:prstGeom>
          <a:noFill/>
          <a:ln w="63500">
            <a:solidFill>
              <a:schemeClr val="tx1"/>
            </a:solidFill>
            <a:round/>
            <a:headEnd/>
            <a:tailEnd type="triangle" w="med" len="med"/>
          </a:ln>
        </p:spPr>
        <p:txBody>
          <a:bodyPr anchor="b"/>
          <a:lstStyle/>
          <a:p>
            <a:endParaRPr lang="en-US"/>
          </a:p>
        </p:txBody>
      </p:sp>
      <p:sp>
        <p:nvSpPr>
          <p:cNvPr id="70674" name="Line 16"/>
          <p:cNvSpPr>
            <a:spLocks noChangeShapeType="1"/>
          </p:cNvSpPr>
          <p:nvPr/>
        </p:nvSpPr>
        <p:spPr bwMode="auto">
          <a:xfrm>
            <a:off x="1676400" y="1828800"/>
            <a:ext cx="2743200" cy="0"/>
          </a:xfrm>
          <a:prstGeom prst="line">
            <a:avLst/>
          </a:prstGeom>
          <a:noFill/>
          <a:ln w="63500">
            <a:solidFill>
              <a:schemeClr val="tx1"/>
            </a:solidFill>
            <a:round/>
            <a:headEnd/>
            <a:tailEnd/>
          </a:ln>
        </p:spPr>
        <p:txBody>
          <a:bodyPr anchor="b"/>
          <a:lstStyle/>
          <a:p>
            <a:endParaRPr lang="en-US"/>
          </a:p>
        </p:txBody>
      </p:sp>
      <p:sp>
        <p:nvSpPr>
          <p:cNvPr id="70675" name="Line 17"/>
          <p:cNvSpPr>
            <a:spLocks noChangeShapeType="1"/>
          </p:cNvSpPr>
          <p:nvPr/>
        </p:nvSpPr>
        <p:spPr bwMode="auto">
          <a:xfrm>
            <a:off x="3048000" y="1563688"/>
            <a:ext cx="0" cy="228600"/>
          </a:xfrm>
          <a:prstGeom prst="line">
            <a:avLst/>
          </a:prstGeom>
          <a:noFill/>
          <a:ln w="63500">
            <a:solidFill>
              <a:schemeClr val="tx1"/>
            </a:solidFill>
            <a:round/>
            <a:headEnd/>
            <a:tailEnd/>
          </a:ln>
        </p:spPr>
        <p:txBody>
          <a:bodyPr anchor="b"/>
          <a:lstStyle/>
          <a:p>
            <a:endParaRPr lang="en-US"/>
          </a:p>
        </p:txBody>
      </p:sp>
      <p:sp>
        <p:nvSpPr>
          <p:cNvPr id="70676" name="Line 18"/>
          <p:cNvSpPr>
            <a:spLocks noChangeShapeType="1"/>
          </p:cNvSpPr>
          <p:nvPr/>
        </p:nvSpPr>
        <p:spPr bwMode="auto">
          <a:xfrm>
            <a:off x="1685925" y="4011613"/>
            <a:ext cx="0" cy="393700"/>
          </a:xfrm>
          <a:prstGeom prst="line">
            <a:avLst/>
          </a:prstGeom>
          <a:noFill/>
          <a:ln w="63500">
            <a:solidFill>
              <a:schemeClr val="tx1"/>
            </a:solidFill>
            <a:round/>
            <a:headEnd/>
            <a:tailEnd type="triangle" w="med" len="med"/>
          </a:ln>
        </p:spPr>
        <p:txBody>
          <a:bodyPr anchor="b"/>
          <a:lstStyle/>
          <a:p>
            <a:endParaRPr lang="en-US"/>
          </a:p>
        </p:txBody>
      </p:sp>
      <p:sp>
        <p:nvSpPr>
          <p:cNvPr id="70677" name="Line 19"/>
          <p:cNvSpPr>
            <a:spLocks noChangeShapeType="1"/>
          </p:cNvSpPr>
          <p:nvPr/>
        </p:nvSpPr>
        <p:spPr bwMode="auto">
          <a:xfrm>
            <a:off x="1684338" y="2913063"/>
            <a:ext cx="0" cy="393700"/>
          </a:xfrm>
          <a:prstGeom prst="line">
            <a:avLst/>
          </a:prstGeom>
          <a:noFill/>
          <a:ln w="63500">
            <a:solidFill>
              <a:schemeClr val="tx1"/>
            </a:solidFill>
            <a:round/>
            <a:headEnd/>
            <a:tailEnd type="triangle" w="med" len="med"/>
          </a:ln>
        </p:spPr>
        <p:txBody>
          <a:bodyPr anchor="b"/>
          <a:lstStyle/>
          <a:p>
            <a:endParaRPr lang="en-US"/>
          </a:p>
        </p:txBody>
      </p:sp>
      <p:sp>
        <p:nvSpPr>
          <p:cNvPr id="70678" name="Line 20"/>
          <p:cNvSpPr>
            <a:spLocks noChangeShapeType="1"/>
          </p:cNvSpPr>
          <p:nvPr/>
        </p:nvSpPr>
        <p:spPr bwMode="auto">
          <a:xfrm>
            <a:off x="1647825" y="5075238"/>
            <a:ext cx="0" cy="393700"/>
          </a:xfrm>
          <a:prstGeom prst="line">
            <a:avLst/>
          </a:prstGeom>
          <a:noFill/>
          <a:ln w="63500">
            <a:solidFill>
              <a:schemeClr val="tx1"/>
            </a:solidFill>
            <a:round/>
            <a:headEnd/>
            <a:tailEnd type="triangle" w="med" len="med"/>
          </a:ln>
        </p:spPr>
        <p:txBody>
          <a:bodyPr anchor="b"/>
          <a:lstStyle/>
          <a:p>
            <a:endParaRPr lang="en-US"/>
          </a:p>
        </p:txBody>
      </p:sp>
      <p:sp>
        <p:nvSpPr>
          <p:cNvPr id="70679" name="Line 21"/>
          <p:cNvSpPr>
            <a:spLocks noChangeShapeType="1"/>
          </p:cNvSpPr>
          <p:nvPr/>
        </p:nvSpPr>
        <p:spPr bwMode="auto">
          <a:xfrm>
            <a:off x="4395788" y="2905125"/>
            <a:ext cx="0" cy="393700"/>
          </a:xfrm>
          <a:prstGeom prst="line">
            <a:avLst/>
          </a:prstGeom>
          <a:noFill/>
          <a:ln w="63500">
            <a:solidFill>
              <a:schemeClr val="tx1"/>
            </a:solidFill>
            <a:round/>
            <a:headEnd/>
            <a:tailEnd type="triangle" w="med" len="med"/>
          </a:ln>
        </p:spPr>
        <p:txBody>
          <a:bodyPr anchor="b"/>
          <a:lstStyle/>
          <a:p>
            <a:endParaRPr lang="en-US"/>
          </a:p>
        </p:txBody>
      </p:sp>
      <p:sp>
        <p:nvSpPr>
          <p:cNvPr id="70680" name="Line 22"/>
          <p:cNvSpPr>
            <a:spLocks noChangeShapeType="1"/>
          </p:cNvSpPr>
          <p:nvPr/>
        </p:nvSpPr>
        <p:spPr bwMode="auto">
          <a:xfrm>
            <a:off x="4395788" y="4008438"/>
            <a:ext cx="0" cy="393700"/>
          </a:xfrm>
          <a:prstGeom prst="line">
            <a:avLst/>
          </a:prstGeom>
          <a:noFill/>
          <a:ln w="63500">
            <a:solidFill>
              <a:schemeClr val="tx1"/>
            </a:solidFill>
            <a:round/>
            <a:headEnd/>
            <a:tailEnd type="triangle" w="med" len="med"/>
          </a:ln>
        </p:spPr>
        <p:txBody>
          <a:bodyPr anchor="b"/>
          <a:lstStyle/>
          <a:p>
            <a:endParaRPr lang="en-US"/>
          </a:p>
        </p:txBody>
      </p:sp>
      <p:sp>
        <p:nvSpPr>
          <p:cNvPr id="70681" name="Line 23"/>
          <p:cNvSpPr>
            <a:spLocks noChangeShapeType="1"/>
          </p:cNvSpPr>
          <p:nvPr/>
        </p:nvSpPr>
        <p:spPr bwMode="auto">
          <a:xfrm>
            <a:off x="4424363" y="5087938"/>
            <a:ext cx="0" cy="393700"/>
          </a:xfrm>
          <a:prstGeom prst="line">
            <a:avLst/>
          </a:prstGeom>
          <a:noFill/>
          <a:ln w="63500">
            <a:solidFill>
              <a:schemeClr val="tx1"/>
            </a:solidFill>
            <a:round/>
            <a:headEnd/>
            <a:tailEnd type="triangle" w="med" len="med"/>
          </a:ln>
        </p:spPr>
        <p:txBody>
          <a:bodyPr anchor="b"/>
          <a:lstStyle/>
          <a:p>
            <a:endParaRPr lang="en-US"/>
          </a:p>
        </p:txBody>
      </p:sp>
      <p:sp>
        <p:nvSpPr>
          <p:cNvPr id="70682" name="Rectangle 24"/>
          <p:cNvSpPr>
            <a:spLocks noChangeArrowheads="1"/>
          </p:cNvSpPr>
          <p:nvPr/>
        </p:nvSpPr>
        <p:spPr bwMode="auto">
          <a:xfrm>
            <a:off x="457200" y="6172200"/>
            <a:ext cx="904875" cy="274638"/>
          </a:xfrm>
          <a:prstGeom prst="rect">
            <a:avLst/>
          </a:prstGeom>
          <a:noFill/>
          <a:ln w="9525" algn="ctr">
            <a:noFill/>
            <a:miter lim="800000"/>
            <a:headEnd/>
            <a:tailEnd/>
          </a:ln>
        </p:spPr>
        <p:txBody>
          <a:bodyPr wrap="none" anchor="b">
            <a:spAutoFit/>
          </a:bodyPr>
          <a:lstStyle/>
          <a:p>
            <a:r>
              <a:rPr lang="en-US" sz="1200">
                <a:solidFill>
                  <a:schemeClr val="tx1"/>
                </a:solidFill>
              </a:rPr>
              <a:t>Figure 1.5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p:cNvSpPr>
            <a:spLocks noGrp="1"/>
          </p:cNvSpPr>
          <p:nvPr>
            <p:ph type="ftr" sz="quarter" idx="11"/>
          </p:nvPr>
        </p:nvSpPr>
        <p:spPr>
          <a:noFill/>
        </p:spPr>
        <p:txBody>
          <a:bodyPr/>
          <a:lstStyle/>
          <a:p>
            <a:endParaRPr lang="en-US" dirty="0"/>
          </a:p>
        </p:txBody>
      </p:sp>
      <p:sp>
        <p:nvSpPr>
          <p:cNvPr id="71683" name="Slide Number Placeholder 6"/>
          <p:cNvSpPr>
            <a:spLocks noGrp="1"/>
          </p:cNvSpPr>
          <p:nvPr>
            <p:ph type="sldNum" sz="quarter" idx="12"/>
          </p:nvPr>
        </p:nvSpPr>
        <p:spPr>
          <a:noFill/>
        </p:spPr>
        <p:txBody>
          <a:bodyPr/>
          <a:lstStyle/>
          <a:p>
            <a:fld id="{8B741DD8-C04C-43A1-8F52-3824B9F3C7FF}" type="slidenum">
              <a:rPr lang="en-US" smtClean="0"/>
              <a:pPr/>
              <a:t>52</a:t>
            </a:fld>
            <a:endParaRPr lang="en-US"/>
          </a:p>
        </p:txBody>
      </p:sp>
      <p:sp>
        <p:nvSpPr>
          <p:cNvPr id="71684" name="Rectangle 3"/>
          <p:cNvSpPr>
            <a:spLocks noGrp="1" noChangeArrowheads="1"/>
          </p:cNvSpPr>
          <p:nvPr>
            <p:ph type="body" sz="half" idx="1"/>
          </p:nvPr>
        </p:nvSpPr>
        <p:spPr>
          <a:xfrm>
            <a:off x="152400" y="1447800"/>
            <a:ext cx="4724400" cy="4953000"/>
          </a:xfrm>
        </p:spPr>
        <p:txBody>
          <a:bodyPr/>
          <a:lstStyle/>
          <a:p>
            <a:pPr eaLnBrk="1" hangingPunct="1">
              <a:lnSpc>
                <a:spcPct val="80000"/>
              </a:lnSpc>
              <a:buFontTx/>
              <a:buNone/>
            </a:pPr>
            <a:r>
              <a:rPr lang="en-US" sz="2800"/>
              <a:t>In an HIV-infected person,</a:t>
            </a:r>
          </a:p>
          <a:p>
            <a:pPr eaLnBrk="1" hangingPunct="1">
              <a:lnSpc>
                <a:spcPct val="80000"/>
              </a:lnSpc>
              <a:buFontTx/>
              <a:buNone/>
            </a:pPr>
            <a:r>
              <a:rPr lang="en-US" sz="2800"/>
              <a:t>TB can develop in one of</a:t>
            </a:r>
          </a:p>
          <a:p>
            <a:pPr eaLnBrk="1" hangingPunct="1">
              <a:lnSpc>
                <a:spcPct val="80000"/>
              </a:lnSpc>
              <a:buFontTx/>
              <a:buNone/>
            </a:pPr>
            <a:r>
              <a:rPr lang="en-US" sz="2800"/>
              <a:t>two ways:</a:t>
            </a:r>
          </a:p>
          <a:p>
            <a:pPr eaLnBrk="1" hangingPunct="1">
              <a:lnSpc>
                <a:spcPct val="80000"/>
              </a:lnSpc>
              <a:buFontTx/>
              <a:buNone/>
            </a:pPr>
            <a:endParaRPr lang="en-US" sz="2000"/>
          </a:p>
          <a:p>
            <a:pPr eaLnBrk="1" hangingPunct="1">
              <a:lnSpc>
                <a:spcPct val="80000"/>
              </a:lnSpc>
            </a:pPr>
            <a:r>
              <a:rPr lang="en-US" sz="2400"/>
              <a:t>Person with LTBI becomes infected with HIV and then develops TB disease as the immune system is weakened</a:t>
            </a:r>
          </a:p>
          <a:p>
            <a:pPr eaLnBrk="1" hangingPunct="1">
              <a:lnSpc>
                <a:spcPct val="80000"/>
              </a:lnSpc>
              <a:buFontTx/>
              <a:buNone/>
            </a:pPr>
            <a:endParaRPr lang="en-US" sz="2000"/>
          </a:p>
          <a:p>
            <a:pPr eaLnBrk="1" hangingPunct="1">
              <a:lnSpc>
                <a:spcPct val="80000"/>
              </a:lnSpc>
            </a:pPr>
            <a:r>
              <a:rPr lang="en-US" sz="2400"/>
              <a:t>Person with HIV infection becomes infected with </a:t>
            </a:r>
            <a:r>
              <a:rPr lang="en-US" sz="2400" i="1"/>
              <a:t>M. tuberculosis</a:t>
            </a:r>
            <a:r>
              <a:rPr lang="en-US" sz="2400"/>
              <a:t> and then rapidly develops TB disease</a:t>
            </a:r>
          </a:p>
          <a:p>
            <a:pPr lvl="2" eaLnBrk="1" hangingPunct="1">
              <a:lnSpc>
                <a:spcPct val="80000"/>
              </a:lnSpc>
              <a:buFontTx/>
              <a:buNone/>
            </a:pPr>
            <a:endParaRPr lang="en-US" sz="2800"/>
          </a:p>
        </p:txBody>
      </p:sp>
      <p:pic>
        <p:nvPicPr>
          <p:cNvPr id="71685" name="Picture 5" descr="TB_HIV"/>
          <p:cNvPicPr>
            <a:picLocks noGrp="1" noChangeAspect="1" noChangeArrowheads="1"/>
          </p:cNvPicPr>
          <p:nvPr>
            <p:ph sz="half" idx="2"/>
          </p:nvPr>
        </p:nvPicPr>
        <p:blipFill>
          <a:blip r:embed="rId3">
            <a:lum bright="12000"/>
          </a:blip>
          <a:srcRect l="10345" r="6897" b="10588"/>
          <a:stretch>
            <a:fillRect/>
          </a:stretch>
        </p:blipFill>
        <p:spPr>
          <a:xfrm>
            <a:off x="5257800" y="2133600"/>
            <a:ext cx="3657600" cy="2895600"/>
          </a:xfrm>
          <a:noFill/>
        </p:spPr>
      </p:pic>
      <p:sp>
        <p:nvSpPr>
          <p:cNvPr id="71686" name="Rectangle 7"/>
          <p:cNvSpPr>
            <a:spLocks noGrp="1" noChangeArrowheads="1"/>
          </p:cNvSpPr>
          <p:nvPr>
            <p:ph type="title"/>
          </p:nvPr>
        </p:nvSpPr>
        <p:spPr>
          <a:xfrm>
            <a:off x="152400" y="0"/>
            <a:ext cx="8686800" cy="1295400"/>
          </a:xfrm>
          <a:noFill/>
        </p:spPr>
        <p:txBody>
          <a:bodyPr/>
          <a:lstStyle/>
          <a:p>
            <a:pPr eaLnBrk="1" hangingPunct="1"/>
            <a:r>
              <a:rPr lang="en-US"/>
              <a:t>Progression to TB Disease (4) </a:t>
            </a:r>
            <a:br>
              <a:rPr lang="en-US"/>
            </a:br>
            <a:r>
              <a:rPr lang="en-US" sz="3200"/>
              <a:t>TB and HIV</a:t>
            </a:r>
          </a:p>
        </p:txBody>
      </p:sp>
      <p:sp>
        <p:nvSpPr>
          <p:cNvPr id="71687" name="TextBox 7"/>
          <p:cNvSpPr txBox="1">
            <a:spLocks noChangeArrowheads="1"/>
          </p:cNvSpPr>
          <p:nvPr/>
        </p:nvSpPr>
        <p:spPr bwMode="auto">
          <a:xfrm>
            <a:off x="4953000" y="5029200"/>
            <a:ext cx="4343400" cy="276225"/>
          </a:xfrm>
          <a:prstGeom prst="rect">
            <a:avLst/>
          </a:prstGeom>
          <a:noFill/>
          <a:ln w="9525">
            <a:noFill/>
            <a:miter lim="800000"/>
            <a:headEnd/>
            <a:tailEnd/>
          </a:ln>
        </p:spPr>
        <p:txBody>
          <a:bodyPr>
            <a:spAutoFit/>
          </a:bodyPr>
          <a:lstStyle/>
          <a:p>
            <a:pPr algn="ctr"/>
            <a:r>
              <a:rPr lang="en-US" sz="1200">
                <a:solidFill>
                  <a:schemeClr val="tx1"/>
                </a:solidFill>
              </a:rPr>
              <a:t>Image credit: Mississippi State Department of Health</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5"/>
          <p:cNvSpPr>
            <a:spLocks noGrp="1"/>
          </p:cNvSpPr>
          <p:nvPr>
            <p:ph type="ftr" sz="quarter" idx="11"/>
          </p:nvPr>
        </p:nvSpPr>
        <p:spPr>
          <a:noFill/>
        </p:spPr>
        <p:txBody>
          <a:bodyPr/>
          <a:lstStyle/>
          <a:p>
            <a:r>
              <a:rPr lang="en-US"/>
              <a:t>Module 1 – Transmission and Pathogenesis of Tuberculosis</a:t>
            </a:r>
          </a:p>
        </p:txBody>
      </p:sp>
      <p:sp>
        <p:nvSpPr>
          <p:cNvPr id="77827" name="Slide Number Placeholder 6"/>
          <p:cNvSpPr>
            <a:spLocks noGrp="1"/>
          </p:cNvSpPr>
          <p:nvPr>
            <p:ph type="sldNum" sz="quarter" idx="12"/>
          </p:nvPr>
        </p:nvSpPr>
        <p:spPr>
          <a:noFill/>
        </p:spPr>
        <p:txBody>
          <a:bodyPr/>
          <a:lstStyle/>
          <a:p>
            <a:fld id="{1A393DC9-B98B-4AB9-A7AD-83CC5B91BB5C}" type="slidenum">
              <a:rPr lang="en-US" smtClean="0"/>
              <a:pPr/>
              <a:t>53</a:t>
            </a:fld>
            <a:endParaRPr lang="en-US"/>
          </a:p>
        </p:txBody>
      </p:sp>
      <p:sp>
        <p:nvSpPr>
          <p:cNvPr id="77828" name="Rectangle 2"/>
          <p:cNvSpPr>
            <a:spLocks noGrp="1" noChangeArrowheads="1"/>
          </p:cNvSpPr>
          <p:nvPr>
            <p:ph type="title"/>
          </p:nvPr>
        </p:nvSpPr>
        <p:spPr>
          <a:xfrm>
            <a:off x="427038" y="152400"/>
            <a:ext cx="8229600" cy="685800"/>
          </a:xfrm>
        </p:spPr>
        <p:txBody>
          <a:bodyPr>
            <a:normAutofit fontScale="90000"/>
          </a:bodyPr>
          <a:lstStyle/>
          <a:p>
            <a:pPr eaLnBrk="1" hangingPunct="1"/>
            <a:r>
              <a:rPr lang="en-US"/>
              <a:t>Sites of TB Disease (1)</a:t>
            </a:r>
          </a:p>
        </p:txBody>
      </p:sp>
      <p:sp>
        <p:nvSpPr>
          <p:cNvPr id="77829" name="Rectangle 3"/>
          <p:cNvSpPr>
            <a:spLocks noGrp="1" noChangeArrowheads="1"/>
          </p:cNvSpPr>
          <p:nvPr>
            <p:ph type="body" sz="half" idx="1"/>
          </p:nvPr>
        </p:nvSpPr>
        <p:spPr>
          <a:xfrm>
            <a:off x="457200" y="1219200"/>
            <a:ext cx="8686800" cy="914400"/>
          </a:xfrm>
        </p:spPr>
        <p:txBody>
          <a:bodyPr>
            <a:normAutofit lnSpcReduction="10000"/>
          </a:bodyPr>
          <a:lstStyle/>
          <a:p>
            <a:pPr algn="ctr" eaLnBrk="1" hangingPunct="1">
              <a:buFontTx/>
              <a:buNone/>
            </a:pPr>
            <a:r>
              <a:rPr lang="en-US" sz="2800"/>
              <a:t>Bacilli may reach any part of the body, but common sites include:</a:t>
            </a:r>
          </a:p>
        </p:txBody>
      </p:sp>
      <p:pic>
        <p:nvPicPr>
          <p:cNvPr id="77830" name="Picture 4"/>
          <p:cNvPicPr>
            <a:picLocks noChangeAspect="1" noChangeArrowheads="1"/>
          </p:cNvPicPr>
          <p:nvPr/>
        </p:nvPicPr>
        <p:blipFill>
          <a:blip r:embed="rId3"/>
          <a:srcRect/>
          <a:stretch>
            <a:fillRect/>
          </a:stretch>
        </p:blipFill>
        <p:spPr bwMode="auto">
          <a:xfrm>
            <a:off x="1371600" y="2209800"/>
            <a:ext cx="6629400" cy="38814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p:spPr>
        <p:txBody>
          <a:bodyPr/>
          <a:lstStyle/>
          <a:p>
            <a:endParaRPr lang="en-US" dirty="0"/>
          </a:p>
        </p:txBody>
      </p:sp>
      <p:sp>
        <p:nvSpPr>
          <p:cNvPr id="78851" name="Slide Number Placeholder 5"/>
          <p:cNvSpPr>
            <a:spLocks noGrp="1"/>
          </p:cNvSpPr>
          <p:nvPr>
            <p:ph type="sldNum" sz="quarter" idx="12"/>
          </p:nvPr>
        </p:nvSpPr>
        <p:spPr>
          <a:noFill/>
        </p:spPr>
        <p:txBody>
          <a:bodyPr/>
          <a:lstStyle/>
          <a:p>
            <a:fld id="{932AABE4-EF5C-49BB-8D5C-86432169DE81}" type="slidenum">
              <a:rPr lang="en-US" smtClean="0"/>
              <a:pPr/>
              <a:t>54</a:t>
            </a:fld>
            <a:endParaRPr lang="en-US"/>
          </a:p>
        </p:txBody>
      </p:sp>
      <p:sp>
        <p:nvSpPr>
          <p:cNvPr id="78852" name="Rectangle 2"/>
          <p:cNvSpPr>
            <a:spLocks noGrp="1" noChangeArrowheads="1"/>
          </p:cNvSpPr>
          <p:nvPr>
            <p:ph type="title"/>
          </p:nvPr>
        </p:nvSpPr>
        <p:spPr>
          <a:xfrm>
            <a:off x="304800" y="0"/>
            <a:ext cx="8229600" cy="838200"/>
          </a:xfrm>
        </p:spPr>
        <p:txBody>
          <a:bodyPr/>
          <a:lstStyle/>
          <a:p>
            <a:pPr eaLnBrk="1" hangingPunct="1"/>
            <a:r>
              <a:rPr lang="en-US"/>
              <a:t>Sites of TB Disease (2)</a:t>
            </a:r>
          </a:p>
        </p:txBody>
      </p:sp>
      <p:graphicFrame>
        <p:nvGraphicFramePr>
          <p:cNvPr id="390180" name="Group 36"/>
          <p:cNvGraphicFramePr>
            <a:graphicFrameLocks noGrp="1"/>
          </p:cNvGraphicFramePr>
          <p:nvPr>
            <p:ph type="tbl" idx="1"/>
          </p:nvPr>
        </p:nvGraphicFramePr>
        <p:xfrm>
          <a:off x="304800" y="990600"/>
          <a:ext cx="8534400" cy="5132389"/>
        </p:xfrm>
        <a:graphic>
          <a:graphicData uri="http://schemas.openxmlformats.org/drawingml/2006/table">
            <a:tbl>
              <a:tblPr/>
              <a:tblGrid>
                <a:gridCol w="3003550">
                  <a:extLst>
                    <a:ext uri="{9D8B030D-6E8A-4147-A177-3AD203B41FA5}">
                      <a16:colId xmlns="" xmlns:a16="http://schemas.microsoft.com/office/drawing/2014/main" val="20000"/>
                    </a:ext>
                  </a:extLst>
                </a:gridCol>
                <a:gridCol w="2686050">
                  <a:extLst>
                    <a:ext uri="{9D8B030D-6E8A-4147-A177-3AD203B41FA5}">
                      <a16:colId xmlns="" xmlns:a16="http://schemas.microsoft.com/office/drawing/2014/main" val="20001"/>
                    </a:ext>
                  </a:extLst>
                </a:gridCol>
                <a:gridCol w="2844800">
                  <a:extLst>
                    <a:ext uri="{9D8B030D-6E8A-4147-A177-3AD203B41FA5}">
                      <a16:colId xmlns="" xmlns:a16="http://schemas.microsoft.com/office/drawing/2014/main" val="20002"/>
                    </a:ext>
                  </a:extLst>
                </a:gridCol>
              </a:tblGrid>
              <a:tr h="569913">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tx1"/>
                          </a:solidFill>
                          <a:effectLst/>
                          <a:latin typeface="Arial"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tx1"/>
                          </a:solidFill>
                          <a:effectLst/>
                          <a:latin typeface="Arial" charset="0"/>
                        </a:rPr>
                        <a:t>Frequency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bg1"/>
                          </a:solidFill>
                          <a:effectLst/>
                          <a:latin typeface="Arial" charset="0"/>
                        </a:rPr>
                        <a:t>Pulmonary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Lungs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Most TB cases are pulmonary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3685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bg1"/>
                          </a:solidFill>
                          <a:effectLst/>
                          <a:latin typeface="Arial" charset="0"/>
                        </a:rPr>
                        <a:t>Extrapulmonary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Places other than lungs such as:</a:t>
                      </a: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Larynx</a:t>
                      </a: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Lymph nodes</a:t>
                      </a: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Pleura</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Brain</a:t>
                      </a: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Kidneys</a:t>
                      </a:r>
                    </a:p>
                    <a:p>
                      <a:pPr marL="0" marR="0" lvl="0" indent="0" algn="l" defTabSz="914400" rtl="0" eaLnBrk="1" fontAlgn="base" latinLnBrk="0" hangingPunct="1">
                        <a:lnSpc>
                          <a:spcPct val="8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Bones and joints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Found more often in:</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HIV-infected or</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  other</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  immunosuppressed</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  persons</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8080"/>
                        </a:buClr>
                        <a:buSzTx/>
                        <a:buFontTx/>
                        <a:buChar char="•"/>
                        <a:tabLst/>
                      </a:pPr>
                      <a:r>
                        <a:rPr kumimoji="0" lang="en-US" sz="2000" b="1" i="0" u="none" strike="noStrike" cap="none" normalizeH="0" baseline="0" dirty="0">
                          <a:ln>
                            <a:noFill/>
                          </a:ln>
                          <a:solidFill>
                            <a:schemeClr val="tx1"/>
                          </a:solidFill>
                          <a:effectLst/>
                          <a:latin typeface="Arial" charset="0"/>
                        </a:rPr>
                        <a:t> Young children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8108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a:ln>
                            <a:noFill/>
                          </a:ln>
                          <a:solidFill>
                            <a:schemeClr val="bg1"/>
                          </a:solidFill>
                          <a:effectLst/>
                          <a:latin typeface="Arial" charset="0"/>
                        </a:rPr>
                        <a:t>Miliary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Carried to all parts of body, through bloodstream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a:ln>
                            <a:noFill/>
                          </a:ln>
                          <a:solidFill>
                            <a:schemeClr val="tx1"/>
                          </a:solidFill>
                          <a:effectLst/>
                          <a:latin typeface="Arial" charset="0"/>
                        </a:rPr>
                        <a:t>Rare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p:spPr>
        <p:txBody>
          <a:bodyPr/>
          <a:lstStyle/>
          <a:p>
            <a:endParaRPr lang="en-US" dirty="0"/>
          </a:p>
        </p:txBody>
      </p:sp>
      <p:sp>
        <p:nvSpPr>
          <p:cNvPr id="79875" name="Slide Number Placeholder 5"/>
          <p:cNvSpPr>
            <a:spLocks noGrp="1"/>
          </p:cNvSpPr>
          <p:nvPr>
            <p:ph type="sldNum" sz="quarter" idx="12"/>
          </p:nvPr>
        </p:nvSpPr>
        <p:spPr>
          <a:noFill/>
        </p:spPr>
        <p:txBody>
          <a:bodyPr/>
          <a:lstStyle/>
          <a:p>
            <a:fld id="{8D0F60A2-8066-4E87-8F61-D59B3561F1EA}" type="slidenum">
              <a:rPr lang="en-US" smtClean="0"/>
              <a:pPr/>
              <a:t>55</a:t>
            </a:fld>
            <a:endParaRPr lang="en-US"/>
          </a:p>
        </p:txBody>
      </p:sp>
      <p:sp>
        <p:nvSpPr>
          <p:cNvPr id="79876" name="Rectangle 2"/>
          <p:cNvSpPr>
            <a:spLocks noGrp="1" noChangeArrowheads="1"/>
          </p:cNvSpPr>
          <p:nvPr>
            <p:ph type="title"/>
          </p:nvPr>
        </p:nvSpPr>
        <p:spPr>
          <a:xfrm>
            <a:off x="457200" y="381000"/>
            <a:ext cx="8229600" cy="838200"/>
          </a:xfrm>
        </p:spPr>
        <p:txBody>
          <a:bodyPr>
            <a:normAutofit fontScale="90000"/>
          </a:bodyPr>
          <a:lstStyle/>
          <a:p>
            <a:pPr eaLnBrk="1" hangingPunct="1"/>
            <a:r>
              <a:rPr lang="en-US" dirty="0"/>
              <a:t>Sites for TB</a:t>
            </a:r>
            <a:br>
              <a:rPr lang="en-US" dirty="0"/>
            </a:br>
            <a:endParaRPr lang="en-US" dirty="0"/>
          </a:p>
        </p:txBody>
      </p:sp>
      <p:sp>
        <p:nvSpPr>
          <p:cNvPr id="391171" name="Rectangle 3"/>
          <p:cNvSpPr>
            <a:spLocks noGrp="1" noChangeArrowheads="1"/>
          </p:cNvSpPr>
          <p:nvPr>
            <p:ph type="body" idx="1"/>
          </p:nvPr>
        </p:nvSpPr>
        <p:spPr>
          <a:xfrm>
            <a:off x="457200" y="1447800"/>
            <a:ext cx="8686800" cy="4876800"/>
          </a:xfrm>
        </p:spPr>
        <p:txBody>
          <a:bodyPr>
            <a:normAutofit lnSpcReduction="10000"/>
          </a:bodyPr>
          <a:lstStyle/>
          <a:p>
            <a:pPr marL="965200" indent="-965200" eaLnBrk="1" hangingPunct="1">
              <a:lnSpc>
                <a:spcPct val="80000"/>
              </a:lnSpc>
              <a:buFontTx/>
              <a:buNone/>
            </a:pPr>
            <a:r>
              <a:rPr lang="en-US" sz="2400" dirty="0"/>
              <a:t>   </a:t>
            </a:r>
            <a:r>
              <a:rPr lang="en-US" sz="2800" dirty="0"/>
              <a:t>What part of the body is the most common</a:t>
            </a:r>
          </a:p>
          <a:p>
            <a:pPr marL="965200" indent="-965200" eaLnBrk="1" hangingPunct="1">
              <a:lnSpc>
                <a:spcPct val="80000"/>
              </a:lnSpc>
              <a:buFontTx/>
              <a:buNone/>
            </a:pPr>
            <a:r>
              <a:rPr lang="en-US" sz="2800" dirty="0"/>
              <a:t>   site for TB disease?</a:t>
            </a:r>
            <a:r>
              <a:rPr lang="en-US" sz="1800" dirty="0"/>
              <a:t> </a:t>
            </a:r>
            <a:endParaRPr lang="en-US" sz="1600" i="1" dirty="0"/>
          </a:p>
          <a:p>
            <a:pPr marL="965200" indent="-965200" eaLnBrk="1" hangingPunct="1">
              <a:lnSpc>
                <a:spcPct val="80000"/>
              </a:lnSpc>
              <a:buFontTx/>
              <a:buNone/>
            </a:pPr>
            <a:r>
              <a:rPr lang="en-US" sz="1800" dirty="0"/>
              <a:t> </a:t>
            </a:r>
          </a:p>
          <a:p>
            <a:pPr marL="1612900" lvl="1" indent="-533400" eaLnBrk="1" hangingPunct="1">
              <a:lnSpc>
                <a:spcPct val="80000"/>
              </a:lnSpc>
              <a:buFontTx/>
              <a:buNone/>
            </a:pPr>
            <a:r>
              <a:rPr lang="en-US" sz="2400" dirty="0">
                <a:solidFill>
                  <a:srgbClr val="008080"/>
                </a:solidFill>
              </a:rPr>
              <a:t>Lungs are the most common site</a:t>
            </a:r>
          </a:p>
          <a:p>
            <a:pPr marL="965200" indent="-965200" eaLnBrk="1" hangingPunct="1">
              <a:lnSpc>
                <a:spcPct val="80000"/>
              </a:lnSpc>
              <a:buFontTx/>
              <a:buNone/>
            </a:pPr>
            <a:endParaRPr lang="en-US" sz="2400" dirty="0"/>
          </a:p>
          <a:p>
            <a:pPr marL="965200" indent="-965200" eaLnBrk="1" hangingPunct="1">
              <a:lnSpc>
                <a:spcPct val="80000"/>
              </a:lnSpc>
              <a:buFontTx/>
              <a:buNone/>
            </a:pPr>
            <a:r>
              <a:rPr lang="en-US" sz="2800" dirty="0"/>
              <a:t>   What are some other sites?</a:t>
            </a:r>
            <a:r>
              <a:rPr lang="en-US" sz="1600" dirty="0"/>
              <a:t> </a:t>
            </a:r>
            <a:endParaRPr lang="en-US" sz="1600" i="1" dirty="0"/>
          </a:p>
          <a:p>
            <a:pPr marL="965200" indent="-965200" eaLnBrk="1" hangingPunct="1">
              <a:lnSpc>
                <a:spcPct val="80000"/>
              </a:lnSpc>
              <a:buFontTx/>
              <a:buNone/>
            </a:pPr>
            <a:r>
              <a:rPr lang="en-US" dirty="0">
                <a:solidFill>
                  <a:srgbClr val="008080"/>
                </a:solidFill>
              </a:rPr>
              <a:t>	</a:t>
            </a:r>
            <a:r>
              <a:rPr lang="en-US" sz="2400" dirty="0">
                <a:solidFill>
                  <a:srgbClr val="008080"/>
                </a:solidFill>
              </a:rPr>
              <a:t>-  Larynx</a:t>
            </a:r>
          </a:p>
          <a:p>
            <a:pPr marL="965200" indent="-965200" eaLnBrk="1" hangingPunct="1">
              <a:lnSpc>
                <a:spcPct val="80000"/>
              </a:lnSpc>
              <a:buFontTx/>
              <a:buNone/>
            </a:pPr>
            <a:r>
              <a:rPr lang="en-US" sz="2400" dirty="0">
                <a:solidFill>
                  <a:srgbClr val="008080"/>
                </a:solidFill>
              </a:rPr>
              <a:t>	-  Lymph nodes</a:t>
            </a:r>
          </a:p>
          <a:p>
            <a:pPr marL="965200" indent="-965200" eaLnBrk="1" hangingPunct="1">
              <a:lnSpc>
                <a:spcPct val="80000"/>
              </a:lnSpc>
              <a:buFontTx/>
              <a:buNone/>
            </a:pPr>
            <a:r>
              <a:rPr lang="en-US" sz="2400" dirty="0">
                <a:solidFill>
                  <a:srgbClr val="008080"/>
                </a:solidFill>
              </a:rPr>
              <a:t>	-  Pleura (membrane around the lungs)</a:t>
            </a:r>
          </a:p>
          <a:p>
            <a:pPr marL="965200" indent="-965200" eaLnBrk="1" hangingPunct="1">
              <a:lnSpc>
                <a:spcPct val="80000"/>
              </a:lnSpc>
              <a:buFontTx/>
              <a:buNone/>
            </a:pPr>
            <a:r>
              <a:rPr lang="en-US" sz="2400" dirty="0">
                <a:solidFill>
                  <a:srgbClr val="008080"/>
                </a:solidFill>
              </a:rPr>
              <a:t>	-  Brain</a:t>
            </a:r>
          </a:p>
          <a:p>
            <a:pPr marL="965200" indent="-965200" eaLnBrk="1" hangingPunct="1">
              <a:lnSpc>
                <a:spcPct val="80000"/>
              </a:lnSpc>
              <a:buFontTx/>
              <a:buNone/>
            </a:pPr>
            <a:r>
              <a:rPr lang="en-US" sz="2400" dirty="0">
                <a:solidFill>
                  <a:srgbClr val="008080"/>
                </a:solidFill>
              </a:rPr>
              <a:t>	-  Kidneys</a:t>
            </a:r>
          </a:p>
          <a:p>
            <a:pPr marL="965200" indent="-965200" eaLnBrk="1" hangingPunct="1">
              <a:lnSpc>
                <a:spcPct val="80000"/>
              </a:lnSpc>
              <a:buFontTx/>
              <a:buNone/>
            </a:pPr>
            <a:r>
              <a:rPr lang="en-US" sz="2400" dirty="0">
                <a:solidFill>
                  <a:srgbClr val="008080"/>
                </a:solidFill>
              </a:rPr>
              <a:t>	-  Bones and joints</a:t>
            </a:r>
          </a:p>
          <a:p>
            <a:pPr marL="965200" indent="-965200" eaLnBrk="1" hangingPunct="1">
              <a:lnSpc>
                <a:spcPct val="80000"/>
              </a:lnSpc>
              <a:buFontTx/>
              <a:buNone/>
            </a:pPr>
            <a:r>
              <a:rPr lang="en-US" sz="2400" dirty="0">
                <a:solidFill>
                  <a:srgbClr val="008080"/>
                </a:solidFill>
              </a:rPr>
              <a:t>	</a:t>
            </a:r>
            <a:endParaRPr lang="en-US" sz="2800" dirty="0"/>
          </a:p>
          <a:p>
            <a:pPr marL="965200" indent="-965200" eaLnBrk="1" hangingPunct="1">
              <a:lnSpc>
                <a:spcPct val="80000"/>
              </a:lnSpc>
              <a:buFontTx/>
              <a:buNone/>
            </a:pPr>
            <a:endParaRPr lang="en-US" sz="1400" dirty="0"/>
          </a:p>
        </p:txBody>
      </p:sp>
      <p:sp>
        <p:nvSpPr>
          <p:cNvPr id="79878" name="Rectangle 4"/>
          <p:cNvSpPr>
            <a:spLocks noChangeArrowheads="1"/>
          </p:cNvSpPr>
          <p:nvPr/>
        </p:nvSpPr>
        <p:spPr bwMode="auto">
          <a:xfrm>
            <a:off x="381000" y="152400"/>
            <a:ext cx="8305800" cy="1219200"/>
          </a:xfrm>
          <a:prstGeom prst="rect">
            <a:avLst/>
          </a:prstGeom>
          <a:noFill/>
          <a:ln w="25400" algn="ctr">
            <a:solidFill>
              <a:srgbClr val="00808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1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117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1171">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1171">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1171">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1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GRANULOMA?</a:t>
            </a:r>
          </a:p>
        </p:txBody>
      </p:sp>
      <p:sp>
        <p:nvSpPr>
          <p:cNvPr id="3" name="Content Placeholder 2"/>
          <p:cNvSpPr>
            <a:spLocks noGrp="1"/>
          </p:cNvSpPr>
          <p:nvPr>
            <p:ph idx="1"/>
          </p:nvPr>
        </p:nvSpPr>
        <p:spPr/>
        <p:txBody>
          <a:bodyPr/>
          <a:lstStyle/>
          <a:p>
            <a:r>
              <a:rPr lang="en-US" dirty="0"/>
              <a:t>GRANULOMA IS THE PATHOLOGICAL HALLMARK OF TUBERCULOSIS WHICH IS USUALLY CALLED EPITHELOID NECROTISING CONFLUENT TYPE.</a:t>
            </a:r>
          </a:p>
          <a:p>
            <a:r>
              <a:rPr lang="en-US" dirty="0"/>
              <a:t>THIS CONSISTS OF CENTRAL NECROTIC AREA SURROUNDED BY EPITHELOID CELLS,LANGHANS GIANT CELLS,LYMPHOCYTES AND FIBRROBLASTS.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52400" y="274638"/>
            <a:ext cx="8839199" cy="6583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1067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GRANULOMA FORMATION</a:t>
            </a:r>
          </a:p>
        </p:txBody>
      </p:sp>
      <p:pic>
        <p:nvPicPr>
          <p:cNvPr id="6146"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6200" y="1417638"/>
            <a:ext cx="8991599" cy="5440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0767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GRANULOMA</a:t>
            </a:r>
          </a:p>
        </p:txBody>
      </p:sp>
      <p:pic>
        <p:nvPicPr>
          <p:cNvPr id="7170" name="Picture 2" descr="tb pathogenesis కోసం చిత్ర ఫలితం"/>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417638"/>
            <a:ext cx="9144000" cy="5440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888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786"/>
            <a:ext cx="8229600" cy="1143000"/>
          </a:xfrm>
          <a:solidFill>
            <a:srgbClr val="0070C0"/>
          </a:solidFill>
        </p:spPr>
        <p:txBody>
          <a:bodyPr/>
          <a:lstStyle/>
          <a:p>
            <a:r>
              <a:rPr lang="en-US" b="1" dirty="0" smtClean="0">
                <a:solidFill>
                  <a:schemeClr val="bg1"/>
                </a:solidFill>
                <a:latin typeface="Bookman Old Style" pitchFamily="18" charset="0"/>
              </a:rPr>
              <a:t>Bold Policies  </a:t>
            </a:r>
            <a:endParaRPr lang="en-IN" b="1" dirty="0">
              <a:solidFill>
                <a:schemeClr val="bg1"/>
              </a:solidFill>
              <a:latin typeface="Bookman Old Style" pitchFamily="18" charset="0"/>
            </a:endParaRPr>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7832"/>
          <a:stretch/>
        </p:blipFill>
        <p:spPr bwMode="auto">
          <a:xfrm>
            <a:off x="304800" y="1447800"/>
            <a:ext cx="3783724" cy="521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6858" t="10497" r="18212" b="5288"/>
          <a:stretch/>
        </p:blipFill>
        <p:spPr bwMode="auto">
          <a:xfrm>
            <a:off x="5383925" y="1263540"/>
            <a:ext cx="3119348" cy="5394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59107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2. Lung; human. </a:t>
            </a:r>
          </a:p>
        </p:txBody>
      </p:sp>
      <p:pic>
        <p:nvPicPr>
          <p:cNvPr id="3074" name="Picture 2"/>
          <p:cNvPicPr>
            <a:picLocks noChangeAspect="1" noChangeArrowheads="1"/>
          </p:cNvPicPr>
          <p:nvPr/>
        </p:nvPicPr>
        <p:blipFill>
          <a:blip r:embed="rId3"/>
          <a:srcRect/>
          <a:stretch>
            <a:fillRect/>
          </a:stretch>
        </p:blipFill>
        <p:spPr bwMode="auto">
          <a:xfrm>
            <a:off x="7380000" y="5878697"/>
            <a:ext cx="130608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977328"/>
            <a:ext cx="7804800" cy="2896144"/>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Sakamoto K Vet </a:t>
            </a:r>
            <a:r>
              <a:rPr lang="en-GB" sz="1100" b="1" dirty="0" err="1">
                <a:solidFill>
                  <a:srgbClr val="000000"/>
                </a:solidFill>
                <a:latin typeface="Arial" charset="0"/>
                <a:ea typeface="msgothic" charset="0"/>
                <a:cs typeface="msgothic" charset="0"/>
              </a:rPr>
              <a:t>Pathol</a:t>
            </a:r>
            <a:r>
              <a:rPr lang="en-GB" sz="1100" b="1" dirty="0">
                <a:solidFill>
                  <a:srgbClr val="000000"/>
                </a:solidFill>
                <a:latin typeface="Arial" charset="0"/>
                <a:ea typeface="msgothic" charset="0"/>
                <a:cs typeface="msgothic" charset="0"/>
              </a:rPr>
              <a:t> 2012;49:423-439</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Copyright © by American College of Veterinary Pathologists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SCENARIO</a:t>
            </a:r>
          </a:p>
        </p:txBody>
      </p:sp>
      <p:sp>
        <p:nvSpPr>
          <p:cNvPr id="3" name="Content Placeholder 2"/>
          <p:cNvSpPr>
            <a:spLocks noGrp="1"/>
          </p:cNvSpPr>
          <p:nvPr>
            <p:ph idx="1"/>
          </p:nvPr>
        </p:nvSpPr>
        <p:spPr/>
        <p:txBody>
          <a:bodyPr>
            <a:normAutofit/>
          </a:bodyPr>
          <a:lstStyle/>
          <a:p>
            <a:r>
              <a:rPr lang="en-US" sz="2400" dirty="0"/>
              <a:t>INDIA FALLS IN THE HIGH BURDEN COUNTRIES,WHICH ARE 22 COUNTRIES THAT ACCOUNT FOR 80% OF THE NEW TB CASES ARISING  ANNUALLY.</a:t>
            </a:r>
          </a:p>
          <a:p>
            <a:r>
              <a:rPr lang="en-US" sz="2400" dirty="0"/>
              <a:t>THESE COUNTRIES INCLUDE INDIA ,CHINA ,BRAZIL ,RUSSIA,SOUTH AFRICA,PAKISTAN,BANGLADESH,BESIDES OTHERS.</a:t>
            </a:r>
          </a:p>
          <a:p>
            <a:r>
              <a:rPr lang="en-US" sz="2400" dirty="0"/>
              <a:t>NEARLY 50% OF THE WORLD’S TB POPULATION LIVE IN INDIA ,CHINA,INDONESIA , BANGLADESH AND PAKISTAN.</a:t>
            </a:r>
          </a:p>
          <a:p>
            <a:r>
              <a:rPr lang="en-US" sz="2400" dirty="0"/>
              <a:t>TOTAL TB DEATHS IN 2006 WERE 1.7 MILLION, OUT OF WHICH INDIA ACCOUNTS FOR NEARLY FOR 30%.</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5"/>
          <p:cNvSpPr>
            <a:spLocks noGrp="1"/>
          </p:cNvSpPr>
          <p:nvPr>
            <p:ph type="ftr" sz="quarter" idx="11"/>
          </p:nvPr>
        </p:nvSpPr>
        <p:spPr>
          <a:noFill/>
        </p:spPr>
        <p:txBody>
          <a:bodyPr/>
          <a:lstStyle/>
          <a:p>
            <a:r>
              <a:rPr lang="en-US"/>
              <a:t>Module 1 – Transmission and Pathogenesis of Tuberculosis</a:t>
            </a:r>
          </a:p>
        </p:txBody>
      </p:sp>
      <p:sp>
        <p:nvSpPr>
          <p:cNvPr id="28675" name="Slide Number Placeholder 6"/>
          <p:cNvSpPr>
            <a:spLocks noGrp="1"/>
          </p:cNvSpPr>
          <p:nvPr>
            <p:ph type="sldNum" sz="quarter" idx="12"/>
          </p:nvPr>
        </p:nvSpPr>
        <p:spPr>
          <a:noFill/>
        </p:spPr>
        <p:txBody>
          <a:bodyPr/>
          <a:lstStyle/>
          <a:p>
            <a:fld id="{FCAF89F9-18F5-4F2B-8719-F6070A781F34}" type="slidenum">
              <a:rPr lang="en-US" smtClean="0"/>
              <a:pPr/>
              <a:t>8</a:t>
            </a:fld>
            <a:endParaRPr lang="en-US"/>
          </a:p>
        </p:txBody>
      </p:sp>
      <p:sp>
        <p:nvSpPr>
          <p:cNvPr id="28676" name="Rectangle 2"/>
          <p:cNvSpPr>
            <a:spLocks noGrp="1" noChangeArrowheads="1"/>
          </p:cNvSpPr>
          <p:nvPr>
            <p:ph type="body" sz="half" idx="1"/>
          </p:nvPr>
        </p:nvSpPr>
        <p:spPr>
          <a:xfrm>
            <a:off x="381000" y="1143000"/>
            <a:ext cx="4267200" cy="5029200"/>
          </a:xfrm>
        </p:spPr>
        <p:txBody>
          <a:bodyPr>
            <a:normAutofit lnSpcReduction="10000"/>
          </a:bodyPr>
          <a:lstStyle/>
          <a:p>
            <a:pPr eaLnBrk="1" hangingPunct="1"/>
            <a:r>
              <a:rPr lang="en-US" sz="2800"/>
              <a:t>TB has affected humans for millennia</a:t>
            </a:r>
            <a:endParaRPr lang="en-US" sz="2000"/>
          </a:p>
          <a:p>
            <a:pPr eaLnBrk="1" hangingPunct="1"/>
            <a:endParaRPr lang="en-US" sz="1600"/>
          </a:p>
          <a:p>
            <a:pPr eaLnBrk="1" hangingPunct="1"/>
            <a:r>
              <a:rPr lang="en-US" sz="2800"/>
              <a:t>Historically known by a variety of names, including:</a:t>
            </a:r>
          </a:p>
          <a:p>
            <a:pPr lvl="1" eaLnBrk="1" hangingPunct="1"/>
            <a:r>
              <a:rPr lang="en-US" sz="2400"/>
              <a:t>Consumption</a:t>
            </a:r>
          </a:p>
          <a:p>
            <a:pPr lvl="1" eaLnBrk="1" hangingPunct="1"/>
            <a:r>
              <a:rPr lang="en-US" sz="2400"/>
              <a:t>Wasting disease</a:t>
            </a:r>
          </a:p>
          <a:p>
            <a:pPr lvl="1" eaLnBrk="1" hangingPunct="1"/>
            <a:r>
              <a:rPr lang="en-US" sz="2400"/>
              <a:t>White plague</a:t>
            </a:r>
          </a:p>
          <a:p>
            <a:pPr lvl="1" eaLnBrk="1" hangingPunct="1"/>
            <a:endParaRPr lang="en-US" sz="1600"/>
          </a:p>
          <a:p>
            <a:pPr eaLnBrk="1" hangingPunct="1"/>
            <a:r>
              <a:rPr lang="en-US" sz="2800"/>
              <a:t>TB was a death sentence for many</a:t>
            </a:r>
            <a:endParaRPr lang="en-US"/>
          </a:p>
        </p:txBody>
      </p:sp>
      <p:pic>
        <p:nvPicPr>
          <p:cNvPr id="28677" name="Picture 8" descr="Poster: The Next To Go: Fight Tuberculosis">
            <a:hlinkClick r:id="rId3"/>
          </p:cNvPr>
          <p:cNvPicPr>
            <a:picLocks noChangeAspect="1" noChangeArrowheads="1"/>
          </p:cNvPicPr>
          <p:nvPr/>
        </p:nvPicPr>
        <p:blipFill>
          <a:blip r:embed="rId4"/>
          <a:srcRect/>
          <a:stretch>
            <a:fillRect/>
          </a:stretch>
        </p:blipFill>
        <p:spPr bwMode="auto">
          <a:xfrm>
            <a:off x="5092700" y="1143000"/>
            <a:ext cx="3289300" cy="4572000"/>
          </a:xfrm>
          <a:prstGeom prst="rect">
            <a:avLst/>
          </a:prstGeom>
          <a:noFill/>
          <a:ln w="9525">
            <a:noFill/>
            <a:miter lim="800000"/>
            <a:headEnd/>
            <a:tailEnd/>
          </a:ln>
        </p:spPr>
      </p:pic>
      <p:sp>
        <p:nvSpPr>
          <p:cNvPr id="28678" name="Rectangle 15"/>
          <p:cNvSpPr>
            <a:spLocks noGrp="1" noChangeArrowheads="1"/>
          </p:cNvSpPr>
          <p:nvPr>
            <p:ph type="title"/>
          </p:nvPr>
        </p:nvSpPr>
        <p:spPr>
          <a:xfrm>
            <a:off x="427038" y="152400"/>
            <a:ext cx="8229600" cy="685800"/>
          </a:xfrm>
          <a:noFill/>
        </p:spPr>
        <p:txBody>
          <a:bodyPr>
            <a:normAutofit fontScale="90000"/>
          </a:bodyPr>
          <a:lstStyle/>
          <a:p>
            <a:pPr eaLnBrk="1" hangingPunct="1"/>
            <a:r>
              <a:rPr lang="en-US"/>
              <a:t>History of TB (1)</a:t>
            </a:r>
          </a:p>
        </p:txBody>
      </p:sp>
      <p:sp>
        <p:nvSpPr>
          <p:cNvPr id="28679" name="TextBox 6"/>
          <p:cNvSpPr txBox="1">
            <a:spLocks noChangeArrowheads="1"/>
          </p:cNvSpPr>
          <p:nvPr/>
        </p:nvSpPr>
        <p:spPr bwMode="auto">
          <a:xfrm>
            <a:off x="5029200" y="5786438"/>
            <a:ext cx="3733800" cy="461962"/>
          </a:xfrm>
          <a:prstGeom prst="rect">
            <a:avLst/>
          </a:prstGeom>
          <a:noFill/>
          <a:ln w="9525">
            <a:noFill/>
            <a:miter lim="800000"/>
            <a:headEnd/>
            <a:tailEnd/>
          </a:ln>
        </p:spPr>
        <p:txBody>
          <a:bodyPr>
            <a:spAutoFit/>
          </a:bodyPr>
          <a:lstStyle/>
          <a:p>
            <a:pPr algn="ctr"/>
            <a:r>
              <a:rPr lang="en-US" sz="1200">
                <a:solidFill>
                  <a:schemeClr val="tx1"/>
                </a:solidFill>
              </a:rPr>
              <a:t>Vintage image circa 1919</a:t>
            </a:r>
          </a:p>
          <a:p>
            <a:pPr algn="ctr"/>
            <a:r>
              <a:rPr lang="en-US" sz="1200">
                <a:solidFill>
                  <a:schemeClr val="tx1"/>
                </a:solidFill>
              </a:rPr>
              <a:t>Image credit: National Library of Medicine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a:t>
            </a:r>
            <a:r>
              <a:rPr lang="en-US" dirty="0" err="1"/>
              <a:t>M.tb</a:t>
            </a:r>
            <a:endParaRPr lang="en-US" dirty="0"/>
          </a:p>
        </p:txBody>
      </p:sp>
      <p:sp>
        <p:nvSpPr>
          <p:cNvPr id="3" name="Content Placeholder 2"/>
          <p:cNvSpPr>
            <a:spLocks noGrp="1"/>
          </p:cNvSpPr>
          <p:nvPr>
            <p:ph idx="1"/>
          </p:nvPr>
        </p:nvSpPr>
        <p:spPr>
          <a:xfrm>
            <a:off x="457200" y="1295400"/>
            <a:ext cx="8229600" cy="5562600"/>
          </a:xfrm>
        </p:spPr>
        <p:txBody>
          <a:bodyPr/>
          <a:lstStyle/>
          <a:p>
            <a:pPr marL="0" indent="0">
              <a:buNone/>
            </a:pPr>
            <a:endParaRPr lang="en-US" dirty="0"/>
          </a:p>
        </p:txBody>
      </p:sp>
      <p:sp>
        <p:nvSpPr>
          <p:cNvPr id="4" name="Rectangle 3"/>
          <p:cNvSpPr/>
          <p:nvPr/>
        </p:nvSpPr>
        <p:spPr>
          <a:xfrm>
            <a:off x="461889" y="1411262"/>
            <a:ext cx="8305800" cy="5109091"/>
          </a:xfrm>
          <a:prstGeom prst="rect">
            <a:avLst/>
          </a:prstGeom>
        </p:spPr>
        <p:txBody>
          <a:bodyPr wrap="square">
            <a:spAutoFit/>
          </a:bodyPr>
          <a:lstStyle/>
          <a:p>
            <a:r>
              <a:rPr lang="en-US" sz="2800" dirty="0"/>
              <a:t>A major breakthrough in the fight against TB occurred when </a:t>
            </a:r>
            <a:r>
              <a:rPr lang="en-US" sz="2800" dirty="0" err="1"/>
              <a:t>Calmette</a:t>
            </a:r>
            <a:r>
              <a:rPr lang="en-US" sz="2800" dirty="0"/>
              <a:t> and </a:t>
            </a:r>
            <a:r>
              <a:rPr lang="en-US" sz="2800" dirty="0" err="1"/>
              <a:t>Guérin</a:t>
            </a:r>
            <a:r>
              <a:rPr lang="en-US" sz="2800" dirty="0"/>
              <a:t> developed the attenuated vaccine strain, </a:t>
            </a:r>
            <a:r>
              <a:rPr lang="en-US" sz="2800" dirty="0" err="1"/>
              <a:t>Bacille</a:t>
            </a:r>
            <a:r>
              <a:rPr lang="en-US" sz="2800" dirty="0"/>
              <a:t> </a:t>
            </a:r>
            <a:r>
              <a:rPr lang="en-US" sz="2800" dirty="0" err="1"/>
              <a:t>Calmette-Guérin</a:t>
            </a:r>
            <a:r>
              <a:rPr lang="en-US" sz="2800" dirty="0"/>
              <a:t> (BCG), through multiple passages of </a:t>
            </a:r>
            <a:r>
              <a:rPr lang="en-US" sz="2800" i="1" dirty="0"/>
              <a:t>Mycobacterium </a:t>
            </a:r>
            <a:r>
              <a:rPr lang="en-US" sz="2800" i="1" dirty="0" err="1"/>
              <a:t>bovis</a:t>
            </a:r>
            <a:r>
              <a:rPr lang="en-US" sz="2800" i="1" dirty="0"/>
              <a:t> </a:t>
            </a:r>
            <a:r>
              <a:rPr lang="en-US" sz="2800" dirty="0"/>
              <a:t>on ox bile and glycerol-soaked potato slices between 1906 and 1919.</a:t>
            </a:r>
          </a:p>
          <a:p>
            <a:r>
              <a:rPr lang="en-US" sz="2800" b="1" dirty="0">
                <a:solidFill>
                  <a:srgbClr val="FF0000"/>
                </a:solidFill>
              </a:rPr>
              <a:t>Although highly effective in preventing the childhood form of TB, the BCG vaccine has variable efficacy in adults. As an attenuated strain, BCG has been enormously useful in TB research because, unlike </a:t>
            </a:r>
            <a:r>
              <a:rPr lang="en-US" sz="2800" b="1" dirty="0" err="1">
                <a:solidFill>
                  <a:srgbClr val="FF0000"/>
                </a:solidFill>
              </a:rPr>
              <a:t>Mtb</a:t>
            </a:r>
            <a:r>
              <a:rPr lang="en-US" sz="2800" b="1" dirty="0">
                <a:solidFill>
                  <a:srgbClr val="FF0000"/>
                </a:solidFill>
              </a:rPr>
              <a:t>, BCG does not require </a:t>
            </a:r>
            <a:r>
              <a:rPr lang="en-US" sz="2800" b="1" dirty="0" err="1">
                <a:solidFill>
                  <a:srgbClr val="FF0000"/>
                </a:solidFill>
              </a:rPr>
              <a:t>biosafety</a:t>
            </a:r>
            <a:r>
              <a:rPr lang="en-US" sz="2800" b="1" dirty="0">
                <a:solidFill>
                  <a:srgbClr val="FF0000"/>
                </a:solidFill>
              </a:rPr>
              <a:t> level 3 facilities.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10870</TotalTime>
  <Words>2701</Words>
  <Application>Microsoft Office PowerPoint</Application>
  <PresentationFormat>On-screen Show (4:3)</PresentationFormat>
  <Paragraphs>423</Paragraphs>
  <Slides>60</Slides>
  <Notes>33</Notes>
  <HiddenSlides>6</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PULMONARY TUBERCULOSIS INTRODUCTION PATHOLOGY&amp;PATHOGENESIS</vt:lpstr>
      <vt:lpstr>INTRODUCTION</vt:lpstr>
      <vt:lpstr>INTRODUCTION</vt:lpstr>
      <vt:lpstr>Global TB Burden -2017</vt:lpstr>
      <vt:lpstr>Slide 5</vt:lpstr>
      <vt:lpstr>Bold Policies  </vt:lpstr>
      <vt:lpstr>INDIAN SCENARIO</vt:lpstr>
      <vt:lpstr>History of TB (1)</vt:lpstr>
      <vt:lpstr>DISCOVERY OF M.tb</vt:lpstr>
      <vt:lpstr>Slide 10</vt:lpstr>
      <vt:lpstr>History of TB (2) Scientific Discoveries in 1800s</vt:lpstr>
      <vt:lpstr>THE BACTERIUM</vt:lpstr>
      <vt:lpstr>Slide 13</vt:lpstr>
      <vt:lpstr>M.Tb CELL WALL</vt:lpstr>
      <vt:lpstr>THE M.tb FAMILY</vt:lpstr>
      <vt:lpstr>Slide 16</vt:lpstr>
      <vt:lpstr>Slide 17</vt:lpstr>
      <vt:lpstr>Slide 18</vt:lpstr>
      <vt:lpstr>Slide 19</vt:lpstr>
      <vt:lpstr>Slide 20</vt:lpstr>
      <vt:lpstr>Slide 21</vt:lpstr>
      <vt:lpstr>TB Transmission </vt:lpstr>
      <vt:lpstr>TB Transmission  Types of Mycobacteria</vt:lpstr>
      <vt:lpstr>TB Transmission </vt:lpstr>
      <vt:lpstr>TB Transmission </vt:lpstr>
      <vt:lpstr>TB Transmission</vt:lpstr>
      <vt:lpstr>Slide 27</vt:lpstr>
      <vt:lpstr>TB Transmission </vt:lpstr>
      <vt:lpstr>TB Transmission </vt:lpstr>
      <vt:lpstr>TB Transmission </vt:lpstr>
      <vt:lpstr>TB Pathogenesis  Latent TB Infection (LTBI)</vt:lpstr>
      <vt:lpstr>TB Pathogenesis TB Disease</vt:lpstr>
      <vt:lpstr>TB Pathogenesis </vt:lpstr>
      <vt:lpstr>TB Pathogenesis </vt:lpstr>
      <vt:lpstr>TB Pathogenesis </vt:lpstr>
      <vt:lpstr>TB Pathogenesis  LTBI</vt:lpstr>
      <vt:lpstr>TB Pathogenesis  TB Disease</vt:lpstr>
      <vt:lpstr>Slide 38</vt:lpstr>
      <vt:lpstr>LTBI vs. TB Disease</vt:lpstr>
      <vt:lpstr>TB Pathogenesis </vt:lpstr>
      <vt:lpstr>TB Pathogenesis  </vt:lpstr>
      <vt:lpstr>TB Pathogenesis </vt:lpstr>
      <vt:lpstr>Slide 43</vt:lpstr>
      <vt:lpstr> TB Pathogenesis </vt:lpstr>
      <vt:lpstr>TB Pathogenesis</vt:lpstr>
      <vt:lpstr>Slide 46</vt:lpstr>
      <vt:lpstr>CLASSIFICATION OF TB DISEASE</vt:lpstr>
      <vt:lpstr>Slide 48</vt:lpstr>
      <vt:lpstr>Progression to TB Disease (1)</vt:lpstr>
      <vt:lpstr>Progression to TB Disease (2)</vt:lpstr>
      <vt:lpstr>Progression to TB Disease (3)</vt:lpstr>
      <vt:lpstr>Progression to TB Disease (4)  TB and HIV</vt:lpstr>
      <vt:lpstr>Sites of TB Disease (1)</vt:lpstr>
      <vt:lpstr>Sites of TB Disease (2)</vt:lpstr>
      <vt:lpstr>Sites for TB </vt:lpstr>
      <vt:lpstr>WHAT IS A GRANULOMA?</vt:lpstr>
      <vt:lpstr>Slide 57</vt:lpstr>
      <vt:lpstr>GRANULOMA FORMATION</vt:lpstr>
      <vt:lpstr>GRANULOMA</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Admin</cp:lastModifiedBy>
  <cp:revision>34</cp:revision>
  <dcterms:created xsi:type="dcterms:W3CDTF">2006-08-16T00:00:00Z</dcterms:created>
  <dcterms:modified xsi:type="dcterms:W3CDTF">2019-04-04T01:57:46Z</dcterms:modified>
</cp:coreProperties>
</file>