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30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82" r:id="rId19"/>
    <p:sldId id="283" r:id="rId20"/>
    <p:sldId id="281" r:id="rId21"/>
    <p:sldId id="269" r:id="rId22"/>
    <p:sldId id="272" r:id="rId23"/>
    <p:sldId id="273" r:id="rId24"/>
    <p:sldId id="298" r:id="rId25"/>
    <p:sldId id="274" r:id="rId26"/>
    <p:sldId id="304" r:id="rId27"/>
    <p:sldId id="275" r:id="rId28"/>
    <p:sldId id="306" r:id="rId29"/>
    <p:sldId id="276" r:id="rId30"/>
    <p:sldId id="308" r:id="rId31"/>
    <p:sldId id="277" r:id="rId32"/>
    <p:sldId id="313" r:id="rId33"/>
    <p:sldId id="311" r:id="rId34"/>
    <p:sldId id="278" r:id="rId35"/>
    <p:sldId id="279" r:id="rId36"/>
    <p:sldId id="280" r:id="rId37"/>
    <p:sldId id="300" r:id="rId38"/>
    <p:sldId id="324" r:id="rId39"/>
    <p:sldId id="326" r:id="rId40"/>
    <p:sldId id="315" r:id="rId41"/>
    <p:sldId id="317" r:id="rId42"/>
    <p:sldId id="330" r:id="rId43"/>
    <p:sldId id="332" r:id="rId44"/>
    <p:sldId id="377" r:id="rId45"/>
    <p:sldId id="319" r:id="rId46"/>
    <p:sldId id="336" r:id="rId47"/>
    <p:sldId id="338" r:id="rId48"/>
    <p:sldId id="322" r:id="rId49"/>
    <p:sldId id="373" r:id="rId50"/>
    <p:sldId id="375" r:id="rId51"/>
    <p:sldId id="32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8890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/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/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/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/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/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/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/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61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025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025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61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305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 panose="05000000000000000000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410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 panose="05000000000000000000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950" indent="-228600" algn="l" rtl="0" eaLnBrk="1" latinLnBrk="0" hangingPunct="1">
        <a:spcBef>
          <a:spcPct val="20000"/>
        </a:spcBef>
        <a:buClr>
          <a:schemeClr val="accent2"/>
        </a:buClr>
        <a:buFont typeface="Wingdings 2" panose="05020102010507070707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745" indent="-228600" algn="l" rtl="0" eaLnBrk="1" latinLnBrk="0" hangingPunct="1">
        <a:spcBef>
          <a:spcPct val="20000"/>
        </a:spcBef>
        <a:buClr>
          <a:schemeClr val="accent3"/>
        </a:buClr>
        <a:buFont typeface="Wingdings 3" panose="05040102010807070707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455" indent="-210185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10055" indent="-210185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825" indent="-182880" algn="l" rtl="0" eaLnBrk="1" latinLnBrk="0" hangingPunct="1"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4230" indent="-182880" algn="l" rtl="0" eaLnBrk="1" latinLnBrk="0" hangingPunct="1"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7772400" cy="1975104"/>
          </a:xfrm>
        </p:spPr>
        <p:txBody>
          <a:bodyPr/>
          <a:lstStyle/>
          <a:p>
            <a:r>
              <a:rPr lang="en-US" sz="6000" dirty="0" smtClean="0"/>
              <a:t>HYDROCELE</a:t>
            </a:r>
            <a:endParaRPr lang="en-US" sz="6000" dirty="0"/>
          </a:p>
        </p:txBody>
      </p:sp>
      <p:pic>
        <p:nvPicPr>
          <p:cNvPr id="1026" name="Picture 2" descr="C:\HAREESH\SURGERY POWER POINT\hydrocele\swollen_scrotum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76800" y="838200"/>
            <a:ext cx="3721100" cy="551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Transilluminant swellings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Meningocele</a:t>
            </a:r>
            <a:endParaRPr lang="en-US" dirty="0" smtClean="0"/>
          </a:p>
          <a:p>
            <a:r>
              <a:rPr lang="en-US" dirty="0" err="1" smtClean="0"/>
              <a:t>Ranula</a:t>
            </a:r>
            <a:endParaRPr lang="en-US" dirty="0" smtClean="0"/>
          </a:p>
          <a:p>
            <a:r>
              <a:rPr lang="en-US" dirty="0" smtClean="0"/>
              <a:t>Cystic </a:t>
            </a:r>
            <a:r>
              <a:rPr lang="en-US" dirty="0" err="1" smtClean="0"/>
              <a:t>hygroma</a:t>
            </a:r>
            <a:endParaRPr lang="en-US" dirty="0" smtClean="0"/>
          </a:p>
          <a:p>
            <a:r>
              <a:rPr lang="en-US" dirty="0" smtClean="0"/>
              <a:t>Lymph cyst</a:t>
            </a:r>
            <a:endParaRPr lang="en-US" dirty="0" smtClean="0"/>
          </a:p>
          <a:p>
            <a:r>
              <a:rPr lang="en-US" dirty="0" smtClean="0"/>
              <a:t>Vaginal hydrocele</a:t>
            </a:r>
            <a:endParaRPr lang="en-US" dirty="0" smtClean="0"/>
          </a:p>
          <a:p>
            <a:r>
              <a:rPr lang="en-US" dirty="0" smtClean="0"/>
              <a:t>Cyst of epididymis</a:t>
            </a:r>
            <a:endParaRPr lang="en-US" dirty="0" smtClean="0"/>
          </a:p>
          <a:p>
            <a:r>
              <a:rPr lang="en-US" dirty="0" smtClean="0"/>
              <a:t>Spermatocele</a:t>
            </a:r>
            <a:endParaRPr lang="en-US" dirty="0" smtClean="0"/>
          </a:p>
          <a:p>
            <a:r>
              <a:rPr lang="en-US" dirty="0" smtClean="0"/>
              <a:t>Cyst of appendage of testis</a:t>
            </a:r>
            <a:endParaRPr lang="en-US" dirty="0" smtClean="0"/>
          </a:p>
          <a:p>
            <a:r>
              <a:rPr lang="en-US" dirty="0" smtClean="0"/>
              <a:t>Congenital hydrocele</a:t>
            </a:r>
            <a:endParaRPr lang="en-US" dirty="0" smtClean="0"/>
          </a:p>
          <a:p>
            <a:r>
              <a:rPr lang="en-US" dirty="0" smtClean="0"/>
              <a:t>Congenital hernia in a child</a:t>
            </a:r>
            <a:endParaRPr lang="en-US" dirty="0" smtClean="0"/>
          </a:p>
          <a:p>
            <a:r>
              <a:rPr lang="en-US" dirty="0" smtClean="0"/>
              <a:t>Hydrocele of canal of NUCK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Scrotal swellings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784350"/>
          <a:ext cx="7848600" cy="3998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5778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              Transilluminant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              Non transilluminant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421139">
                <a:tc>
                  <a:txBody>
                    <a:bodyPr/>
                    <a:lstStyle/>
                    <a:p>
                      <a:r>
                        <a:rPr lang="en-US" dirty="0" smtClean="0"/>
                        <a:t>Vaginal hydrocele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Cyst</a:t>
                      </a:r>
                      <a:r>
                        <a:rPr lang="en-US" baseline="0" dirty="0" smtClean="0"/>
                        <a:t> of epididymis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Spermatocele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Cyst of appendage of testis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Congenital hydrocele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Congenital hernia in a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Tuberculous epididymoorchitis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Acute</a:t>
                      </a:r>
                      <a:r>
                        <a:rPr lang="en-US" baseline="0" dirty="0" smtClean="0"/>
                        <a:t> epipdidymoorchitis of mumps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Syphilitic </a:t>
                      </a:r>
                      <a:r>
                        <a:rPr lang="en-US" baseline="0" dirty="0" err="1" smtClean="0"/>
                        <a:t>orchitis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Testicular tumors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Old clotted </a:t>
                      </a:r>
                      <a:r>
                        <a:rPr lang="en-US" baseline="0" dirty="0" err="1" smtClean="0"/>
                        <a:t>hematocele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err="1" smtClean="0"/>
                        <a:t>varicocele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8534400" cy="914400"/>
          </a:xfrm>
        </p:spPr>
        <p:txBody>
          <a:bodyPr/>
          <a:lstStyle/>
          <a:p>
            <a:r>
              <a:rPr lang="en-US" dirty="0" smtClean="0"/>
              <a:t>Primary </a:t>
            </a:r>
            <a:r>
              <a:rPr lang="en-US" dirty="0" err="1" smtClean="0"/>
              <a:t>vs</a:t>
            </a:r>
            <a:r>
              <a:rPr lang="en-US" dirty="0" smtClean="0"/>
              <a:t> secondary hydrocele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772400" cy="49466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           Primary hydrocele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           Secondary hydrocele</a:t>
                      </a:r>
                      <a:endParaRPr lang="en-US" sz="2000" dirty="0"/>
                    </a:p>
                  </a:txBody>
                  <a:tcPr/>
                </a:tc>
              </a:tr>
              <a:tr h="455041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Usually large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Skin is normal and shiny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Sac is thin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Transilluminant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Testis not palpated</a:t>
                      </a:r>
                      <a:r>
                        <a:rPr lang="en-US" baseline="0" dirty="0" smtClean="0"/>
                        <a:t> separately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i="1" baseline="0" dirty="0" smtClean="0">
                          <a:solidFill>
                            <a:srgbClr val="0070C0"/>
                          </a:solidFill>
                        </a:rPr>
                        <a:t>Idiopathic</a:t>
                      </a:r>
                      <a:r>
                        <a:rPr lang="en-US" baseline="0" dirty="0" smtClean="0"/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Small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Skin is thickened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Sac</a:t>
                      </a:r>
                      <a:r>
                        <a:rPr lang="en-US" baseline="0" dirty="0" smtClean="0"/>
                        <a:t> is thick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Non transilluminant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Testis palpable through the swelling</a:t>
                      </a:r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i="1" baseline="0" dirty="0" smtClean="0">
                          <a:solidFill>
                            <a:srgbClr val="0070C0"/>
                          </a:solidFill>
                        </a:rPr>
                        <a:t>Secondary to </a:t>
                      </a:r>
                      <a:endParaRPr lang="en-US" i="1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baseline="0" dirty="0" smtClean="0"/>
                        <a:t>               Trauma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              Tumor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              Infection  </a:t>
                      </a:r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/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Inguinal hernia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Hematocele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Pyocele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Chylocele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Filariasis of scrotum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Epididymal</a:t>
            </a:r>
            <a:r>
              <a:rPr lang="en-US" dirty="0" smtClean="0"/>
              <a:t> cyst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Encysted hydrocele of cord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Tumors of testis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71800" y="685800"/>
            <a:ext cx="3124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Scrotal swelling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95400" y="2209800"/>
            <a:ext cx="2590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cystic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05400" y="2209800"/>
            <a:ext cx="2819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solid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95400" y="3505200"/>
            <a:ext cx="26670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Vaginal hydrocele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Epididymal</a:t>
            </a:r>
            <a:r>
              <a:rPr lang="en-US" dirty="0" smtClean="0"/>
              <a:t> cyst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Spermatocele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Chylocele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Complicated hydrocele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05400" y="3505200"/>
            <a:ext cx="2819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Tumors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Epididymoorchitis 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438400" y="2895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400800" y="2895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638800" y="16764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200400" y="16764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Infection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Injury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Atrophy of testis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Rupture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Hematocele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Pyocele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Hernia of hydrocele sac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Calcification of sac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Treatment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990600"/>
            <a:ext cx="2438400" cy="609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Hydrocele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524000" y="2057400"/>
            <a:ext cx="2514600" cy="6096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Primary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1981200"/>
            <a:ext cx="2667000" cy="685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Secondary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29400" y="3200400"/>
            <a:ext cx="2362200" cy="2209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Treat the cause 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u="sng" dirty="0" smtClean="0">
                <a:solidFill>
                  <a:srgbClr val="002060"/>
                </a:solidFill>
              </a:rPr>
              <a:t>Orchidectomy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Tumor 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Tuberculosis </a:t>
            </a:r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Syphilis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8600" y="3200400"/>
            <a:ext cx="11430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Big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133600" y="3200400"/>
            <a:ext cx="1371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Medium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038600" y="3124200"/>
            <a:ext cx="1219200" cy="533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Small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86400" y="5638800"/>
            <a:ext cx="1981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Sub </a:t>
            </a:r>
            <a:r>
              <a:rPr lang="en-US" dirty="0" err="1" smtClean="0">
                <a:solidFill>
                  <a:srgbClr val="002060"/>
                </a:solidFill>
              </a:rPr>
              <a:t>Dartos</a:t>
            </a:r>
            <a:r>
              <a:rPr lang="en-US" dirty="0" smtClean="0">
                <a:solidFill>
                  <a:srgbClr val="002060"/>
                </a:solidFill>
              </a:rPr>
              <a:t> pouch placement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962400" y="56388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Lord’s </a:t>
            </a:r>
            <a:r>
              <a:rPr lang="en-US" dirty="0" err="1" smtClean="0">
                <a:solidFill>
                  <a:srgbClr val="002060"/>
                </a:solidFill>
              </a:rPr>
              <a:t>plication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57400" y="5638800"/>
            <a:ext cx="17526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Jaboulay’s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eversion</a:t>
            </a:r>
            <a:r>
              <a:rPr lang="en-US" dirty="0" smtClean="0">
                <a:solidFill>
                  <a:srgbClr val="002060"/>
                </a:solidFill>
              </a:rPr>
              <a:t> of sac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8600" y="4343400"/>
            <a:ext cx="1981200" cy="76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Sub total excision of sac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1" name="Straight Arrow Connector 20"/>
          <p:cNvCxnSpPr>
            <a:endCxn id="8" idx="0"/>
          </p:cNvCxnSpPr>
          <p:nvPr/>
        </p:nvCxnSpPr>
        <p:spPr>
          <a:xfrm rot="10800000" flipV="1">
            <a:off x="2781300" y="1447800"/>
            <a:ext cx="8763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5"/>
          </p:cNvCxnSpPr>
          <p:nvPr/>
        </p:nvCxnSpPr>
        <p:spPr>
          <a:xfrm rot="16200000" flipH="1">
            <a:off x="5949015" y="1072215"/>
            <a:ext cx="394074" cy="1271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3" idx="0"/>
          </p:cNvCxnSpPr>
          <p:nvPr/>
        </p:nvCxnSpPr>
        <p:spPr>
          <a:xfrm>
            <a:off x="3505200" y="2590800"/>
            <a:ext cx="1143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2552700" y="2933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3"/>
            <a:endCxn id="11" idx="0"/>
          </p:cNvCxnSpPr>
          <p:nvPr/>
        </p:nvCxnSpPr>
        <p:spPr>
          <a:xfrm rot="5400000">
            <a:off x="1034841" y="2342986"/>
            <a:ext cx="622674" cy="1092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own Arrow 45"/>
          <p:cNvSpPr/>
          <p:nvPr/>
        </p:nvSpPr>
        <p:spPr>
          <a:xfrm>
            <a:off x="685800" y="3810000"/>
            <a:ext cx="228600" cy="3810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7391400" y="2743200"/>
            <a:ext cx="304800" cy="381000"/>
          </a:xfrm>
          <a:prstGeom prst="down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4572000" y="3810000"/>
            <a:ext cx="76200" cy="167640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rot="10800000">
            <a:off x="3124200" y="4572000"/>
            <a:ext cx="1447800" cy="1588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4572000"/>
            <a:ext cx="1524000" cy="1588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2" idx="4"/>
          </p:cNvCxnSpPr>
          <p:nvPr/>
        </p:nvCxnSpPr>
        <p:spPr>
          <a:xfrm rot="5400000">
            <a:off x="1866900" y="4610100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2209800" y="4648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2628900" y="5067300"/>
            <a:ext cx="990600" cy="158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5676900" y="5067300"/>
            <a:ext cx="990600" cy="158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SUBTOTAL EXCISION OF SAC</a:t>
            </a:r>
            <a:endParaRPr lang="en-US" dirty="0"/>
          </a:p>
        </p:txBody>
      </p:sp>
      <p:pic>
        <p:nvPicPr>
          <p:cNvPr id="3075" name="Picture 3" descr="C:\HAREESH\SURGERY POWER POINT\hydrocele\f4-u1.0-B978-0-7216-0798-6..50036-4..gr9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905000" y="1600200"/>
            <a:ext cx="4800600" cy="4743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/>
              <a:t>Jaboulay's</a:t>
            </a:r>
            <a:r>
              <a:rPr lang="en-US" sz="3200" b="1" dirty="0" smtClean="0"/>
              <a:t> bottleneck technique for excision of thin, floppy sacs</a:t>
            </a:r>
            <a:endParaRPr lang="en-US" sz="3200" dirty="0"/>
          </a:p>
        </p:txBody>
      </p:sp>
      <p:pic>
        <p:nvPicPr>
          <p:cNvPr id="4" name="Picture 2" descr="C:\HAREESH\SURGERY POWER POINT\hydrocele\f4-u1.0-B978-0-7216-0798-6..50036-4..gr10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590800" y="1752600"/>
            <a:ext cx="3810000" cy="4562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LORD’S PLICATION</a:t>
            </a:r>
            <a:endParaRPr lang="en-US" dirty="0"/>
          </a:p>
        </p:txBody>
      </p:sp>
      <p:pic>
        <p:nvPicPr>
          <p:cNvPr id="2050" name="Picture 2" descr="C:\HAREESH\SURGERY POWER POINT\hydrocele\f4-u1.0-B978-0-7216-0798-6..50036-4..gr11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133600" y="1524000"/>
            <a:ext cx="4191000" cy="4826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hydrocele is an abnormal collection of serous fluid in the tunica vaginalis of testis or within some part of the processes vaginalis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HAREESH\SURGERY POWER POINT\hydrocele\15857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00600" y="1600200"/>
            <a:ext cx="3810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Drainage</a:t>
            </a:r>
            <a:endParaRPr lang="en-US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Large hydroceles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Hematocele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Filariasis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Infected sac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Tapping</a:t>
            </a:r>
            <a:endParaRPr lang="en-US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Bleeding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Injury </a:t>
            </a:r>
            <a:r>
              <a:rPr lang="en-US" dirty="0" err="1" smtClean="0"/>
              <a:t>toTestis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Infection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Recurrence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FF00"/>
                </a:solidFill>
              </a:rPr>
              <a:t>Edward Gibbon ( 1734-94 )</a:t>
            </a:r>
            <a:endParaRPr lang="en-US" i="1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Sclerosant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injection</a:t>
            </a:r>
            <a:endParaRPr lang="en-US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Aqueous Tetracycline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Quinine </a:t>
            </a:r>
            <a:r>
              <a:rPr lang="en-US" dirty="0" err="1" smtClean="0"/>
              <a:t>HCl</a:t>
            </a:r>
            <a:r>
              <a:rPr lang="en-US" dirty="0" smtClean="0"/>
              <a:t> (4g) + Urethane (2g) + Water (30ml)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2743200"/>
            <a:ext cx="7772400" cy="914400"/>
          </a:xfrm>
        </p:spPr>
        <p:txBody>
          <a:bodyPr/>
          <a:lstStyle/>
          <a:p>
            <a:r>
              <a:rPr lang="en-US" dirty="0" smtClean="0"/>
              <a:t>Other varieties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Processes vaginalis remains patent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Orifice at deep ring is too small for </a:t>
            </a:r>
            <a:r>
              <a:rPr lang="en-US" dirty="0" err="1" smtClean="0"/>
              <a:t>devolopment</a:t>
            </a:r>
            <a:r>
              <a:rPr lang="en-US" dirty="0" smtClean="0"/>
              <a:t> of hernia</a:t>
            </a:r>
            <a:endParaRPr lang="en-US" dirty="0" smtClean="0"/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Diagnostic features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Present since birth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Disappears on horizontal position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easily reducible</a:t>
            </a:r>
            <a:endParaRPr lang="en-US" dirty="0" smtClean="0"/>
          </a:p>
          <a:p>
            <a:pPr lvl="2"/>
            <a:r>
              <a:rPr lang="en-US" dirty="0" smtClean="0"/>
              <a:t>Small orifice</a:t>
            </a:r>
            <a:endParaRPr lang="en-US" dirty="0" smtClean="0"/>
          </a:p>
          <a:p>
            <a:pPr lvl="2"/>
            <a:r>
              <a:rPr lang="en-US" dirty="0" smtClean="0"/>
              <a:t>Inverted Ink bottle effect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Associated with tuberculous peritonitis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1028" descr="H:\SCAN\2.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19200"/>
            <a:ext cx="2884488" cy="563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Text Box 1029"/>
          <p:cNvSpPr txBox="1"/>
          <p:nvPr/>
        </p:nvSpPr>
        <p:spPr>
          <a:xfrm>
            <a:off x="3886200" y="609600"/>
            <a:ext cx="3490913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sz="2800" b="1" u="sng" dirty="0">
                <a:latin typeface="Times New Roman" panose="02020603050405020304" charset="0"/>
              </a:rPr>
              <a:t>Congenital Hydrocele</a:t>
            </a:r>
            <a:endParaRPr sz="2800" b="1" u="sng" dirty="0">
              <a:latin typeface="Times New Roman" panose="02020603050405020304" charset="0"/>
            </a:endParaRPr>
          </a:p>
          <a:p>
            <a:pPr algn="ctr"/>
            <a:endParaRPr sz="2800" u="sng" dirty="0">
              <a:latin typeface="Times New Roman" panose="02020603050405020304" charset="0"/>
            </a:endParaRPr>
          </a:p>
        </p:txBody>
      </p:sp>
      <p:sp>
        <p:nvSpPr>
          <p:cNvPr id="5124" name="Text Box 1030"/>
          <p:cNvSpPr txBox="1"/>
          <p:nvPr/>
        </p:nvSpPr>
        <p:spPr>
          <a:xfrm>
            <a:off x="3048000" y="1371600"/>
            <a:ext cx="5340350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The processus vaginalis remains patent.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5125" name="Text Box 1032"/>
          <p:cNvSpPr txBox="1"/>
          <p:nvPr/>
        </p:nvSpPr>
        <p:spPr>
          <a:xfrm>
            <a:off x="3048000" y="1981200"/>
            <a:ext cx="65532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It freely communicate with the peritoneal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cavity.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5126" name="Text Box 1034"/>
          <p:cNvSpPr txBox="1"/>
          <p:nvPr/>
        </p:nvSpPr>
        <p:spPr>
          <a:xfrm>
            <a:off x="3048000" y="2819400"/>
            <a:ext cx="6781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Usually communicating orifice remains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too small</a:t>
            </a:r>
            <a:r>
              <a:rPr dirty="0">
                <a:latin typeface="Times New Roman" panose="02020603050405020304" charset="0"/>
              </a:rPr>
              <a:t> .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5127" name="Text Box 1035"/>
          <p:cNvSpPr txBox="1"/>
          <p:nvPr/>
        </p:nvSpPr>
        <p:spPr>
          <a:xfrm>
            <a:off x="3048000" y="3581400"/>
            <a:ext cx="6858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Gradually disappears ; when the patient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 lies down.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5128" name="Text Box 1036"/>
          <p:cNvSpPr txBox="1"/>
          <p:nvPr/>
        </p:nvSpPr>
        <p:spPr>
          <a:xfrm>
            <a:off x="3048000" y="4419600"/>
            <a:ext cx="403701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It returns in the erect posture.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5129" name="Text Box 1037"/>
          <p:cNvSpPr txBox="1"/>
          <p:nvPr/>
        </p:nvSpPr>
        <p:spPr>
          <a:xfrm>
            <a:off x="3048000" y="4953000"/>
            <a:ext cx="585470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It may prevent emptying on digital pressure.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5130" name="Text Box 1038"/>
          <p:cNvSpPr txBox="1"/>
          <p:nvPr/>
        </p:nvSpPr>
        <p:spPr>
          <a:xfrm>
            <a:off x="3048000" y="5486400"/>
            <a:ext cx="67056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Bilateral cases one should exclude ascitis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from tuberculous peritonitis.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Infantile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Tunica vaginalis is </a:t>
            </a:r>
            <a:r>
              <a:rPr lang="en-US" dirty="0" err="1" smtClean="0"/>
              <a:t>continous</a:t>
            </a:r>
            <a:r>
              <a:rPr lang="en-US" dirty="0" smtClean="0"/>
              <a:t> with processes vaginalis which is patent </a:t>
            </a:r>
            <a:r>
              <a:rPr lang="en-US" dirty="0" err="1" smtClean="0"/>
              <a:t>upto</a:t>
            </a:r>
            <a:r>
              <a:rPr lang="en-US" dirty="0" smtClean="0"/>
              <a:t> deep ring</a:t>
            </a:r>
            <a:endParaRPr lang="en-US" dirty="0" smtClean="0"/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Diagnostic features</a:t>
            </a:r>
            <a:endParaRPr lang="en-US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Infants / adults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i="1" dirty="0" smtClean="0"/>
              <a:t>Inguinoscrotal </a:t>
            </a:r>
            <a:r>
              <a:rPr lang="en-US" dirty="0" smtClean="0"/>
              <a:t>swelling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Cystic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Fluctuant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Transilluminant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Doesn’t disappear on lying down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4"/>
          <p:cNvSpPr txBox="1"/>
          <p:nvPr/>
        </p:nvSpPr>
        <p:spPr>
          <a:xfrm>
            <a:off x="1905000" y="457200"/>
            <a:ext cx="5376863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800" b="1" u="sng" dirty="0">
                <a:latin typeface="Times New Roman" panose="02020603050405020304" charset="0"/>
                <a:cs typeface="Times New Roman" panose="02020603050405020304" charset="0"/>
              </a:rPr>
              <a:t>Different other types of Hydrocele</a:t>
            </a:r>
            <a:endParaRPr sz="2800"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sz="2800" dirty="0">
              <a:latin typeface="Times New Roman" panose="02020603050405020304" charset="0"/>
            </a:endParaRPr>
          </a:p>
        </p:txBody>
      </p:sp>
      <p:sp>
        <p:nvSpPr>
          <p:cNvPr id="12291" name="Text Box 5"/>
          <p:cNvSpPr txBox="1"/>
          <p:nvPr/>
        </p:nvSpPr>
        <p:spPr>
          <a:xfrm>
            <a:off x="381000" y="1143000"/>
            <a:ext cx="33988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dirty="0">
                <a:latin typeface="Times New Roman" panose="02020603050405020304" charset="0"/>
                <a:cs typeface="Times New Roman" panose="02020603050405020304" charset="0"/>
              </a:rPr>
              <a:t>(1)</a:t>
            </a:r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 Infantile Hydrocele</a:t>
            </a:r>
            <a:r>
              <a:rPr b="1" dirty="0">
                <a:latin typeface="Times New Roman" panose="02020603050405020304" charset="0"/>
                <a:cs typeface="Times New Roman" panose="02020603050405020304" charset="0"/>
              </a:rPr>
              <a:t> :</a:t>
            </a:r>
            <a:r>
              <a:rPr b="1" dirty="0">
                <a:latin typeface="Times New Roman" panose="02020603050405020304" charset="0"/>
              </a:rPr>
              <a:t> </a:t>
            </a:r>
            <a:endParaRPr b="1" dirty="0">
              <a:latin typeface="Times New Roman" panose="02020603050405020304" charset="0"/>
            </a:endParaRPr>
          </a:p>
        </p:txBody>
      </p:sp>
      <p:sp>
        <p:nvSpPr>
          <p:cNvPr id="12292" name="Text Box 13"/>
          <p:cNvSpPr txBox="1"/>
          <p:nvPr/>
        </p:nvSpPr>
        <p:spPr>
          <a:xfrm>
            <a:off x="3429000" y="1981200"/>
            <a:ext cx="53498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Tunica &amp; process vaginalis are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distended up to deep inguinal ring.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2293" name="Text Box 14"/>
          <p:cNvSpPr txBox="1"/>
          <p:nvPr/>
        </p:nvSpPr>
        <p:spPr>
          <a:xfrm>
            <a:off x="3429000" y="2971800"/>
            <a:ext cx="52736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Do not communicate with the general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 peritoneal cavity.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2294" name="Text Box 15"/>
          <p:cNvSpPr txBox="1"/>
          <p:nvPr/>
        </p:nvSpPr>
        <p:spPr>
          <a:xfrm>
            <a:off x="3505200" y="4114800"/>
            <a:ext cx="503555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Does not necessarily appear in infant.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pic>
        <p:nvPicPr>
          <p:cNvPr id="12295" name="Picture 17" descr="H:\SCAN\4.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1600200"/>
            <a:ext cx="3276600" cy="502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Funicular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vaginalis patent </a:t>
            </a:r>
            <a:r>
              <a:rPr lang="en-US" dirty="0" err="1" smtClean="0"/>
              <a:t>upto</a:t>
            </a:r>
            <a:r>
              <a:rPr lang="en-US" dirty="0" smtClean="0"/>
              <a:t> top of testis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Diagnostic features</a:t>
            </a:r>
            <a:endParaRPr lang="en-US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Inguinal swelling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Testis is palpable separately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5"/>
          <p:cNvSpPr txBox="1"/>
          <p:nvPr/>
        </p:nvSpPr>
        <p:spPr>
          <a:xfrm>
            <a:off x="4419600" y="762000"/>
            <a:ext cx="32115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Funicular  Hydrocele</a:t>
            </a:r>
            <a:r>
              <a:rPr b="1" dirty="0">
                <a:latin typeface="Times New Roman" panose="02020603050405020304" charset="0"/>
                <a:cs typeface="Times New Roman" panose="02020603050405020304" charset="0"/>
              </a:rPr>
              <a:t> :</a:t>
            </a:r>
            <a:r>
              <a:rPr b="1" dirty="0">
                <a:latin typeface="Times New Roman" panose="02020603050405020304" charset="0"/>
              </a:rPr>
              <a:t> </a:t>
            </a:r>
            <a:endParaRPr b="1" dirty="0">
              <a:latin typeface="Times New Roman" panose="02020603050405020304" charset="0"/>
            </a:endParaRPr>
          </a:p>
        </p:txBody>
      </p:sp>
      <p:sp>
        <p:nvSpPr>
          <p:cNvPr id="13315" name="Text Box 8"/>
          <p:cNvSpPr txBox="1"/>
          <p:nvPr/>
        </p:nvSpPr>
        <p:spPr>
          <a:xfrm>
            <a:off x="4038600" y="1600200"/>
            <a:ext cx="47402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Funicular process is closed just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 above the tunica  vaginalis.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3316" name="Text Box 9"/>
          <p:cNvSpPr txBox="1"/>
          <p:nvPr/>
        </p:nvSpPr>
        <p:spPr>
          <a:xfrm>
            <a:off x="4038600" y="2743200"/>
            <a:ext cx="479901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So it is more of a inguinal swelling.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3317" name="Text Box 10"/>
          <p:cNvSpPr txBox="1"/>
          <p:nvPr/>
        </p:nvSpPr>
        <p:spPr>
          <a:xfrm>
            <a:off x="4024313" y="3581400"/>
            <a:ext cx="5230812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May  be confused with inguinal hernia.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3318" name="Text Box 11"/>
          <p:cNvSpPr txBox="1"/>
          <p:nvPr/>
        </p:nvSpPr>
        <p:spPr>
          <a:xfrm>
            <a:off x="4038600" y="4267200"/>
            <a:ext cx="110331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Rare.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pic>
        <p:nvPicPr>
          <p:cNvPr id="13319" name="Picture 13" descr="H:\SCAN\3.3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43000"/>
            <a:ext cx="3733800" cy="5410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8229600" cy="914400"/>
          </a:xfrm>
        </p:spPr>
        <p:txBody>
          <a:bodyPr/>
          <a:lstStyle/>
          <a:p>
            <a:r>
              <a:rPr lang="en-US" dirty="0" smtClean="0"/>
              <a:t>Encysted hydrocele of the 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Central portion of processes vaginalis remains patent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Diagnostic features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Oval , cystic swelling in relation to cord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Inguinal / </a:t>
            </a:r>
            <a:r>
              <a:rPr lang="en-US" dirty="0" err="1" smtClean="0"/>
              <a:t>inguinoscrotal</a:t>
            </a:r>
            <a:r>
              <a:rPr lang="en-US" dirty="0" smtClean="0"/>
              <a:t> / scrotal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Fluctuant / transilluminant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Traction test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6"/>
          <p:cNvSpPr txBox="1"/>
          <p:nvPr/>
        </p:nvSpPr>
        <p:spPr>
          <a:xfrm>
            <a:off x="3200400" y="609600"/>
            <a:ext cx="433863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 Encysted Hydrocele of the cord</a:t>
            </a:r>
            <a:endParaRPr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u="sng" dirty="0">
              <a:latin typeface="Times New Roman" panose="02020603050405020304" charset="0"/>
            </a:endParaRPr>
          </a:p>
        </p:txBody>
      </p:sp>
      <p:sp>
        <p:nvSpPr>
          <p:cNvPr id="14339" name="Text Box 7"/>
          <p:cNvSpPr txBox="1"/>
          <p:nvPr/>
        </p:nvSpPr>
        <p:spPr>
          <a:xfrm>
            <a:off x="2971800" y="1676400"/>
            <a:ext cx="6081713" cy="157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A portion of funicular process remains patent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and distended with fluid.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4340" name="Text Box 8"/>
          <p:cNvSpPr txBox="1"/>
          <p:nvPr/>
        </p:nvSpPr>
        <p:spPr>
          <a:xfrm>
            <a:off x="2971800" y="2590800"/>
            <a:ext cx="332740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Closed from either end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4341" name="Text Box 9"/>
          <p:cNvSpPr txBox="1"/>
          <p:nvPr/>
        </p:nvSpPr>
        <p:spPr>
          <a:xfrm>
            <a:off x="2971800" y="3276600"/>
            <a:ext cx="23383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Cystic swelling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4342" name="Text Box 10"/>
          <p:cNvSpPr txBox="1"/>
          <p:nvPr/>
        </p:nvSpPr>
        <p:spPr>
          <a:xfrm>
            <a:off x="2971800" y="4038600"/>
            <a:ext cx="57912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Traction test positive: On pulling the testis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 the cyst also comes down.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pic>
        <p:nvPicPr>
          <p:cNvPr id="14343" name="Picture 12" descr="H:\SCAN\5.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66800"/>
            <a:ext cx="2971800" cy="5486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4"/>
          <p:cNvSpPr txBox="1"/>
          <p:nvPr/>
        </p:nvSpPr>
        <p:spPr>
          <a:xfrm>
            <a:off x="593725" y="803275"/>
            <a:ext cx="165576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Aetiology</a:t>
            </a: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: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9219" name="Text Box 5"/>
          <p:cNvSpPr txBox="1"/>
          <p:nvPr/>
        </p:nvSpPr>
        <p:spPr>
          <a:xfrm>
            <a:off x="457200" y="1371600"/>
            <a:ext cx="53863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Hydrocele can be produced in four ways:- </a:t>
            </a:r>
            <a:endParaRPr u="sng"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9220" name="Text Box 6"/>
          <p:cNvSpPr txBox="1"/>
          <p:nvPr/>
        </p:nvSpPr>
        <p:spPr>
          <a:xfrm>
            <a:off x="457200" y="2057400"/>
            <a:ext cx="77882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by excessive production of fluid within the sac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eg</a:t>
            </a: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: secondary  hydrocele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9221" name="Text Box 7"/>
          <p:cNvSpPr txBox="1"/>
          <p:nvPr/>
        </p:nvSpPr>
        <p:spPr>
          <a:xfrm>
            <a:off x="457200" y="3048000"/>
            <a:ext cx="4022725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by defective absorption of fluid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eg</a:t>
            </a: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:- primary hydrocele</a:t>
            </a:r>
            <a:r>
              <a:rPr dirty="0">
                <a:latin typeface="Times New Roman" panose="02020603050405020304" charset="0"/>
              </a:rPr>
              <a:t> 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9222" name="Text Box 8"/>
          <p:cNvSpPr txBox="1"/>
          <p:nvPr/>
        </p:nvSpPr>
        <p:spPr>
          <a:xfrm>
            <a:off x="457200" y="3962400"/>
            <a:ext cx="80930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by interference with lymphatic drainage of scrotal wall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eg</a:t>
            </a: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: filarial hydrocele.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9223" name="Text Box 9"/>
          <p:cNvSpPr txBox="1"/>
          <p:nvPr/>
        </p:nvSpPr>
        <p:spPr>
          <a:xfrm>
            <a:off x="457200" y="4953000"/>
            <a:ext cx="4705350" cy="1187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by connection with peritoneal cavity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eg</a:t>
            </a: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:- congenital Hydrocele.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Hydrocele en </a:t>
            </a:r>
            <a:r>
              <a:rPr lang="en-US" dirty="0" err="1" smtClean="0"/>
              <a:t>bisac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Bilocular</a:t>
            </a:r>
            <a:r>
              <a:rPr lang="en-US" dirty="0" smtClean="0"/>
              <a:t> hydrocele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intercommunicating sacs – one above &amp; one below neck of scrotum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Upper sac has no communication with processes vaginalis &amp; in fact it is the herniated tunica vaginalis</a:t>
            </a:r>
            <a:endParaRPr lang="en-US" dirty="0" smtClean="0"/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Cross – Fluctuation </a:t>
            </a:r>
            <a:r>
              <a:rPr lang="en-US" dirty="0" smtClean="0"/>
              <a:t>= </a:t>
            </a:r>
            <a:r>
              <a:rPr lang="en-US" dirty="0" err="1" smtClean="0"/>
              <a:t>pathognomonic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11"/>
          <p:cNvSpPr txBox="1"/>
          <p:nvPr/>
        </p:nvSpPr>
        <p:spPr>
          <a:xfrm>
            <a:off x="3581400" y="1295400"/>
            <a:ext cx="4059238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Bilocular Hydrocele en bissac</a:t>
            </a:r>
            <a:endParaRPr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dirty="0">
              <a:latin typeface="Times New Roman" panose="02020603050405020304" charset="0"/>
            </a:endParaRPr>
          </a:p>
        </p:txBody>
      </p:sp>
      <p:pic>
        <p:nvPicPr>
          <p:cNvPr id="16387" name="Picture 13" descr="H:\SCAN\6.6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19200"/>
            <a:ext cx="3276600" cy="4765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Text Box 14"/>
          <p:cNvSpPr txBox="1"/>
          <p:nvPr/>
        </p:nvSpPr>
        <p:spPr>
          <a:xfrm>
            <a:off x="3352800" y="2057400"/>
            <a:ext cx="5638800" cy="228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The hydrocele sac extends into the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inguinal canal  up to the internal ring but   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the sac is constricted in the middle,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forming two different sacs communicating 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each other.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6"/>
          <p:cNvSpPr txBox="1"/>
          <p:nvPr/>
        </p:nvSpPr>
        <p:spPr>
          <a:xfrm>
            <a:off x="3581400" y="838200"/>
            <a:ext cx="333851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Hydrocele of hernial sac</a:t>
            </a:r>
            <a:endParaRPr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u="sng" dirty="0">
              <a:latin typeface="Times New Roman" panose="02020603050405020304" charset="0"/>
            </a:endParaRPr>
          </a:p>
        </p:txBody>
      </p:sp>
      <p:sp>
        <p:nvSpPr>
          <p:cNvPr id="15363" name="Text Box 7"/>
          <p:cNvSpPr txBox="1"/>
          <p:nvPr/>
        </p:nvSpPr>
        <p:spPr>
          <a:xfrm>
            <a:off x="2819400" y="1676400"/>
            <a:ext cx="60960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Sometimes neck of the hernial sac gets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closed or plugged with adhesions or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omentum.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15364" name="Text Box 8"/>
          <p:cNvSpPr txBox="1"/>
          <p:nvPr/>
        </p:nvSpPr>
        <p:spPr>
          <a:xfrm>
            <a:off x="2819400" y="3124200"/>
            <a:ext cx="57912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Retention of  the serous fluid secreted by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peritoneum of hernial  sac, result in  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hydrocele.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</a:endParaRPr>
          </a:p>
        </p:txBody>
      </p:sp>
      <p:pic>
        <p:nvPicPr>
          <p:cNvPr id="15365" name="Picture 10" descr="H:\SCAN\7.7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19200"/>
            <a:ext cx="2895600" cy="487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epididymoorchitis</a:t>
            </a:r>
            <a:endParaRPr lang="en-US" dirty="0" smtClean="0"/>
          </a:p>
          <a:p>
            <a:r>
              <a:rPr lang="en-US" dirty="0" smtClean="0"/>
              <a:t>Chronic epididymoorchitis</a:t>
            </a:r>
            <a:endParaRPr lang="en-US" dirty="0" smtClean="0"/>
          </a:p>
          <a:p>
            <a:r>
              <a:rPr lang="en-US" dirty="0" err="1" smtClean="0"/>
              <a:t>Syhilitic</a:t>
            </a:r>
            <a:r>
              <a:rPr lang="en-US" dirty="0" smtClean="0"/>
              <a:t> </a:t>
            </a:r>
            <a:r>
              <a:rPr lang="en-US" dirty="0" err="1" smtClean="0"/>
              <a:t>orchitis</a:t>
            </a:r>
            <a:endParaRPr lang="en-US" dirty="0" smtClean="0"/>
          </a:p>
          <a:p>
            <a:r>
              <a:rPr lang="en-US" dirty="0" smtClean="0"/>
              <a:t>Tumors of testis</a:t>
            </a:r>
            <a:endParaRPr lang="en-US" dirty="0" smtClean="0"/>
          </a:p>
          <a:p>
            <a:r>
              <a:rPr lang="en-US" dirty="0" smtClean="0"/>
              <a:t>Trauma</a:t>
            </a:r>
            <a:endParaRPr lang="en-US" dirty="0" smtClean="0"/>
          </a:p>
          <a:p>
            <a:r>
              <a:rPr lang="en-US" dirty="0" smtClean="0"/>
              <a:t>Lymphatic obstruction</a:t>
            </a:r>
            <a:endParaRPr lang="en-US" dirty="0" smtClean="0"/>
          </a:p>
          <a:p>
            <a:r>
              <a:rPr lang="en-US" dirty="0" smtClean="0"/>
              <a:t>Post </a:t>
            </a:r>
            <a:r>
              <a:rPr lang="en-US" dirty="0" err="1" smtClean="0"/>
              <a:t>herniorrhaphy</a:t>
            </a:r>
            <a:r>
              <a:rPr lang="en-US" dirty="0" smtClean="0"/>
              <a:t> hydrocele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dirty="0" err="1" smtClean="0"/>
              <a:t>Hematocele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86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Recent </a:t>
            </a:r>
            <a:r>
              <a:rPr lang="en-US" sz="3600" dirty="0" err="1" smtClean="0">
                <a:solidFill>
                  <a:srgbClr val="FFFF00"/>
                </a:solidFill>
              </a:rPr>
              <a:t>hematocele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Trauma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Tumor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Tapping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C / f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Painful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Tender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Tense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Non transilluminant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Rx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i="1" dirty="0" smtClean="0"/>
              <a:t>Immediate scrotal exploration</a:t>
            </a:r>
            <a:endParaRPr lang="en-US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Evacuation of clots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Clean with H2O2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Loose closure with drain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Scrotal support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Old clotted </a:t>
            </a:r>
            <a:r>
              <a:rPr lang="en-US" dirty="0" err="1" smtClean="0">
                <a:solidFill>
                  <a:srgbClr val="FFFF00"/>
                </a:solidFill>
              </a:rPr>
              <a:t>hematocele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slow hemorrhage into tunica vaginalis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Long standing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 / D</a:t>
            </a:r>
            <a:endParaRPr lang="en-US" dirty="0" smtClean="0"/>
          </a:p>
          <a:p>
            <a:pPr lvl="1"/>
            <a:r>
              <a:rPr lang="en-US" dirty="0" smtClean="0"/>
              <a:t>Testicular tumor</a:t>
            </a:r>
            <a:endParaRPr lang="en-US" dirty="0" smtClean="0"/>
          </a:p>
          <a:p>
            <a:pPr lvl="1"/>
            <a:r>
              <a:rPr lang="en-US" dirty="0" smtClean="0"/>
              <a:t>USG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Rx </a:t>
            </a:r>
            <a:endParaRPr lang="en-US" dirty="0" smtClean="0"/>
          </a:p>
          <a:p>
            <a:pPr lvl="1"/>
            <a:r>
              <a:rPr lang="en-US" sz="31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Orchidectomy </a:t>
            </a:r>
            <a:endParaRPr lang="en-US" sz="3100" b="1" i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4"/>
          <p:cNvSpPr txBox="1"/>
          <p:nvPr/>
        </p:nvSpPr>
        <p:spPr>
          <a:xfrm>
            <a:off x="2590800" y="1066800"/>
            <a:ext cx="36385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800" b="1" u="sng" dirty="0">
                <a:latin typeface="Times New Roman" panose="02020603050405020304" charset="0"/>
                <a:cs typeface="Times New Roman" panose="02020603050405020304" charset="0"/>
              </a:rPr>
              <a:t>Secondary Hydrocele</a:t>
            </a:r>
            <a:r>
              <a:rPr sz="2800" b="1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endParaRPr sz="2800" b="1"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8195" name="Text Box 5"/>
          <p:cNvSpPr txBox="1"/>
          <p:nvPr/>
        </p:nvSpPr>
        <p:spPr>
          <a:xfrm>
            <a:off x="685800" y="1828800"/>
            <a:ext cx="19431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Secondary to:</a:t>
            </a:r>
            <a:r>
              <a:rPr u="sng" dirty="0">
                <a:latin typeface="Times New Roman" panose="02020603050405020304" charset="0"/>
              </a:rPr>
              <a:t> </a:t>
            </a:r>
            <a:endParaRPr u="sng" dirty="0">
              <a:latin typeface="Times New Roman" panose="02020603050405020304" charset="0"/>
            </a:endParaRPr>
          </a:p>
        </p:txBody>
      </p:sp>
      <p:sp>
        <p:nvSpPr>
          <p:cNvPr id="8196" name="Text Box 6"/>
          <p:cNvSpPr txBox="1"/>
          <p:nvPr/>
        </p:nvSpPr>
        <p:spPr>
          <a:xfrm>
            <a:off x="2667000" y="2286000"/>
            <a:ext cx="5022850" cy="15525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Acute or chronic epididymo -orchitis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Syphilitic.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8197" name="Text Box 8"/>
          <p:cNvSpPr txBox="1"/>
          <p:nvPr/>
        </p:nvSpPr>
        <p:spPr>
          <a:xfrm>
            <a:off x="2667000" y="3048000"/>
            <a:ext cx="2409825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Malignancy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Torsion of testis.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8198" name="Text Box 9"/>
          <p:cNvSpPr txBox="1"/>
          <p:nvPr/>
        </p:nvSpPr>
        <p:spPr>
          <a:xfrm>
            <a:off x="2590800" y="3886200"/>
            <a:ext cx="4597400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comparatively not very big &amp; lax.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Testis is usually palpable.</a:t>
            </a:r>
            <a:r>
              <a:rPr dirty="0">
                <a:latin typeface="Times New Roman" panose="02020603050405020304" charset="0"/>
              </a:rPr>
              <a:t> </a:t>
            </a:r>
            <a:endParaRPr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t>Lab studies:</a:t>
            </a: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Blood examination</a:t>
            </a:r>
          </a:p>
          <a:p>
            <a:r>
              <a:t>ECG</a:t>
            </a:r>
          </a:p>
          <a:p>
            <a:r>
              <a:t>CXR</a:t>
            </a:r>
          </a:p>
          <a:p>
            <a:r>
              <a:rPr err="1"/>
              <a:t>Tumour</a:t>
            </a:r>
            <a:r>
              <a:t> markers</a:t>
            </a:r>
          </a:p>
          <a:p>
            <a:r>
              <a:t>Urine examination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t>Imaging:</a:t>
            </a:r>
          </a:p>
        </p:txBody>
      </p:sp>
      <p:sp>
        <p:nvSpPr>
          <p:cNvPr id="10243" name="Text Placeholder 1024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Ultrasound scan</a:t>
            </a:r>
          </a:p>
          <a:p>
            <a:r>
              <a:t>Duplex scan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10"/>
          <p:cNvSpPr txBox="1"/>
          <p:nvPr/>
        </p:nvSpPr>
        <p:spPr>
          <a:xfrm>
            <a:off x="304800" y="533400"/>
            <a:ext cx="45593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Hydrocele of the canal of Nuck</a:t>
            </a:r>
            <a:r>
              <a:rPr b="1" dirty="0">
                <a:latin typeface="Times New Roman" panose="02020603050405020304" charset="0"/>
                <a:cs typeface="Times New Roman" panose="02020603050405020304" charset="0"/>
              </a:rPr>
              <a:t> :-</a:t>
            </a:r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b="1" u="sng"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17411" name="Text Box 11"/>
          <p:cNvSpPr txBox="1"/>
          <p:nvPr/>
        </p:nvSpPr>
        <p:spPr>
          <a:xfrm>
            <a:off x="304800" y="1371600"/>
            <a:ext cx="6354763" cy="15525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Occurs  in females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Cyst lies in relation to round ligament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Always fully or partially within  the inguinal canal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7412" name="Text Box 12"/>
          <p:cNvSpPr txBox="1"/>
          <p:nvPr/>
        </p:nvSpPr>
        <p:spPr>
          <a:xfrm>
            <a:off x="228600" y="3581400"/>
            <a:ext cx="7926388" cy="191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Postherniorrhaphy hydrocele</a:t>
            </a:r>
            <a:r>
              <a:rPr b="1" u="sng" dirty="0">
                <a:latin typeface="Times New Roman" panose="02020603050405020304" charset="0"/>
              </a:rPr>
              <a:t> </a:t>
            </a:r>
            <a:endParaRPr b="1" u="sng" dirty="0">
              <a:latin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Relatively rare complication  of inguinal hernial repair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Occurs due to interruption to the lymphatics  draining of the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scrotal contents.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Congenital</a:t>
            </a:r>
            <a:endParaRPr lang="en-US" dirty="0" smtClean="0"/>
          </a:p>
          <a:p>
            <a:r>
              <a:rPr lang="en-US" dirty="0" smtClean="0"/>
              <a:t>Acquired</a:t>
            </a:r>
            <a:endParaRPr lang="en-US" dirty="0" smtClean="0"/>
          </a:p>
          <a:p>
            <a:pPr lvl="1"/>
            <a:r>
              <a:rPr lang="en-US" dirty="0" smtClean="0"/>
              <a:t>Primary / Idiopathic</a:t>
            </a:r>
            <a:endParaRPr lang="en-US" dirty="0" smtClean="0"/>
          </a:p>
          <a:p>
            <a:pPr lvl="1"/>
            <a:r>
              <a:rPr lang="en-US" dirty="0" smtClean="0"/>
              <a:t>Secondary</a:t>
            </a:r>
            <a:endParaRPr lang="en-US" dirty="0" smtClean="0"/>
          </a:p>
          <a:p>
            <a:pPr lvl="2"/>
            <a:r>
              <a:rPr lang="en-US" dirty="0" smtClean="0"/>
              <a:t>Acute</a:t>
            </a:r>
            <a:endParaRPr lang="en-US" dirty="0" smtClean="0"/>
          </a:p>
          <a:p>
            <a:pPr lvl="2"/>
            <a:r>
              <a:rPr lang="en-US" dirty="0" smtClean="0"/>
              <a:t>Chronic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4"/>
          <p:cNvSpPr txBox="1"/>
          <p:nvPr/>
        </p:nvSpPr>
        <p:spPr>
          <a:xfrm>
            <a:off x="0" y="838200"/>
            <a:ext cx="8570913" cy="5632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Filarial hydrocele and chylocele</a:t>
            </a:r>
            <a:endParaRPr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Account for 80% of cases in some tropical countries; where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the parasite is endemic.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Follows repeated attacks of filarial epididymo – orchitis.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May develop slowly or very rapidly.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They vary in size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Occasionally fluids contain liquid fat which is rich in cholesterol 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This is due to rupture of lymphatic varix , with discharge of  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   chyle into the hydrocele.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Adult worms are sometime found in epididymis.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 Long standing chylocele will have adhesions with scrotum.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Treatment –rest &amp;aspiration.chronic cases-excision of sac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b="1" u="sng"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itle 12289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</a:p>
        </p:txBody>
      </p:sp>
      <p:sp>
        <p:nvSpPr>
          <p:cNvPr id="12291" name="Text Placeholder 12290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Surgical:</a:t>
            </a:r>
          </a:p>
          <a:p>
            <a:pPr>
              <a:buNone/>
            </a:pPr>
            <a:r>
              <a:t>   </a:t>
            </a:r>
          </a:p>
          <a:p>
            <a:pPr>
              <a:buNone/>
            </a:pPr>
            <a:r>
              <a:rPr err="1"/>
              <a:t>       Aspiration &amp; sclerosant</a:t>
            </a:r>
            <a:r>
              <a:t> injection</a:t>
            </a:r>
          </a:p>
          <a:p>
            <a:pPr>
              <a:buNone/>
            </a:pPr>
          </a:p>
          <a:p>
            <a:pPr>
              <a:buNone/>
            </a:pPr>
            <a:r>
              <a:t>       Open operation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/>
          </p:nvPr>
        </p:nvSpPr>
        <p:spPr/>
        <p:txBody>
          <a:bodyPr anchor="ctr"/>
          <a:p/>
        </p:txBody>
      </p:sp>
      <p:sp>
        <p:nvSpPr>
          <p:cNvPr id="13315" name="Text Placeholder 1331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Open Operation:</a:t>
            </a:r>
            <a:endParaRPr sz="2800"/>
          </a:p>
          <a:p>
            <a:pPr>
              <a:lnSpc>
                <a:spcPct val="80000"/>
              </a:lnSpc>
            </a:pPr>
            <a:endParaRPr sz="2800"/>
          </a:p>
          <a:p>
            <a:pPr>
              <a:lnSpc>
                <a:spcPct val="80000"/>
              </a:lnSpc>
              <a:buNone/>
            </a:pPr>
            <a:r>
              <a:rPr sz="2800" err="1"/>
              <a:t>     Jaboulay’s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 err="1"/>
              <a:t>     Lord’s plication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 err="1"/>
              <a:t>     Sharma &amp; Jhawar’s</a:t>
            </a:r>
            <a:r>
              <a:rPr sz="2800"/>
              <a:t> minimal dissection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/>
              <a:t>         technique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/>
              <a:t>     Subtotal excision of sac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 err="1"/>
              <a:t>     Marsupilisation</a:t>
            </a:r>
            <a:r>
              <a:rPr sz="2800"/>
              <a:t> / excision (for encysted </a:t>
            </a:r>
            <a:endParaRPr sz="2800"/>
          </a:p>
          <a:p>
            <a:pPr>
              <a:lnSpc>
                <a:spcPct val="80000"/>
              </a:lnSpc>
              <a:buNone/>
            </a:pPr>
            <a:r>
              <a:rPr sz="2800" err="1"/>
              <a:t>                                                hydrocoele</a:t>
            </a:r>
            <a:r>
              <a:rPr sz="2800"/>
              <a:t>)</a:t>
            </a:r>
            <a:endParaRPr sz="2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7409"/>
          <p:cNvSpPr>
            <a:spLocks noGrp="1"/>
          </p:cNvSpPr>
          <p:nvPr>
            <p:ph type="title"/>
          </p:nvPr>
        </p:nvSpPr>
        <p:spPr/>
        <p:txBody>
          <a:bodyPr anchor="ctr"/>
          <a:p/>
        </p:txBody>
      </p:sp>
      <p:sp>
        <p:nvSpPr>
          <p:cNvPr id="17411" name="Text Placeholder 17410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Complications:</a:t>
            </a:r>
          </a:p>
          <a:p/>
          <a:p>
            <a:pPr>
              <a:buNone/>
            </a:pPr>
            <a:r>
              <a:t>      wound infection</a:t>
            </a:r>
          </a:p>
          <a:p>
            <a:pPr>
              <a:buNone/>
            </a:pPr>
            <a:r>
              <a:rPr err="1"/>
              <a:t>      haematoma</a:t>
            </a:r>
            <a:endParaRPr err="1"/>
          </a:p>
          <a:p>
            <a:pPr>
              <a:buNone/>
            </a:pPr>
            <a:r>
              <a:t>      injury to the vas</a:t>
            </a:r>
          </a:p>
          <a:p>
            <a:pPr>
              <a:buNone/>
            </a:pPr>
            <a:r>
              <a:t>      recurrence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18"/>
          <p:cNvSpPr txBox="1"/>
          <p:nvPr/>
        </p:nvSpPr>
        <p:spPr>
          <a:xfrm>
            <a:off x="381000" y="685800"/>
            <a:ext cx="361950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u="sng" dirty="0">
                <a:latin typeface="Times New Roman" panose="02020603050405020304" charset="0"/>
                <a:cs typeface="Times New Roman" panose="02020603050405020304" charset="0"/>
              </a:rPr>
              <a:t>Complication of hydrocele</a:t>
            </a:r>
            <a:endParaRPr b="1" u="sng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9459" name="Text Box 19"/>
          <p:cNvSpPr txBox="1"/>
          <p:nvPr/>
        </p:nvSpPr>
        <p:spPr>
          <a:xfrm>
            <a:off x="762000" y="1371600"/>
            <a:ext cx="16891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(i) </a:t>
            </a:r>
            <a:r>
              <a:rPr u="sng" dirty="0">
                <a:latin typeface="Times New Roman" panose="02020603050405020304" charset="0"/>
                <a:cs typeface="Times New Roman" panose="02020603050405020304" charset="0"/>
              </a:rPr>
              <a:t>Rupture</a:t>
            </a:r>
            <a:r>
              <a:rPr dirty="0">
                <a:latin typeface="Times New Roman" panose="02020603050405020304" charset="0"/>
              </a:rPr>
              <a:t> :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9460" name="Text Box 20"/>
          <p:cNvSpPr txBox="1"/>
          <p:nvPr/>
        </p:nvSpPr>
        <p:spPr>
          <a:xfrm>
            <a:off x="2895600" y="1295400"/>
            <a:ext cx="143351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Traumatic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9461" name="Text Box 21"/>
          <p:cNvSpPr txBox="1"/>
          <p:nvPr/>
        </p:nvSpPr>
        <p:spPr>
          <a:xfrm>
            <a:off x="2895600" y="1752600"/>
            <a:ext cx="17414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Spontaneous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9462" name="Text Box 22"/>
          <p:cNvSpPr txBox="1"/>
          <p:nvPr/>
        </p:nvSpPr>
        <p:spPr>
          <a:xfrm>
            <a:off x="685800" y="2438400"/>
            <a:ext cx="24558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(ii) Haematocele : </a:t>
            </a:r>
            <a:endParaRPr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19463" name="Text Box 23"/>
          <p:cNvSpPr txBox="1"/>
          <p:nvPr/>
        </p:nvSpPr>
        <p:spPr>
          <a:xfrm>
            <a:off x="3048000" y="2438400"/>
            <a:ext cx="12065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Trauma</a:t>
            </a:r>
            <a:r>
              <a:rPr dirty="0">
                <a:latin typeface="Times New Roman" panose="02020603050405020304" charset="0"/>
              </a:rPr>
              <a:t> 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9464" name="Text Box 24"/>
          <p:cNvSpPr txBox="1"/>
          <p:nvPr/>
        </p:nvSpPr>
        <p:spPr>
          <a:xfrm>
            <a:off x="685800" y="3124200"/>
            <a:ext cx="20510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(iii) Infection : </a:t>
            </a:r>
            <a:endParaRPr dirty="0"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19465" name="Text Box 25"/>
          <p:cNvSpPr txBox="1"/>
          <p:nvPr/>
        </p:nvSpPr>
        <p:spPr>
          <a:xfrm>
            <a:off x="3048000" y="3124200"/>
            <a:ext cx="30083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Suppurative hydrocele</a:t>
            </a:r>
            <a:r>
              <a:rPr dirty="0">
                <a:latin typeface="Times New Roman" panose="02020603050405020304" charset="0"/>
              </a:rPr>
              <a:t> 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9466" name="Text Box 26"/>
          <p:cNvSpPr txBox="1"/>
          <p:nvPr/>
        </p:nvSpPr>
        <p:spPr>
          <a:xfrm>
            <a:off x="685800" y="3810000"/>
            <a:ext cx="42687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(iv) Hernia of the Hydrocele sac.</a:t>
            </a:r>
            <a:r>
              <a:rPr dirty="0">
                <a:latin typeface="Times New Roman" panose="02020603050405020304" charset="0"/>
              </a:rPr>
              <a:t> 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9467" name="Text Box 27"/>
          <p:cNvSpPr txBox="1"/>
          <p:nvPr/>
        </p:nvSpPr>
        <p:spPr>
          <a:xfrm>
            <a:off x="685800" y="4419600"/>
            <a:ext cx="373380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(v)  Calcification of sac wall.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9468" name="Text Box 28"/>
          <p:cNvSpPr txBox="1"/>
          <p:nvPr/>
        </p:nvSpPr>
        <p:spPr>
          <a:xfrm>
            <a:off x="609600" y="5105400"/>
            <a:ext cx="57927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  <a:cs typeface="Times New Roman" panose="02020603050405020304" charset="0"/>
              </a:rPr>
              <a:t>(vi) Atrophy of the testes- long standing cases</a:t>
            </a:r>
            <a:endParaRPr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/>
        <p:txBody>
          <a:bodyPr anchor="ctr"/>
          <a:p/>
        </p:txBody>
      </p:sp>
      <p:sp>
        <p:nvSpPr>
          <p:cNvPr id="14339" name="Text Placeholder 14338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err="1"/>
              <a:t>Anaesthesia</a:t>
            </a:r>
            <a:r>
              <a:t>:</a:t>
            </a:r>
          </a:p>
          <a:p/>
          <a:p>
            <a:pPr>
              <a:buNone/>
            </a:pPr>
            <a:r>
              <a:t>      Local</a:t>
            </a:r>
          </a:p>
          <a:p>
            <a:pPr>
              <a:buNone/>
            </a:pPr>
            <a:r>
              <a:t>      Regional</a:t>
            </a:r>
          </a:p>
          <a:p>
            <a:pPr>
              <a:buNone/>
            </a:pPr>
            <a:r>
              <a:t>      General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t>Steps of the operation</a:t>
            </a:r>
          </a:p>
        </p:txBody>
      </p:sp>
      <p:sp>
        <p:nvSpPr>
          <p:cNvPr id="15363" name="Text Placeholder 1536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Font typeface="Wingdings" panose="05000000000000000000" pitchFamily="2" charset="2"/>
              <a:buChar char="q"/>
            </a:pPr>
            <a:r>
              <a:t>Position</a:t>
            </a:r>
          </a:p>
          <a:p>
            <a:pPr>
              <a:buFont typeface="Wingdings" panose="05000000000000000000" pitchFamily="2" charset="2"/>
              <a:buChar char="q"/>
            </a:pPr>
            <a:r>
              <a:t>Prep</a:t>
            </a:r>
          </a:p>
          <a:p>
            <a:pPr>
              <a:buFont typeface="Wingdings" panose="05000000000000000000" pitchFamily="2" charset="2"/>
              <a:buChar char="q"/>
            </a:pPr>
            <a:r>
              <a:t>Incision</a:t>
            </a:r>
          </a:p>
          <a:p>
            <a:pPr>
              <a:buFont typeface="Wingdings" panose="05000000000000000000" pitchFamily="2" charset="2"/>
              <a:buChar char="q"/>
            </a:pPr>
            <a:r>
              <a:t>Drainage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err="1"/>
              <a:t>Eversion</a:t>
            </a:r>
            <a:r>
              <a:t>/excision etc</a:t>
            </a:r>
          </a:p>
          <a:p>
            <a:pPr>
              <a:buFont typeface="Wingdings" panose="05000000000000000000" pitchFamily="2" charset="2"/>
              <a:buChar char="q"/>
            </a:pPr>
            <a:r>
              <a:t>Closure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dirty="0"/>
              <a:t>Dressing</a:t>
            </a:r>
            <a:endParaRPr dirty="0"/>
          </a:p>
          <a:p>
            <a:pPr>
              <a:buFont typeface="Wingdings" panose="05000000000000000000" pitchFamily="2" charset="2"/>
              <a:buChar char="q"/>
            </a:pPr>
          </a:p>
          <a:p/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t>Indications for surgery:</a:t>
            </a:r>
          </a:p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Failure to resolve</a:t>
            </a:r>
          </a:p>
          <a:p>
            <a:r>
              <a:rPr err="1"/>
              <a:t>Hydrocoeles</a:t>
            </a:r>
            <a:r>
              <a:t> with suspected pathology</a:t>
            </a:r>
          </a:p>
          <a:p>
            <a:pPr>
              <a:buNone/>
            </a:pPr>
            <a:r>
              <a:rPr err="1"/>
              <a:t>       eg: torsion, tumour</a:t>
            </a:r>
            <a:endParaRPr err="1"/>
          </a:p>
          <a:p>
            <a:pPr>
              <a:buFont typeface="Wingdings" panose="05000000000000000000" pitchFamily="2" charset="2"/>
              <a:buChar char="q"/>
            </a:pPr>
            <a:r>
              <a:rPr err="1"/>
              <a:t>Symptomatic hydrocoeles</a:t>
            </a:r>
            <a:endParaRPr err="1"/>
          </a:p>
          <a:p>
            <a:pPr>
              <a:buFont typeface="Wingdings" panose="05000000000000000000" pitchFamily="2" charset="2"/>
              <a:buChar char="q"/>
            </a:pPr>
            <a:r>
              <a:t>complications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/>
          </p:nvPr>
        </p:nvSpPr>
        <p:spPr/>
        <p:txBody>
          <a:bodyPr anchor="ctr"/>
          <a:p/>
        </p:txBody>
      </p:sp>
      <p:sp>
        <p:nvSpPr>
          <p:cNvPr id="16387" name="Text Placeholder 1638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Structures to be protected:</a:t>
            </a:r>
          </a:p>
          <a:p/>
          <a:p>
            <a:pPr>
              <a:buNone/>
            </a:pPr>
            <a:r>
              <a:t>       vas deferens</a:t>
            </a:r>
          </a:p>
          <a:p>
            <a:pPr>
              <a:buNone/>
            </a:pPr>
            <a:r>
              <a:rPr err="1"/>
              <a:t>       epididymis</a:t>
            </a:r>
            <a:endParaRPr err="1"/>
          </a:p>
          <a:p>
            <a:pPr>
              <a:buNone/>
            </a:pPr>
          </a:p>
          <a:p>
            <a:pPr>
              <a:buFont typeface="Wingdings" panose="05000000000000000000" pitchFamily="2" charset="2"/>
              <a:buChar char="q"/>
            </a:pPr>
            <a:r>
              <a:rPr err="1"/>
              <a:t>Good haemostasis</a:t>
            </a:r>
            <a:endParaRPr err="1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7409"/>
          <p:cNvSpPr>
            <a:spLocks noGrp="1"/>
          </p:cNvSpPr>
          <p:nvPr>
            <p:ph type="title"/>
          </p:nvPr>
        </p:nvSpPr>
        <p:spPr/>
        <p:txBody>
          <a:bodyPr anchor="ctr"/>
          <a:p/>
        </p:txBody>
      </p:sp>
      <p:sp>
        <p:nvSpPr>
          <p:cNvPr id="17411" name="Text Placeholder 17410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Complications:</a:t>
            </a:r>
          </a:p>
          <a:p/>
          <a:p>
            <a:pPr>
              <a:buNone/>
            </a:pPr>
            <a:r>
              <a:t>      wound infection</a:t>
            </a:r>
          </a:p>
          <a:p>
            <a:pPr>
              <a:buNone/>
            </a:pPr>
            <a:r>
              <a:rPr err="1"/>
              <a:t>      haematoma</a:t>
            </a:r>
            <a:endParaRPr err="1"/>
          </a:p>
          <a:p>
            <a:pPr>
              <a:buNone/>
            </a:pPr>
            <a:r>
              <a:t>      injury to the vas</a:t>
            </a:r>
          </a:p>
          <a:p>
            <a:pPr>
              <a:buNone/>
            </a:pPr>
            <a:r>
              <a:t>      recurrence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2064"/>
            <a:ext cx="8458200" cy="914400"/>
          </a:xfrm>
        </p:spPr>
        <p:txBody>
          <a:bodyPr/>
          <a:lstStyle/>
          <a:p>
            <a:r>
              <a:rPr lang="en-US" dirty="0" smtClean="0"/>
              <a:t>Primary / Idiopathic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Five varieties</a:t>
            </a:r>
            <a:endParaRPr lang="en-US" dirty="0" smtClean="0"/>
          </a:p>
          <a:p>
            <a:pPr marL="969010" lvl="1" indent="-514350">
              <a:buFont typeface="+mj-lt"/>
              <a:buAutoNum type="arabicPeriod"/>
            </a:pPr>
            <a:r>
              <a:rPr lang="en-US" dirty="0" smtClean="0"/>
              <a:t>Vaginal hydrocele ( commonest )</a:t>
            </a:r>
            <a:endParaRPr lang="en-US" dirty="0" smtClean="0"/>
          </a:p>
          <a:p>
            <a:pPr marL="969010" lvl="1" indent="-514350">
              <a:buFont typeface="+mj-lt"/>
              <a:buAutoNum type="arabicPeriod"/>
            </a:pPr>
            <a:r>
              <a:rPr lang="en-US" dirty="0" smtClean="0"/>
              <a:t>Encysted hydrocele of the cord</a:t>
            </a:r>
            <a:endParaRPr lang="en-US" dirty="0" smtClean="0"/>
          </a:p>
          <a:p>
            <a:pPr marL="969010" lvl="1" indent="-514350">
              <a:buFont typeface="+mj-lt"/>
              <a:buAutoNum type="arabicPeriod"/>
            </a:pPr>
            <a:r>
              <a:rPr lang="en-US" dirty="0" smtClean="0"/>
              <a:t>Infantile hydrocele</a:t>
            </a:r>
            <a:endParaRPr lang="en-US" dirty="0" smtClean="0"/>
          </a:p>
          <a:p>
            <a:pPr marL="969010" lvl="1" indent="-514350">
              <a:buFont typeface="+mj-lt"/>
              <a:buAutoNum type="arabicPeriod"/>
            </a:pPr>
            <a:r>
              <a:rPr lang="en-US" dirty="0" smtClean="0"/>
              <a:t>Congenital hydrocele </a:t>
            </a:r>
            <a:endParaRPr lang="en-US" dirty="0" smtClean="0"/>
          </a:p>
          <a:p>
            <a:pPr marL="969010" lvl="1" indent="-514350">
              <a:buFont typeface="+mj-lt"/>
              <a:buAutoNum type="arabicPeriod"/>
            </a:pPr>
            <a:r>
              <a:rPr lang="en-US" dirty="0" smtClean="0"/>
              <a:t>Funicular hydrocele</a:t>
            </a:r>
            <a:endParaRPr lang="en-US" dirty="0" smtClean="0"/>
          </a:p>
          <a:p>
            <a:r>
              <a:rPr lang="en-US" dirty="0" smtClean="0"/>
              <a:t>Rare </a:t>
            </a:r>
            <a:endParaRPr lang="en-US" dirty="0" smtClean="0"/>
          </a:p>
          <a:p>
            <a:pPr marL="911860" lvl="1" indent="-514350">
              <a:buFont typeface="+mj-lt"/>
              <a:buAutoNum type="arabicPeriod"/>
            </a:pPr>
            <a:r>
              <a:rPr lang="en-US" dirty="0" smtClean="0"/>
              <a:t>Hydrocele of canal of NUCK</a:t>
            </a:r>
            <a:endParaRPr lang="en-US" dirty="0" smtClean="0"/>
          </a:p>
          <a:p>
            <a:pPr marL="911860" lvl="1" indent="-514350">
              <a:buFont typeface="+mj-lt"/>
              <a:buAutoNum type="arabicPeriod"/>
            </a:pPr>
            <a:r>
              <a:rPr lang="en-US" dirty="0" smtClean="0"/>
              <a:t>Hydrocele of the </a:t>
            </a:r>
            <a:r>
              <a:rPr lang="en-US" dirty="0" err="1" smtClean="0"/>
              <a:t>hernial</a:t>
            </a:r>
            <a:r>
              <a:rPr lang="en-US" dirty="0" smtClean="0"/>
              <a:t> sac</a:t>
            </a:r>
            <a:endParaRPr lang="en-US" dirty="0" smtClean="0"/>
          </a:p>
          <a:p>
            <a:pPr marL="911860" lvl="1" indent="-514350">
              <a:buFont typeface="+mj-lt"/>
              <a:buAutoNum type="arabicPeriod"/>
            </a:pPr>
            <a:r>
              <a:rPr lang="en-US" dirty="0" smtClean="0"/>
              <a:t>Hydrocele en </a:t>
            </a:r>
            <a:r>
              <a:rPr lang="en-US" dirty="0" err="1" smtClean="0"/>
              <a:t>bisac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t>Treatment:</a:t>
            </a:r>
          </a:p>
        </p:txBody>
      </p:sp>
      <p:sp>
        <p:nvSpPr>
          <p:cNvPr id="11267" name="Text Placeholder 11266"/>
          <p:cNvSpPr>
            <a:spLocks noGrp="1"/>
          </p:cNvSpPr>
          <p:nvPr>
            <p:ph type="body" idx="1"/>
          </p:nvPr>
        </p:nvSpPr>
        <p:spPr/>
        <p:txBody>
          <a:bodyPr/>
          <a:p/>
          <a:p>
            <a:pPr>
              <a:buFont typeface="Wingdings" panose="05000000000000000000" pitchFamily="2" charset="2"/>
              <a:buChar char="q"/>
            </a:pPr>
            <a:r>
              <a:t> Medical:</a:t>
            </a:r>
          </a:p>
          <a:p>
            <a:pPr>
              <a:buNone/>
            </a:pPr>
            <a:r>
              <a:t>         conservatism</a:t>
            </a:r>
          </a:p>
          <a:p>
            <a:pPr>
              <a:buNone/>
            </a:pPr>
            <a:r>
              <a:t>         antibiotics</a:t>
            </a:r>
          </a:p>
          <a:p>
            <a:pPr>
              <a:buNone/>
            </a:pPr>
            <a:r>
              <a:t>         anti inflammatory drugs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hydrocele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Commonest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Def : </a:t>
            </a:r>
            <a:r>
              <a:rPr lang="en-US" dirty="0" smtClean="0"/>
              <a:t>Abnormal accumulation of serous fluid within the tunica vaginalis</a:t>
            </a:r>
            <a:endParaRPr lang="en-US" dirty="0" smtClean="0"/>
          </a:p>
          <a:p>
            <a:endParaRPr lang="en-US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C000"/>
                </a:solidFill>
              </a:rPr>
              <a:t>Aetiology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i="1" dirty="0" smtClean="0"/>
              <a:t>Defective absorption </a:t>
            </a:r>
            <a:endParaRPr lang="en-US" i="1" dirty="0" smtClean="0"/>
          </a:p>
          <a:p>
            <a:pPr lvl="1"/>
            <a:r>
              <a:rPr lang="en-US" dirty="0" smtClean="0"/>
              <a:t>Excessive production</a:t>
            </a:r>
            <a:endParaRPr lang="en-US" dirty="0" smtClean="0"/>
          </a:p>
          <a:p>
            <a:pPr lvl="1"/>
            <a:r>
              <a:rPr lang="en-US" dirty="0" smtClean="0"/>
              <a:t>Lymphatic obstruction</a:t>
            </a:r>
            <a:endParaRPr lang="en-US" dirty="0" smtClean="0"/>
          </a:p>
          <a:p>
            <a:pPr lvl="1"/>
            <a:r>
              <a:rPr lang="en-US" dirty="0" smtClean="0"/>
              <a:t>Rarely connection with peritoneal cavity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Composition </a:t>
            </a:r>
            <a:endParaRPr lang="en-US" b="1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Sterile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Amber </a:t>
            </a:r>
            <a:r>
              <a:rPr lang="en-US" dirty="0" err="1" smtClean="0"/>
              <a:t>coloured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Specific gravity = 1.022 – 1.024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Water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Inorganic salts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6% of Albumin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Fibrinogen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Cholesterol crystals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Tyrosine crystals</a:t>
            </a:r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29000" y="48006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172200" y="4191000"/>
            <a:ext cx="2438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When comes in contact with blood clots firmly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History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Age : middle age</a:t>
            </a:r>
            <a:endParaRPr lang="en-US" dirty="0" smtClean="0"/>
          </a:p>
          <a:p>
            <a:pPr lvl="1"/>
            <a:r>
              <a:rPr lang="en-US" dirty="0" smtClean="0"/>
              <a:t>Geographical distribution : tropical countries</a:t>
            </a:r>
            <a:endParaRPr lang="en-US" dirty="0" smtClean="0"/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Symptoms 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/>
              <a:t>Swelling of scrotum</a:t>
            </a:r>
            <a:endParaRPr lang="en-US" dirty="0" smtClean="0"/>
          </a:p>
          <a:p>
            <a:pPr lvl="1"/>
            <a:r>
              <a:rPr lang="en-US" dirty="0" smtClean="0"/>
              <a:t>Slight discomfort / pain</a:t>
            </a:r>
            <a:endParaRPr lang="en-US" dirty="0" smtClean="0"/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Local examination 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/>
              <a:t>Unilateral / Bilateral</a:t>
            </a:r>
            <a:endParaRPr lang="en-US" dirty="0" smtClean="0"/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Inspection 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/>
              <a:t>Swelling of scrotum with a notch at the middle of the swelling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Purely scrotal swelling </a:t>
            </a:r>
            <a:r>
              <a:rPr lang="en-US" i="1" dirty="0" smtClean="0">
                <a:solidFill>
                  <a:srgbClr val="FFC000"/>
                </a:solidFill>
              </a:rPr>
              <a:t>(can get above the swelling)</a:t>
            </a:r>
            <a:endParaRPr lang="en-US" i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7724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Fluctuation test 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Positive  ( usually )</a:t>
            </a:r>
            <a:endParaRPr lang="en-US" dirty="0" smtClean="0"/>
          </a:p>
          <a:p>
            <a:pPr lvl="1"/>
            <a:r>
              <a:rPr lang="en-US" dirty="0" smtClean="0"/>
              <a:t>Negative  in  large tense primary hydroceles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Transillumination test 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Brilliantly transilluminant</a:t>
            </a:r>
            <a:endParaRPr lang="en-US" dirty="0" smtClean="0"/>
          </a:p>
          <a:p>
            <a:pPr lvl="1"/>
            <a:r>
              <a:rPr lang="en-US" dirty="0" smtClean="0"/>
              <a:t>Not transilluminant in</a:t>
            </a:r>
            <a:endParaRPr lang="en-US" dirty="0" smtClean="0"/>
          </a:p>
          <a:p>
            <a:pPr lvl="2"/>
            <a:r>
              <a:rPr lang="en-US" dirty="0" smtClean="0"/>
              <a:t>Secondary hydrocele due to epididymoorchitis</a:t>
            </a:r>
            <a:endParaRPr lang="en-US" dirty="0" smtClean="0"/>
          </a:p>
          <a:p>
            <a:pPr lvl="2"/>
            <a:r>
              <a:rPr lang="en-US" dirty="0" smtClean="0"/>
              <a:t>Filariasis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Reducibility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Not reducible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Palpation of testis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Cannot be felt separately</a:t>
            </a:r>
            <a:endParaRPr lang="en-US" dirty="0" smtClean="0"/>
          </a:p>
          <a:p>
            <a:pPr lvl="1"/>
            <a:r>
              <a:rPr lang="en-US" dirty="0" smtClean="0"/>
              <a:t>In secondary hydrocele testis can be felt through the fluid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8985</Words>
  <Application>WPS Presentation</Application>
  <PresentationFormat>On-screen Show (4:3)</PresentationFormat>
  <Paragraphs>643</Paragraphs>
  <Slides>50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63" baseType="lpstr">
      <vt:lpstr>Arial</vt:lpstr>
      <vt:lpstr>SimSun</vt:lpstr>
      <vt:lpstr>Wingdings</vt:lpstr>
      <vt:lpstr>Wingdings</vt:lpstr>
      <vt:lpstr>Wingdings 2</vt:lpstr>
      <vt:lpstr>Wingdings 3</vt:lpstr>
      <vt:lpstr>Consolas</vt:lpstr>
      <vt:lpstr>Microsoft YaHei</vt:lpstr>
      <vt:lpstr>Arial Unicode MS</vt:lpstr>
      <vt:lpstr>Calibri</vt:lpstr>
      <vt:lpstr>Times New Roman</vt:lpstr>
      <vt:lpstr>Corbel</vt:lpstr>
      <vt:lpstr>Metro</vt:lpstr>
      <vt:lpstr>HYDROCELE</vt:lpstr>
      <vt:lpstr>Definition </vt:lpstr>
      <vt:lpstr>PowerPoint 演示文稿</vt:lpstr>
      <vt:lpstr>Classification </vt:lpstr>
      <vt:lpstr>Primary / Idiopathic hydrocele</vt:lpstr>
      <vt:lpstr>Vaginal hydrocele</vt:lpstr>
      <vt:lpstr>PowerPoint 演示文稿</vt:lpstr>
      <vt:lpstr>Clinical features</vt:lpstr>
      <vt:lpstr>PowerPoint 演示文稿</vt:lpstr>
      <vt:lpstr>Transilluminant swellings</vt:lpstr>
      <vt:lpstr>Scrotal swellings</vt:lpstr>
      <vt:lpstr>Primary vs secondary hydrocele</vt:lpstr>
      <vt:lpstr>D / D</vt:lpstr>
      <vt:lpstr>PowerPoint 演示文稿</vt:lpstr>
      <vt:lpstr>Complications </vt:lpstr>
      <vt:lpstr>Treatment </vt:lpstr>
      <vt:lpstr>SUBTOTAL EXCISION OF SAC</vt:lpstr>
      <vt:lpstr>Jaboulay's bottleneck technique for excision of thin, floppy sacs</vt:lpstr>
      <vt:lpstr>LORD’S PLICATION</vt:lpstr>
      <vt:lpstr>PowerPoint 演示文稿</vt:lpstr>
      <vt:lpstr>Other varieties</vt:lpstr>
      <vt:lpstr>Congenital hydrocele</vt:lpstr>
      <vt:lpstr>PowerPoint 演示文稿</vt:lpstr>
      <vt:lpstr>Infantile hydrocele</vt:lpstr>
      <vt:lpstr>PowerPoint 演示文稿</vt:lpstr>
      <vt:lpstr>Funicular hydrocele</vt:lpstr>
      <vt:lpstr>PowerPoint 演示文稿</vt:lpstr>
      <vt:lpstr>Encysted hydrocele of the cord</vt:lpstr>
      <vt:lpstr>PowerPoint 演示文稿</vt:lpstr>
      <vt:lpstr>Hydrocele en bisac</vt:lpstr>
      <vt:lpstr>PowerPoint 演示文稿</vt:lpstr>
      <vt:lpstr>PowerPoint 演示文稿</vt:lpstr>
      <vt:lpstr>Secondary hydrocele</vt:lpstr>
      <vt:lpstr>Hematocele </vt:lpstr>
      <vt:lpstr>PowerPoint 演示文稿</vt:lpstr>
      <vt:lpstr>PowerPoint 演示文稿</vt:lpstr>
      <vt:lpstr>Lab studies:</vt:lpstr>
      <vt:lpstr>Imaging: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Steps of the operation</vt:lpstr>
      <vt:lpstr>Indications for surgery:</vt:lpstr>
      <vt:lpstr>PowerPoint 演示文稿</vt:lpstr>
      <vt:lpstr>PowerPoint 演示文稿</vt:lpstr>
      <vt:lpstr>Treatment: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HYDROCELE</dc:title>
  <dc:creator>HAREESH</dc:creator>
  <cp:lastModifiedBy>PROF.DLN</cp:lastModifiedBy>
  <cp:revision>28</cp:revision>
  <dcterms:created xsi:type="dcterms:W3CDTF">2006-08-16T00:00:00Z</dcterms:created>
  <dcterms:modified xsi:type="dcterms:W3CDTF">2020-04-25T04:18:13Z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