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94" r:id="rId2"/>
    <p:sldId id="295" r:id="rId3"/>
    <p:sldId id="296" r:id="rId4"/>
    <p:sldId id="297" r:id="rId5"/>
    <p:sldId id="298" r:id="rId6"/>
    <p:sldId id="256" r:id="rId7"/>
    <p:sldId id="257" r:id="rId8"/>
    <p:sldId id="308" r:id="rId9"/>
    <p:sldId id="310" r:id="rId10"/>
    <p:sldId id="309"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305" r:id="rId31"/>
    <p:sldId id="306" r:id="rId32"/>
    <p:sldId id="307" r:id="rId33"/>
    <p:sldId id="311" r:id="rId34"/>
    <p:sldId id="313" r:id="rId35"/>
    <p:sldId id="314" r:id="rId36"/>
    <p:sldId id="299" r:id="rId37"/>
    <p:sldId id="300" r:id="rId38"/>
    <p:sldId id="301" r:id="rId39"/>
    <p:sldId id="302" r:id="rId40"/>
    <p:sldId id="303" r:id="rId41"/>
    <p:sldId id="304"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320" r:id="rId56"/>
    <p:sldId id="290" r:id="rId57"/>
    <p:sldId id="291" r:id="rId58"/>
    <p:sldId id="292" r:id="rId59"/>
    <p:sldId id="293" r:id="rId60"/>
    <p:sldId id="312" r:id="rId61"/>
    <p:sldId id="315" r:id="rId62"/>
    <p:sldId id="316" r:id="rId63"/>
    <p:sldId id="317" r:id="rId64"/>
    <p:sldId id="318" r:id="rId65"/>
    <p:sldId id="31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451EE-45DC-40F5-B742-60A85A9EF85B}"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IN"/>
        </a:p>
      </dgm:t>
    </dgm:pt>
    <dgm:pt modelId="{671964CC-C89F-4FB4-818A-4C2EC6AC0DAF}">
      <dgm:prSet phldrT="[Text]" custT="1"/>
      <dgm:spPr/>
      <dgm:t>
        <a:bodyPr/>
        <a:lstStyle/>
        <a:p>
          <a:r>
            <a:rPr lang="en-IN" sz="1200" dirty="0" err="1"/>
            <a:t>GeneXpert</a:t>
          </a:r>
          <a:endParaRPr lang="en-IN" sz="1200" dirty="0"/>
        </a:p>
      </dgm:t>
    </dgm:pt>
    <dgm:pt modelId="{2788F646-9098-46A6-83DA-803E0A611C93}" type="parTrans" cxnId="{00062262-C419-45A2-886F-8E8DF93769F1}">
      <dgm:prSet/>
      <dgm:spPr/>
      <dgm:t>
        <a:bodyPr/>
        <a:lstStyle/>
        <a:p>
          <a:endParaRPr lang="en-IN" sz="3600"/>
        </a:p>
      </dgm:t>
    </dgm:pt>
    <dgm:pt modelId="{DC06E825-E280-4723-BC5C-04E985240746}" type="sibTrans" cxnId="{00062262-C419-45A2-886F-8E8DF93769F1}">
      <dgm:prSet/>
      <dgm:spPr/>
      <dgm:t>
        <a:bodyPr/>
        <a:lstStyle/>
        <a:p>
          <a:endParaRPr lang="en-IN" sz="3600"/>
        </a:p>
      </dgm:t>
    </dgm:pt>
    <dgm:pt modelId="{5BFEC5EB-A7BB-4D8E-A576-5FC73CC4A7B0}">
      <dgm:prSet phldrT="[Text]" custT="1"/>
      <dgm:spPr/>
      <dgm:t>
        <a:bodyPr/>
        <a:lstStyle/>
        <a:p>
          <a:r>
            <a:rPr lang="en-IN" sz="1200" dirty="0" err="1"/>
            <a:t>TrueNAT</a:t>
          </a:r>
          <a:endParaRPr lang="en-IN" sz="1200" dirty="0"/>
        </a:p>
      </dgm:t>
    </dgm:pt>
    <dgm:pt modelId="{1F3C111F-B583-48CC-AF74-1F55F23BABA0}" type="parTrans" cxnId="{B913836F-2E7F-4A49-BCC5-0BB11BBA331B}">
      <dgm:prSet/>
      <dgm:spPr/>
      <dgm:t>
        <a:bodyPr/>
        <a:lstStyle/>
        <a:p>
          <a:endParaRPr lang="en-IN" sz="3600"/>
        </a:p>
      </dgm:t>
    </dgm:pt>
    <dgm:pt modelId="{16A40136-5240-438E-8B8D-231515E18F4D}" type="sibTrans" cxnId="{B913836F-2E7F-4A49-BCC5-0BB11BBA331B}">
      <dgm:prSet/>
      <dgm:spPr/>
      <dgm:t>
        <a:bodyPr/>
        <a:lstStyle/>
        <a:p>
          <a:endParaRPr lang="en-IN" sz="3600"/>
        </a:p>
      </dgm:t>
    </dgm:pt>
    <dgm:pt modelId="{1552C354-2400-4835-B938-C4A4EFF1D820}">
      <dgm:prSet phldrT="[Text]" custT="1"/>
      <dgm:spPr/>
      <dgm:t>
        <a:bodyPr/>
        <a:lstStyle/>
        <a:p>
          <a:r>
            <a:rPr lang="en-IN" sz="1200" dirty="0"/>
            <a:t>CDST Expansion</a:t>
          </a:r>
        </a:p>
      </dgm:t>
    </dgm:pt>
    <dgm:pt modelId="{A890357D-3972-439A-8743-640034310575}" type="parTrans" cxnId="{A1928165-644E-404B-ABF1-48D89CE98619}">
      <dgm:prSet/>
      <dgm:spPr/>
      <dgm:t>
        <a:bodyPr/>
        <a:lstStyle/>
        <a:p>
          <a:endParaRPr lang="en-IN" sz="3600"/>
        </a:p>
      </dgm:t>
    </dgm:pt>
    <dgm:pt modelId="{AB064055-60B7-4B72-80A7-4690B9936419}" type="sibTrans" cxnId="{A1928165-644E-404B-ABF1-48D89CE98619}">
      <dgm:prSet/>
      <dgm:spPr/>
      <dgm:t>
        <a:bodyPr/>
        <a:lstStyle/>
        <a:p>
          <a:endParaRPr lang="en-IN" sz="3600"/>
        </a:p>
      </dgm:t>
    </dgm:pt>
    <dgm:pt modelId="{D88A8A3B-B4D1-4D15-9466-D38FA2D5DC33}">
      <dgm:prSet custT="1"/>
      <dgm:spPr>
        <a:solidFill>
          <a:schemeClr val="accent2"/>
        </a:solidFill>
      </dgm:spPr>
      <dgm:t>
        <a:bodyPr/>
        <a:lstStyle/>
        <a:p>
          <a:r>
            <a:rPr lang="en-IN" sz="1200" dirty="0"/>
            <a:t>CXR</a:t>
          </a:r>
        </a:p>
      </dgm:t>
    </dgm:pt>
    <dgm:pt modelId="{973E31F1-06D8-45AF-AE64-3D0F70AE07FF}" type="parTrans" cxnId="{B9139DBC-8550-4305-8F20-64ED7A3DCB3D}">
      <dgm:prSet/>
      <dgm:spPr/>
      <dgm:t>
        <a:bodyPr/>
        <a:lstStyle/>
        <a:p>
          <a:endParaRPr lang="en-IN" sz="3600"/>
        </a:p>
      </dgm:t>
    </dgm:pt>
    <dgm:pt modelId="{07A0FA8C-E6E9-4A8B-9CCF-49D4C75B04F2}" type="sibTrans" cxnId="{B9139DBC-8550-4305-8F20-64ED7A3DCB3D}">
      <dgm:prSet/>
      <dgm:spPr/>
      <dgm:t>
        <a:bodyPr/>
        <a:lstStyle/>
        <a:p>
          <a:endParaRPr lang="en-IN" sz="3600"/>
        </a:p>
      </dgm:t>
    </dgm:pt>
    <dgm:pt modelId="{42CAE363-96AF-4951-9482-D7BE0832DCEA}">
      <dgm:prSet/>
      <dgm:spPr/>
      <dgm:t>
        <a:bodyPr/>
        <a:lstStyle/>
        <a:p>
          <a:r>
            <a:rPr lang="en-US" dirty="0"/>
            <a:t>Microscopy Centre</a:t>
          </a:r>
        </a:p>
      </dgm:t>
    </dgm:pt>
    <dgm:pt modelId="{508EDA11-C657-4E5C-8BC3-BC908F4FDB99}" type="parTrans" cxnId="{7B32BD80-EEC4-4659-83AD-248A3D5B1042}">
      <dgm:prSet/>
      <dgm:spPr/>
      <dgm:t>
        <a:bodyPr/>
        <a:lstStyle/>
        <a:p>
          <a:endParaRPr lang="en-US"/>
        </a:p>
      </dgm:t>
    </dgm:pt>
    <dgm:pt modelId="{FA005251-980A-41D5-A277-68C876DE180E}" type="sibTrans" cxnId="{7B32BD80-EEC4-4659-83AD-248A3D5B1042}">
      <dgm:prSet/>
      <dgm:spPr/>
      <dgm:t>
        <a:bodyPr/>
        <a:lstStyle/>
        <a:p>
          <a:endParaRPr lang="en-US"/>
        </a:p>
      </dgm:t>
    </dgm:pt>
    <dgm:pt modelId="{15C966ED-E5C5-484A-8BB4-F1D3248976D1}" type="pres">
      <dgm:prSet presAssocID="{D10451EE-45DC-40F5-B742-60A85A9EF85B}" presName="rootNode" presStyleCnt="0">
        <dgm:presLayoutVars>
          <dgm:chMax/>
          <dgm:chPref/>
          <dgm:dir/>
          <dgm:animLvl val="lvl"/>
        </dgm:presLayoutVars>
      </dgm:prSet>
      <dgm:spPr/>
      <dgm:t>
        <a:bodyPr/>
        <a:lstStyle/>
        <a:p>
          <a:endParaRPr lang="en-US"/>
        </a:p>
      </dgm:t>
    </dgm:pt>
    <dgm:pt modelId="{71FA052A-3FEB-4CAA-9F81-EB4767B77EA9}" type="pres">
      <dgm:prSet presAssocID="{42CAE363-96AF-4951-9482-D7BE0832DCEA}" presName="composite" presStyleCnt="0"/>
      <dgm:spPr/>
    </dgm:pt>
    <dgm:pt modelId="{81BA6664-D700-4800-9651-6FD39F54CB84}" type="pres">
      <dgm:prSet presAssocID="{42CAE363-96AF-4951-9482-D7BE0832DCEA}" presName="ParentText" presStyleLbl="node1" presStyleIdx="0" presStyleCnt="5" custScaleY="155916">
        <dgm:presLayoutVars>
          <dgm:chMax val="1"/>
          <dgm:chPref val="1"/>
          <dgm:bulletEnabled val="1"/>
        </dgm:presLayoutVars>
      </dgm:prSet>
      <dgm:spPr/>
      <dgm:t>
        <a:bodyPr/>
        <a:lstStyle/>
        <a:p>
          <a:endParaRPr lang="en-US"/>
        </a:p>
      </dgm:t>
    </dgm:pt>
    <dgm:pt modelId="{E94AE0B7-BF1C-4B1F-A553-F96FD29175CE}" type="pres">
      <dgm:prSet presAssocID="{42CAE363-96AF-4951-9482-D7BE0832DCEA}" presName="Image" presStyleLbl="bgImgPlace1" presStyleIdx="0" presStyleCnt="5"/>
      <dgm:spPr>
        <a:blipFill rotWithShape="1">
          <a:blip xmlns:r="http://schemas.openxmlformats.org/officeDocument/2006/relationships" r:embed="rId1"/>
          <a:stretch>
            <a:fillRect/>
          </a:stretch>
        </a:blipFill>
      </dgm:spPr>
    </dgm:pt>
    <dgm:pt modelId="{954CF7E7-41C4-49D3-806A-3225D9E9FDA7}" type="pres">
      <dgm:prSet presAssocID="{42CAE363-96AF-4951-9482-D7BE0832DCEA}" presName="ChildText" presStyleLbl="fgAcc1" presStyleIdx="0" presStyleCnt="0">
        <dgm:presLayoutVars>
          <dgm:chMax val="0"/>
          <dgm:chPref val="0"/>
          <dgm:bulletEnabled val="1"/>
        </dgm:presLayoutVars>
      </dgm:prSet>
      <dgm:spPr/>
    </dgm:pt>
    <dgm:pt modelId="{96A74BFA-A092-4DBB-A143-156018D884D2}" type="pres">
      <dgm:prSet presAssocID="{FA005251-980A-41D5-A277-68C876DE180E}" presName="sibTrans" presStyleCnt="0"/>
      <dgm:spPr/>
    </dgm:pt>
    <dgm:pt modelId="{FD5EDD74-E041-473A-9122-D6B522BC8ABD}" type="pres">
      <dgm:prSet presAssocID="{D88A8A3B-B4D1-4D15-9466-D38FA2D5DC33}" presName="composite" presStyleCnt="0"/>
      <dgm:spPr/>
    </dgm:pt>
    <dgm:pt modelId="{47130E37-1493-4F6D-83DA-4D54FFDAE615}" type="pres">
      <dgm:prSet presAssocID="{D88A8A3B-B4D1-4D15-9466-D38FA2D5DC33}" presName="ParentText" presStyleLbl="node1" presStyleIdx="1" presStyleCnt="5">
        <dgm:presLayoutVars>
          <dgm:chMax val="1"/>
          <dgm:chPref val="1"/>
          <dgm:bulletEnabled val="1"/>
        </dgm:presLayoutVars>
      </dgm:prSet>
      <dgm:spPr/>
      <dgm:t>
        <a:bodyPr/>
        <a:lstStyle/>
        <a:p>
          <a:endParaRPr lang="en-US"/>
        </a:p>
      </dgm:t>
    </dgm:pt>
    <dgm:pt modelId="{9445129B-AFCC-4E50-8CD6-5E90E87092CC}" type="pres">
      <dgm:prSet presAssocID="{D88A8A3B-B4D1-4D15-9466-D38FA2D5DC33}" presName="Image" presStyleLbl="bgImgPlace1" presStyleIdx="1" presStyleCnt="5"/>
      <dgm:spPr>
        <a:blipFill rotWithShape="1">
          <a:blip xmlns:r="http://schemas.openxmlformats.org/officeDocument/2006/relationships" r:embed="rId2"/>
          <a:stretch>
            <a:fillRect/>
          </a:stretch>
        </a:blipFill>
      </dgm:spPr>
    </dgm:pt>
    <dgm:pt modelId="{DB19B317-9B73-48A3-A3C0-1EB6BCC064EA}" type="pres">
      <dgm:prSet presAssocID="{D88A8A3B-B4D1-4D15-9466-D38FA2D5DC33}" presName="ChildText" presStyleLbl="fgAcc1" presStyleIdx="0" presStyleCnt="0">
        <dgm:presLayoutVars>
          <dgm:chMax val="0"/>
          <dgm:chPref val="0"/>
          <dgm:bulletEnabled val="1"/>
        </dgm:presLayoutVars>
      </dgm:prSet>
      <dgm:spPr/>
    </dgm:pt>
    <dgm:pt modelId="{EB4A01CA-768B-4F79-A49B-0C62E1B1D4CE}" type="pres">
      <dgm:prSet presAssocID="{07A0FA8C-E6E9-4A8B-9CCF-49D4C75B04F2}" presName="sibTrans" presStyleCnt="0"/>
      <dgm:spPr/>
    </dgm:pt>
    <dgm:pt modelId="{83F360F2-F3D4-4D86-83C8-110C453C0009}" type="pres">
      <dgm:prSet presAssocID="{671964CC-C89F-4FB4-818A-4C2EC6AC0DAF}" presName="composite" presStyleCnt="0"/>
      <dgm:spPr/>
    </dgm:pt>
    <dgm:pt modelId="{03F1EC0E-E062-404B-AA41-E705BA313CF2}" type="pres">
      <dgm:prSet presAssocID="{671964CC-C89F-4FB4-818A-4C2EC6AC0DAF}" presName="ParentText" presStyleLbl="node1" presStyleIdx="2" presStyleCnt="5" custScaleX="110416" custScaleY="151652">
        <dgm:presLayoutVars>
          <dgm:chMax val="1"/>
          <dgm:chPref val="1"/>
          <dgm:bulletEnabled val="1"/>
        </dgm:presLayoutVars>
      </dgm:prSet>
      <dgm:spPr/>
      <dgm:t>
        <a:bodyPr/>
        <a:lstStyle/>
        <a:p>
          <a:endParaRPr lang="en-US"/>
        </a:p>
      </dgm:t>
    </dgm:pt>
    <dgm:pt modelId="{07480D1F-7140-4566-AD23-0E75BD4519C8}" type="pres">
      <dgm:prSet presAssocID="{671964CC-C89F-4FB4-818A-4C2EC6AC0DAF}" presName="Image" presStyleLbl="bgImgPlace1" presStyleIdx="2" presStyleCnt="5"/>
      <dgm:spPr>
        <a:blipFill rotWithShape="1">
          <a:blip xmlns:r="http://schemas.openxmlformats.org/officeDocument/2006/relationships" r:embed="rId3"/>
          <a:stretch>
            <a:fillRect/>
          </a:stretch>
        </a:blipFill>
      </dgm:spPr>
    </dgm:pt>
    <dgm:pt modelId="{52B404E5-7826-47C8-B793-F5CC3225782D}" type="pres">
      <dgm:prSet presAssocID="{671964CC-C89F-4FB4-818A-4C2EC6AC0DAF}" presName="ChildText" presStyleLbl="fgAcc1" presStyleIdx="0" presStyleCnt="0" custScaleX="128242">
        <dgm:presLayoutVars>
          <dgm:chMax val="0"/>
          <dgm:chPref val="0"/>
          <dgm:bulletEnabled val="1"/>
        </dgm:presLayoutVars>
      </dgm:prSet>
      <dgm:spPr/>
    </dgm:pt>
    <dgm:pt modelId="{CE120249-092B-4AA9-8ADB-2B12607AE20B}" type="pres">
      <dgm:prSet presAssocID="{DC06E825-E280-4723-BC5C-04E985240746}" presName="sibTrans" presStyleCnt="0"/>
      <dgm:spPr/>
    </dgm:pt>
    <dgm:pt modelId="{1B1F6306-7826-4610-9DAB-B16AE6B19B88}" type="pres">
      <dgm:prSet presAssocID="{5BFEC5EB-A7BB-4D8E-A576-5FC73CC4A7B0}" presName="composite" presStyleCnt="0"/>
      <dgm:spPr/>
    </dgm:pt>
    <dgm:pt modelId="{5218F4F4-F16F-4201-AC73-9A99CD7BE28F}" type="pres">
      <dgm:prSet presAssocID="{5BFEC5EB-A7BB-4D8E-A576-5FC73CC4A7B0}" presName="ParentText" presStyleLbl="node1" presStyleIdx="3" presStyleCnt="5">
        <dgm:presLayoutVars>
          <dgm:chMax val="1"/>
          <dgm:chPref val="1"/>
          <dgm:bulletEnabled val="1"/>
        </dgm:presLayoutVars>
      </dgm:prSet>
      <dgm:spPr/>
      <dgm:t>
        <a:bodyPr/>
        <a:lstStyle/>
        <a:p>
          <a:endParaRPr lang="en-US"/>
        </a:p>
      </dgm:t>
    </dgm:pt>
    <dgm:pt modelId="{ED40453C-0F1E-4A77-98B4-2E7A21BB1BFA}" type="pres">
      <dgm:prSet presAssocID="{5BFEC5EB-A7BB-4D8E-A576-5FC73CC4A7B0}" presName="Image" presStyleLbl="bgImgPlace1" presStyleIdx="3" presStyleCnt="5"/>
      <dgm:spPr>
        <a:blipFill rotWithShape="1">
          <a:blip xmlns:r="http://schemas.openxmlformats.org/officeDocument/2006/relationships" r:embed="rId4"/>
          <a:stretch>
            <a:fillRect/>
          </a:stretch>
        </a:blipFill>
      </dgm:spPr>
    </dgm:pt>
    <dgm:pt modelId="{A4C117F4-25A4-4513-AA51-7BB59849BDEF}" type="pres">
      <dgm:prSet presAssocID="{5BFEC5EB-A7BB-4D8E-A576-5FC73CC4A7B0}" presName="ChildText" presStyleLbl="fgAcc1" presStyleIdx="0" presStyleCnt="0" custScaleX="133720">
        <dgm:presLayoutVars>
          <dgm:chMax val="0"/>
          <dgm:chPref val="0"/>
          <dgm:bulletEnabled val="1"/>
        </dgm:presLayoutVars>
      </dgm:prSet>
      <dgm:spPr/>
    </dgm:pt>
    <dgm:pt modelId="{0C7C4C97-78B8-42E8-9FFF-EE5B0F25AD41}" type="pres">
      <dgm:prSet presAssocID="{16A40136-5240-438E-8B8D-231515E18F4D}" presName="sibTrans" presStyleCnt="0"/>
      <dgm:spPr/>
    </dgm:pt>
    <dgm:pt modelId="{05889C66-51FE-40CE-BEC7-622DBB338012}" type="pres">
      <dgm:prSet presAssocID="{1552C354-2400-4835-B938-C4A4EFF1D820}" presName="composite" presStyleCnt="0"/>
      <dgm:spPr/>
    </dgm:pt>
    <dgm:pt modelId="{0CA448D8-B014-4189-89C3-A351B91EDB80}" type="pres">
      <dgm:prSet presAssocID="{1552C354-2400-4835-B938-C4A4EFF1D820}" presName="ParentText" presStyleLbl="node1" presStyleIdx="4" presStyleCnt="5">
        <dgm:presLayoutVars>
          <dgm:chMax val="1"/>
          <dgm:chPref val="1"/>
          <dgm:bulletEnabled val="1"/>
        </dgm:presLayoutVars>
      </dgm:prSet>
      <dgm:spPr/>
      <dgm:t>
        <a:bodyPr/>
        <a:lstStyle/>
        <a:p>
          <a:endParaRPr lang="en-US"/>
        </a:p>
      </dgm:t>
    </dgm:pt>
    <dgm:pt modelId="{123D710B-4B48-4EA9-803F-FC73BE52977C}" type="pres">
      <dgm:prSet presAssocID="{1552C354-2400-4835-B938-C4A4EFF1D820}" presName="Image" presStyleLbl="bgImgPlace1" presStyleIdx="4" presStyleCnt="5"/>
      <dgm:spPr>
        <a:blipFill rotWithShape="1">
          <a:blip xmlns:r="http://schemas.openxmlformats.org/officeDocument/2006/relationships" r:embed="rId5"/>
          <a:stretch>
            <a:fillRect/>
          </a:stretch>
        </a:blipFill>
        <a:ln>
          <a:solidFill>
            <a:schemeClr val="accent1"/>
          </a:solidFill>
        </a:ln>
      </dgm:spPr>
    </dgm:pt>
    <dgm:pt modelId="{F991551F-E85D-4392-9482-C14CCE55C8CC}" type="pres">
      <dgm:prSet presAssocID="{1552C354-2400-4835-B938-C4A4EFF1D820}" presName="ChildText" presStyleLbl="fgAcc1" presStyleIdx="0" presStyleCnt="0">
        <dgm:presLayoutVars>
          <dgm:chMax val="0"/>
          <dgm:chPref val="0"/>
          <dgm:bulletEnabled val="1"/>
        </dgm:presLayoutVars>
      </dgm:prSet>
      <dgm:spPr/>
    </dgm:pt>
  </dgm:ptLst>
  <dgm:cxnLst>
    <dgm:cxn modelId="{885D6F56-4EBC-4129-BD0C-5E443602F584}" type="presOf" srcId="{1552C354-2400-4835-B938-C4A4EFF1D820}" destId="{0CA448D8-B014-4189-89C3-A351B91EDB80}" srcOrd="0" destOrd="0" presId="urn:microsoft.com/office/officeart/2008/layout/TitledPictureBlocks"/>
    <dgm:cxn modelId="{7B32BD80-EEC4-4659-83AD-248A3D5B1042}" srcId="{D10451EE-45DC-40F5-B742-60A85A9EF85B}" destId="{42CAE363-96AF-4951-9482-D7BE0832DCEA}" srcOrd="0" destOrd="0" parTransId="{508EDA11-C657-4E5C-8BC3-BC908F4FDB99}" sibTransId="{FA005251-980A-41D5-A277-68C876DE180E}"/>
    <dgm:cxn modelId="{B913836F-2E7F-4A49-BCC5-0BB11BBA331B}" srcId="{D10451EE-45DC-40F5-B742-60A85A9EF85B}" destId="{5BFEC5EB-A7BB-4D8E-A576-5FC73CC4A7B0}" srcOrd="3" destOrd="0" parTransId="{1F3C111F-B583-48CC-AF74-1F55F23BABA0}" sibTransId="{16A40136-5240-438E-8B8D-231515E18F4D}"/>
    <dgm:cxn modelId="{00062262-C419-45A2-886F-8E8DF93769F1}" srcId="{D10451EE-45DC-40F5-B742-60A85A9EF85B}" destId="{671964CC-C89F-4FB4-818A-4C2EC6AC0DAF}" srcOrd="2" destOrd="0" parTransId="{2788F646-9098-46A6-83DA-803E0A611C93}" sibTransId="{DC06E825-E280-4723-BC5C-04E985240746}"/>
    <dgm:cxn modelId="{B9139DBC-8550-4305-8F20-64ED7A3DCB3D}" srcId="{D10451EE-45DC-40F5-B742-60A85A9EF85B}" destId="{D88A8A3B-B4D1-4D15-9466-D38FA2D5DC33}" srcOrd="1" destOrd="0" parTransId="{973E31F1-06D8-45AF-AE64-3D0F70AE07FF}" sibTransId="{07A0FA8C-E6E9-4A8B-9CCF-49D4C75B04F2}"/>
    <dgm:cxn modelId="{2EFEE344-B67C-45E0-BB48-CF39FA65F99C}" type="presOf" srcId="{5BFEC5EB-A7BB-4D8E-A576-5FC73CC4A7B0}" destId="{5218F4F4-F16F-4201-AC73-9A99CD7BE28F}" srcOrd="0" destOrd="0" presId="urn:microsoft.com/office/officeart/2008/layout/TitledPictureBlocks"/>
    <dgm:cxn modelId="{C2411AF4-5873-4B7E-BAFA-BADFC65FC3E8}" type="presOf" srcId="{D88A8A3B-B4D1-4D15-9466-D38FA2D5DC33}" destId="{47130E37-1493-4F6D-83DA-4D54FFDAE615}" srcOrd="0" destOrd="0" presId="urn:microsoft.com/office/officeart/2008/layout/TitledPictureBlocks"/>
    <dgm:cxn modelId="{2409AAAE-C5D9-414E-ADEF-1D54CB2C6B0E}" type="presOf" srcId="{D10451EE-45DC-40F5-B742-60A85A9EF85B}" destId="{15C966ED-E5C5-484A-8BB4-F1D3248976D1}" srcOrd="0" destOrd="0" presId="urn:microsoft.com/office/officeart/2008/layout/TitledPictureBlocks"/>
    <dgm:cxn modelId="{A1928165-644E-404B-ABF1-48D89CE98619}" srcId="{D10451EE-45DC-40F5-B742-60A85A9EF85B}" destId="{1552C354-2400-4835-B938-C4A4EFF1D820}" srcOrd="4" destOrd="0" parTransId="{A890357D-3972-439A-8743-640034310575}" sibTransId="{AB064055-60B7-4B72-80A7-4690B9936419}"/>
    <dgm:cxn modelId="{2C8CE323-130C-480A-A4F4-84E61C4A01EC}" type="presOf" srcId="{42CAE363-96AF-4951-9482-D7BE0832DCEA}" destId="{81BA6664-D700-4800-9651-6FD39F54CB84}" srcOrd="0" destOrd="0" presId="urn:microsoft.com/office/officeart/2008/layout/TitledPictureBlocks"/>
    <dgm:cxn modelId="{91009100-E61E-4371-A2F0-42FF97B77D77}" type="presOf" srcId="{671964CC-C89F-4FB4-818A-4C2EC6AC0DAF}" destId="{03F1EC0E-E062-404B-AA41-E705BA313CF2}" srcOrd="0" destOrd="0" presId="urn:microsoft.com/office/officeart/2008/layout/TitledPictureBlocks"/>
    <dgm:cxn modelId="{3C5A6576-8DCD-40F0-9155-F24D53074410}" type="presParOf" srcId="{15C966ED-E5C5-484A-8BB4-F1D3248976D1}" destId="{71FA052A-3FEB-4CAA-9F81-EB4767B77EA9}" srcOrd="0" destOrd="0" presId="urn:microsoft.com/office/officeart/2008/layout/TitledPictureBlocks"/>
    <dgm:cxn modelId="{06B59174-B2A8-44C5-B289-C9EB364CD859}" type="presParOf" srcId="{71FA052A-3FEB-4CAA-9F81-EB4767B77EA9}" destId="{81BA6664-D700-4800-9651-6FD39F54CB84}" srcOrd="0" destOrd="0" presId="urn:microsoft.com/office/officeart/2008/layout/TitledPictureBlocks"/>
    <dgm:cxn modelId="{C3CACBF2-D871-4F92-8B22-9E9B544F5D08}" type="presParOf" srcId="{71FA052A-3FEB-4CAA-9F81-EB4767B77EA9}" destId="{E94AE0B7-BF1C-4B1F-A553-F96FD29175CE}" srcOrd="1" destOrd="0" presId="urn:microsoft.com/office/officeart/2008/layout/TitledPictureBlocks"/>
    <dgm:cxn modelId="{8FC4C3CF-4406-4E91-91C3-8DEF5015E2EC}" type="presParOf" srcId="{71FA052A-3FEB-4CAA-9F81-EB4767B77EA9}" destId="{954CF7E7-41C4-49D3-806A-3225D9E9FDA7}" srcOrd="2" destOrd="0" presId="urn:microsoft.com/office/officeart/2008/layout/TitledPictureBlocks"/>
    <dgm:cxn modelId="{DEF366A8-A84F-4009-A7D7-7B2E3FF4C4BE}" type="presParOf" srcId="{15C966ED-E5C5-484A-8BB4-F1D3248976D1}" destId="{96A74BFA-A092-4DBB-A143-156018D884D2}" srcOrd="1" destOrd="0" presId="urn:microsoft.com/office/officeart/2008/layout/TitledPictureBlocks"/>
    <dgm:cxn modelId="{66D4B348-1917-4E8A-AD78-929B8601A370}" type="presParOf" srcId="{15C966ED-E5C5-484A-8BB4-F1D3248976D1}" destId="{FD5EDD74-E041-473A-9122-D6B522BC8ABD}" srcOrd="2" destOrd="0" presId="urn:microsoft.com/office/officeart/2008/layout/TitledPictureBlocks"/>
    <dgm:cxn modelId="{31173117-D5BC-4C46-AB77-725C9CC364B3}" type="presParOf" srcId="{FD5EDD74-E041-473A-9122-D6B522BC8ABD}" destId="{47130E37-1493-4F6D-83DA-4D54FFDAE615}" srcOrd="0" destOrd="0" presId="urn:microsoft.com/office/officeart/2008/layout/TitledPictureBlocks"/>
    <dgm:cxn modelId="{32D3018A-B70D-4403-8CCE-39CACA6EA1E0}" type="presParOf" srcId="{FD5EDD74-E041-473A-9122-D6B522BC8ABD}" destId="{9445129B-AFCC-4E50-8CD6-5E90E87092CC}" srcOrd="1" destOrd="0" presId="urn:microsoft.com/office/officeart/2008/layout/TitledPictureBlocks"/>
    <dgm:cxn modelId="{C6806187-32E7-4F1F-BC61-5B4007C20F2A}" type="presParOf" srcId="{FD5EDD74-E041-473A-9122-D6B522BC8ABD}" destId="{DB19B317-9B73-48A3-A3C0-1EB6BCC064EA}" srcOrd="2" destOrd="0" presId="urn:microsoft.com/office/officeart/2008/layout/TitledPictureBlocks"/>
    <dgm:cxn modelId="{1B2BD8BF-8D8E-462B-A629-C0A8AC98AAC1}" type="presParOf" srcId="{15C966ED-E5C5-484A-8BB4-F1D3248976D1}" destId="{EB4A01CA-768B-4F79-A49B-0C62E1B1D4CE}" srcOrd="3" destOrd="0" presId="urn:microsoft.com/office/officeart/2008/layout/TitledPictureBlocks"/>
    <dgm:cxn modelId="{2F406E3C-185A-4C2A-96F9-7DCA1D7F7A52}" type="presParOf" srcId="{15C966ED-E5C5-484A-8BB4-F1D3248976D1}" destId="{83F360F2-F3D4-4D86-83C8-110C453C0009}" srcOrd="4" destOrd="0" presId="urn:microsoft.com/office/officeart/2008/layout/TitledPictureBlocks"/>
    <dgm:cxn modelId="{F91731E7-6D14-44FE-B229-F06A3084B22E}" type="presParOf" srcId="{83F360F2-F3D4-4D86-83C8-110C453C0009}" destId="{03F1EC0E-E062-404B-AA41-E705BA313CF2}" srcOrd="0" destOrd="0" presId="urn:microsoft.com/office/officeart/2008/layout/TitledPictureBlocks"/>
    <dgm:cxn modelId="{56C3335C-CC20-4EB6-99B8-1274B9738930}" type="presParOf" srcId="{83F360F2-F3D4-4D86-83C8-110C453C0009}" destId="{07480D1F-7140-4566-AD23-0E75BD4519C8}" srcOrd="1" destOrd="0" presId="urn:microsoft.com/office/officeart/2008/layout/TitledPictureBlocks"/>
    <dgm:cxn modelId="{EE0A015B-AF2A-4D0A-B54D-C6E9AD2EA279}" type="presParOf" srcId="{83F360F2-F3D4-4D86-83C8-110C453C0009}" destId="{52B404E5-7826-47C8-B793-F5CC3225782D}" srcOrd="2" destOrd="0" presId="urn:microsoft.com/office/officeart/2008/layout/TitledPictureBlocks"/>
    <dgm:cxn modelId="{F4BA915E-F40C-4660-981B-DB54207CD600}" type="presParOf" srcId="{15C966ED-E5C5-484A-8BB4-F1D3248976D1}" destId="{CE120249-092B-4AA9-8ADB-2B12607AE20B}" srcOrd="5" destOrd="0" presId="urn:microsoft.com/office/officeart/2008/layout/TitledPictureBlocks"/>
    <dgm:cxn modelId="{72324BA2-A45D-44F3-B402-7CA12992CD41}" type="presParOf" srcId="{15C966ED-E5C5-484A-8BB4-F1D3248976D1}" destId="{1B1F6306-7826-4610-9DAB-B16AE6B19B88}" srcOrd="6" destOrd="0" presId="urn:microsoft.com/office/officeart/2008/layout/TitledPictureBlocks"/>
    <dgm:cxn modelId="{8E7F7FF2-D398-496B-B1FF-C55CACE12E5E}" type="presParOf" srcId="{1B1F6306-7826-4610-9DAB-B16AE6B19B88}" destId="{5218F4F4-F16F-4201-AC73-9A99CD7BE28F}" srcOrd="0" destOrd="0" presId="urn:microsoft.com/office/officeart/2008/layout/TitledPictureBlocks"/>
    <dgm:cxn modelId="{D6C59736-3FAD-4B73-A59D-D25DC87D50E2}" type="presParOf" srcId="{1B1F6306-7826-4610-9DAB-B16AE6B19B88}" destId="{ED40453C-0F1E-4A77-98B4-2E7A21BB1BFA}" srcOrd="1" destOrd="0" presId="urn:microsoft.com/office/officeart/2008/layout/TitledPictureBlocks"/>
    <dgm:cxn modelId="{D951CDE9-81D0-439D-9F16-559CA625ED5C}" type="presParOf" srcId="{1B1F6306-7826-4610-9DAB-B16AE6B19B88}" destId="{A4C117F4-25A4-4513-AA51-7BB59849BDEF}" srcOrd="2" destOrd="0" presId="urn:microsoft.com/office/officeart/2008/layout/TitledPictureBlocks"/>
    <dgm:cxn modelId="{DB6D22AF-7E7E-4F07-B50A-AB758B170D99}" type="presParOf" srcId="{15C966ED-E5C5-484A-8BB4-F1D3248976D1}" destId="{0C7C4C97-78B8-42E8-9FFF-EE5B0F25AD41}" srcOrd="7" destOrd="0" presId="urn:microsoft.com/office/officeart/2008/layout/TitledPictureBlocks"/>
    <dgm:cxn modelId="{4ED60AF1-9461-4C2F-8A34-8663B43A4B45}" type="presParOf" srcId="{15C966ED-E5C5-484A-8BB4-F1D3248976D1}" destId="{05889C66-51FE-40CE-BEC7-622DBB338012}" srcOrd="8" destOrd="0" presId="urn:microsoft.com/office/officeart/2008/layout/TitledPictureBlocks"/>
    <dgm:cxn modelId="{2A89E342-4917-47DC-B02F-DEC41E2E443C}" type="presParOf" srcId="{05889C66-51FE-40CE-BEC7-622DBB338012}" destId="{0CA448D8-B014-4189-89C3-A351B91EDB80}" srcOrd="0" destOrd="0" presId="urn:microsoft.com/office/officeart/2008/layout/TitledPictureBlocks"/>
    <dgm:cxn modelId="{CB748053-A17F-4170-A9F6-351D637041D4}" type="presParOf" srcId="{05889C66-51FE-40CE-BEC7-622DBB338012}" destId="{123D710B-4B48-4EA9-803F-FC73BE52977C}" srcOrd="1" destOrd="0" presId="urn:microsoft.com/office/officeart/2008/layout/TitledPictureBlocks"/>
    <dgm:cxn modelId="{BB697F7D-AF5F-4891-B72C-6952193243C1}" type="presParOf" srcId="{05889C66-51FE-40CE-BEC7-622DBB338012}" destId="{F991551F-E85D-4392-9482-C14CCE55C8CC}" srcOrd="2" destOrd="0" presId="urn:microsoft.com/office/officeart/2008/layout/Titled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4AE0B7-BF1C-4B1F-A553-F96FD29175CE}">
      <dsp:nvSpPr>
        <dsp:cNvPr id="0" name=""/>
        <dsp:cNvSpPr/>
      </dsp:nvSpPr>
      <dsp:spPr>
        <a:xfrm>
          <a:off x="630" y="865290"/>
          <a:ext cx="1793825" cy="151989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A6664-D700-4800-9651-6FD39F54CB84}">
      <dsp:nvSpPr>
        <dsp:cNvPr id="0" name=""/>
        <dsp:cNvSpPr/>
      </dsp:nvSpPr>
      <dsp:spPr>
        <a:xfrm>
          <a:off x="630" y="502307"/>
          <a:ext cx="1793825" cy="408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Microscopy Centre</a:t>
          </a:r>
        </a:p>
      </dsp:txBody>
      <dsp:txXfrm>
        <a:off x="630" y="502307"/>
        <a:ext cx="1793825" cy="408063"/>
      </dsp:txXfrm>
    </dsp:sp>
    <dsp:sp modelId="{9445129B-AFCC-4E50-8CD6-5E90E87092CC}">
      <dsp:nvSpPr>
        <dsp:cNvPr id="0" name=""/>
        <dsp:cNvSpPr/>
      </dsp:nvSpPr>
      <dsp:spPr>
        <a:xfrm>
          <a:off x="2702382" y="828704"/>
          <a:ext cx="1793825" cy="151989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30E37-1493-4F6D-83DA-4D54FFDAE615}">
      <dsp:nvSpPr>
        <dsp:cNvPr id="0" name=""/>
        <dsp:cNvSpPr/>
      </dsp:nvSpPr>
      <dsp:spPr>
        <a:xfrm>
          <a:off x="2702382" y="538893"/>
          <a:ext cx="1793825" cy="261720"/>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dirty="0"/>
            <a:t>CXR</a:t>
          </a:r>
        </a:p>
      </dsp:txBody>
      <dsp:txXfrm>
        <a:off x="2702382" y="538893"/>
        <a:ext cx="1793825" cy="261720"/>
      </dsp:txXfrm>
    </dsp:sp>
    <dsp:sp modelId="{07480D1F-7140-4566-AD23-0E75BD4519C8}">
      <dsp:nvSpPr>
        <dsp:cNvPr id="0" name=""/>
        <dsp:cNvSpPr/>
      </dsp:nvSpPr>
      <dsp:spPr>
        <a:xfrm>
          <a:off x="5497556" y="862500"/>
          <a:ext cx="1793825" cy="1519897"/>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F1EC0E-E062-404B-AA41-E705BA313CF2}">
      <dsp:nvSpPr>
        <dsp:cNvPr id="0" name=""/>
        <dsp:cNvSpPr/>
      </dsp:nvSpPr>
      <dsp:spPr>
        <a:xfrm>
          <a:off x="5404134" y="505097"/>
          <a:ext cx="1980670" cy="3969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dirty="0" err="1"/>
            <a:t>GeneXpert</a:t>
          </a:r>
          <a:endParaRPr lang="en-IN" sz="1200" kern="1200" dirty="0"/>
        </a:p>
      </dsp:txBody>
      <dsp:txXfrm>
        <a:off x="5404134" y="505097"/>
        <a:ext cx="1980670" cy="396904"/>
      </dsp:txXfrm>
    </dsp:sp>
    <dsp:sp modelId="{ED40453C-0F1E-4A77-98B4-2E7A21BB1BFA}">
      <dsp:nvSpPr>
        <dsp:cNvPr id="0" name=""/>
        <dsp:cNvSpPr/>
      </dsp:nvSpPr>
      <dsp:spPr>
        <a:xfrm>
          <a:off x="1386568" y="2915555"/>
          <a:ext cx="1793825" cy="1519897"/>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18F4F4-F16F-4201-AC73-9A99CD7BE28F}">
      <dsp:nvSpPr>
        <dsp:cNvPr id="0" name=""/>
        <dsp:cNvSpPr/>
      </dsp:nvSpPr>
      <dsp:spPr>
        <a:xfrm>
          <a:off x="1386568" y="2625743"/>
          <a:ext cx="1793825" cy="261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dirty="0" err="1"/>
            <a:t>TrueNAT</a:t>
          </a:r>
          <a:endParaRPr lang="en-IN" sz="1200" kern="1200" dirty="0"/>
        </a:p>
      </dsp:txBody>
      <dsp:txXfrm>
        <a:off x="1386568" y="2625743"/>
        <a:ext cx="1793825" cy="261720"/>
      </dsp:txXfrm>
    </dsp:sp>
    <dsp:sp modelId="{123D710B-4B48-4EA9-803F-FC73BE52977C}">
      <dsp:nvSpPr>
        <dsp:cNvPr id="0" name=""/>
        <dsp:cNvSpPr/>
      </dsp:nvSpPr>
      <dsp:spPr>
        <a:xfrm>
          <a:off x="4231732" y="2915555"/>
          <a:ext cx="1793825" cy="1519897"/>
        </a:xfrm>
        <a:prstGeom prst="rect">
          <a:avLst/>
        </a:prstGeom>
        <a:blipFill rotWithShape="1">
          <a:blip xmlns:r="http://schemas.openxmlformats.org/officeDocument/2006/relationships" r:embed="rId5"/>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0CA448D8-B014-4189-89C3-A351B91EDB80}">
      <dsp:nvSpPr>
        <dsp:cNvPr id="0" name=""/>
        <dsp:cNvSpPr/>
      </dsp:nvSpPr>
      <dsp:spPr>
        <a:xfrm>
          <a:off x="4231732" y="2625743"/>
          <a:ext cx="1793825" cy="261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dirty="0"/>
            <a:t>CDST Expansion</a:t>
          </a:r>
        </a:p>
      </dsp:txBody>
      <dsp:txXfrm>
        <a:off x="4231732" y="2625743"/>
        <a:ext cx="1793825" cy="261720"/>
      </dsp:txXfrm>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 Id="rId4" Type="http://schemas.openxmlformats.org/officeDocument/2006/relationships/image" Target="../media/image6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DFB4D-10DD-4F7A-A325-E3C0707E2386}" type="datetimeFigureOut">
              <a:rPr lang="en-US" smtClean="0"/>
              <a:pPr/>
              <a:t>4/27/2020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FD0A1-E461-4688-B24A-C1A24E5E6C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3DAF55F-C3D5-40CF-89D9-6E9B99558290}" type="slidenum">
              <a:rPr lang="de-DE" smtClean="0"/>
              <a:pPr/>
              <a:t>26</a:t>
            </a:fld>
            <a:endParaRPr lang="de-DE"/>
          </a:p>
        </p:txBody>
      </p:sp>
      <p:sp>
        <p:nvSpPr>
          <p:cNvPr id="75779" name="Rectangle 2"/>
          <p:cNvSpPr>
            <a:spLocks noGrp="1" noRot="1" noChangeAspect="1" noChangeArrowheads="1" noTextEdit="1"/>
          </p:cNvSpPr>
          <p:nvPr>
            <p:ph type="sldImg"/>
          </p:nvPr>
        </p:nvSpPr>
        <p:spPr>
          <a:xfrm>
            <a:off x="961102" y="685162"/>
            <a:ext cx="4943462" cy="3431482"/>
          </a:xfrm>
          <a:ln/>
        </p:spPr>
      </p:sp>
      <p:sp>
        <p:nvSpPr>
          <p:cNvPr id="7578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111D345-1C73-4C8F-9A12-E634D359D8A5}" type="slidenum">
              <a:rPr lang="de-DE" smtClean="0"/>
              <a:pPr/>
              <a:t>27</a:t>
            </a:fld>
            <a:endParaRPr lang="de-DE"/>
          </a:p>
        </p:txBody>
      </p:sp>
      <p:sp>
        <p:nvSpPr>
          <p:cNvPr id="76803" name="Rectangle 2"/>
          <p:cNvSpPr>
            <a:spLocks noGrp="1" noRot="1" noChangeAspect="1" noChangeArrowheads="1" noTextEdit="1"/>
          </p:cNvSpPr>
          <p:nvPr>
            <p:ph type="sldImg"/>
          </p:nvPr>
        </p:nvSpPr>
        <p:spPr>
          <a:xfrm>
            <a:off x="961102" y="685162"/>
            <a:ext cx="4943462" cy="3431482"/>
          </a:xfrm>
          <a:ln/>
        </p:spPr>
      </p:sp>
      <p:sp>
        <p:nvSpPr>
          <p:cNvPr id="7680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31622D9-03BC-476D-9B99-75441B1AC52C}" type="slidenum">
              <a:rPr lang="de-DE" smtClean="0"/>
              <a:pPr/>
              <a:t>28</a:t>
            </a:fld>
            <a:endParaRPr lang="de-DE"/>
          </a:p>
        </p:txBody>
      </p:sp>
      <p:sp>
        <p:nvSpPr>
          <p:cNvPr id="77827" name="Rectangle 2"/>
          <p:cNvSpPr>
            <a:spLocks noGrp="1" noRot="1" noChangeAspect="1" noChangeArrowheads="1" noTextEdit="1"/>
          </p:cNvSpPr>
          <p:nvPr>
            <p:ph type="sldImg"/>
          </p:nvPr>
        </p:nvSpPr>
        <p:spPr>
          <a:xfrm>
            <a:off x="961102" y="685162"/>
            <a:ext cx="4943462" cy="3431482"/>
          </a:xfrm>
          <a:ln/>
        </p:spPr>
      </p:sp>
      <p:sp>
        <p:nvSpPr>
          <p:cNvPr id="7782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946B3F1-B384-44EA-A380-D809757ED539}" type="slidenum">
              <a:rPr lang="de-DE" smtClean="0"/>
              <a:pPr/>
              <a:t>29</a:t>
            </a:fld>
            <a:endParaRPr lang="de-DE"/>
          </a:p>
        </p:txBody>
      </p:sp>
      <p:sp>
        <p:nvSpPr>
          <p:cNvPr id="78851" name="Rectangle 2"/>
          <p:cNvSpPr>
            <a:spLocks noGrp="1" noRot="1" noChangeAspect="1" noChangeArrowheads="1" noTextEdit="1"/>
          </p:cNvSpPr>
          <p:nvPr>
            <p:ph type="sldImg"/>
          </p:nvPr>
        </p:nvSpPr>
        <p:spPr>
          <a:xfrm>
            <a:off x="956502" y="685162"/>
            <a:ext cx="4943463" cy="3431482"/>
          </a:xfrm>
          <a:ln/>
        </p:spPr>
      </p:sp>
      <p:sp>
        <p:nvSpPr>
          <p:cNvPr id="7885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Why direct CBNAAT in HIV: need for earlier</a:t>
            </a:r>
            <a:r>
              <a:rPr lang="en-IN" baseline="0" dirty="0" smtClean="0"/>
              <a:t> diagnosis and TTT due to higher CFR; </a:t>
            </a:r>
            <a:r>
              <a:rPr lang="en-IN" dirty="0" smtClean="0"/>
              <a:t>smear has lower sensitivity; </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859A3-0B1C-44B7-95CF-A39B1BD5593F}"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659162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For suspected cases of EPTB, appropriate specimen from suspected sites of involvement must be obtained for microbiological &amp; histopathology by FNAC of LN/open or closed biopsy,</a:t>
            </a:r>
            <a:r>
              <a:rPr lang="en-IN" baseline="0" dirty="0" smtClean="0"/>
              <a:t> though it may be difficult to obtain the specimen. In the event of </a:t>
            </a:r>
            <a:r>
              <a:rPr lang="en-IN" baseline="0" dirty="0" err="1" smtClean="0"/>
              <a:t>Xpert</a:t>
            </a:r>
            <a:r>
              <a:rPr lang="en-IN" baseline="0" dirty="0" smtClean="0"/>
              <a:t> negativity, culture may be advised. However, ATT can be initiated based on clinical judgement in the event of likely delay in receiving culture results. In TBM, there is need for early diagnosis, thus </a:t>
            </a:r>
            <a:r>
              <a:rPr lang="en-IN" baseline="0" dirty="0" err="1" smtClean="0"/>
              <a:t>Xpert</a:t>
            </a:r>
            <a:r>
              <a:rPr lang="en-IN" baseline="0" dirty="0" smtClean="0"/>
              <a:t> is preferred. </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859A3-0B1C-44B7-95CF-A39B1BD5593F}"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359223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CXR non specific shadow, TST –</a:t>
            </a:r>
            <a:r>
              <a:rPr lang="en-IN" dirty="0" err="1" smtClean="0"/>
              <a:t>ve</a:t>
            </a:r>
            <a:r>
              <a:rPr lang="en-IN" dirty="0" smtClean="0"/>
              <a:t> /+</a:t>
            </a:r>
            <a:r>
              <a:rPr lang="en-IN" dirty="0" err="1" smtClean="0"/>
              <a:t>ve</a:t>
            </a:r>
            <a:r>
              <a:rPr lang="en-IN" dirty="0" smtClean="0"/>
              <a:t>: give antibiotics</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859A3-0B1C-44B7-95CF-A39B1BD5593F}"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57254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3984279-1F2F-4AD0-9AE3-2A8062B78E77}" type="slidenum">
              <a:rPr lang="en-US" smtClean="0"/>
              <a:pPr/>
              <a:t>36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A128D26-D657-4C9C-9643-015C13D60569}" type="slidenum">
              <a:rPr lang="en-US" smtClean="0"/>
              <a:pPr/>
              <a:t>37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Optimum use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551C8-3904-4BC0-95A3-F0172679331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73137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7CA64C7-4472-4BF3-8D50-CDD2B5E9B1BD}" type="slidenum">
              <a:rPr lang="en-US" smtClean="0"/>
              <a:pPr/>
              <a:t>39</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C3FD047-304E-46C4-ADDA-AFF268449F2C}" type="slidenum">
              <a:rPr lang="en-US" smtClean="0"/>
              <a:pPr/>
              <a:t>40</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89E9EAF-E6ED-44FD-8F0B-99FF436418C6}" type="slidenum">
              <a:rPr lang="en-US" smtClean="0"/>
              <a:pPr/>
              <a:t>41</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i="0" kern="1200" dirty="0" err="1" smtClean="0">
                <a:solidFill>
                  <a:schemeClr val="tx1"/>
                </a:solidFill>
                <a:effectLst/>
                <a:latin typeface="+mn-lt"/>
                <a:ea typeface="+mn-ea"/>
                <a:cs typeface="+mn-cs"/>
              </a:rPr>
              <a:t>Versatrek</a:t>
            </a:r>
            <a:r>
              <a:rPr lang="en-IN" sz="1200" b="0" i="0" kern="1200" dirty="0" smtClean="0">
                <a:solidFill>
                  <a:schemeClr val="tx1"/>
                </a:solidFill>
                <a:effectLst/>
                <a:latin typeface="+mn-lt"/>
                <a:ea typeface="+mn-ea"/>
                <a:cs typeface="+mn-cs"/>
              </a:rPr>
              <a:t>: Ability to perform additional confirmatory tests directly from the culture bottle, including smears, subcultures and direct DNA probes, user-friendly and saves time!</a:t>
            </a:r>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859A3-0B1C-44B7-95CF-A39B1BD5593F}"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3338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ca-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ca-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ca-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ca-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able Placeholder 2"/>
          <p:cNvSpPr>
            <a:spLocks noGrp="1"/>
          </p:cNvSpPr>
          <p:nvPr>
            <p:ph type="tbl" idx="1"/>
          </p:nvPr>
        </p:nvSpPr>
        <p:spPr>
          <a:xfrm>
            <a:off x="301625" y="1600200"/>
            <a:ext cx="8540750" cy="4498975"/>
          </a:xfrm>
        </p:spPr>
        <p:txBody>
          <a:bodyPr/>
          <a:lstStyle/>
          <a:p>
            <a:endParaRPr lang="en-US"/>
          </a:p>
        </p:txBody>
      </p:sp>
      <p:sp>
        <p:nvSpPr>
          <p:cNvPr id="4" name="Date Placeholder 3"/>
          <p:cNvSpPr>
            <a:spLocks noGrp="1"/>
          </p:cNvSpPr>
          <p:nvPr>
            <p:ph type="dt" sz="half" idx="10"/>
          </p:nvPr>
        </p:nvSpPr>
        <p:spPr>
          <a:xfrm>
            <a:off x="301625" y="6245225"/>
            <a:ext cx="2289175"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fld id="{999B6A19-A62A-408A-9BB6-130A30E21EC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7" name="Rectangle 6"/>
          <p:cNvSpPr>
            <a:spLocks noGrp="1" noChangeArrowheads="1"/>
          </p:cNvSpPr>
          <p:nvPr>
            <p:ph type="sldNum" sz="quarter" idx="12"/>
          </p:nvPr>
        </p:nvSpPr>
        <p:spPr>
          <a:ln/>
        </p:spPr>
        <p:txBody>
          <a:bodyPr/>
          <a:lstStyle>
            <a:lvl1pPr>
              <a:defRPr/>
            </a:lvl1pPr>
          </a:lstStyle>
          <a:p>
            <a:pPr>
              <a:defRPr/>
            </a:pPr>
            <a:fld id="{D7B33DC4-5E60-45C4-BB48-746A5FA61DE1}"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7" name="Rectangle 6"/>
          <p:cNvSpPr>
            <a:spLocks noGrp="1" noChangeArrowheads="1"/>
          </p:cNvSpPr>
          <p:nvPr>
            <p:ph type="sldNum" sz="quarter" idx="12"/>
          </p:nvPr>
        </p:nvSpPr>
        <p:spPr>
          <a:ln/>
        </p:spPr>
        <p:txBody>
          <a:bodyPr/>
          <a:lstStyle>
            <a:lvl1pPr>
              <a:defRPr/>
            </a:lvl1pPr>
          </a:lstStyle>
          <a:p>
            <a:pPr>
              <a:defRPr/>
            </a:pPr>
            <a:fld id="{726348C3-0435-44DC-8FBB-4605A5D6757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slide" Target="slide1.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jpe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jpeg"/><Relationship Id="rId9" Type="http://schemas.openxmlformats.org/officeDocument/2006/relationships/image" Target="../media/image42.png"/><Relationship Id="rId14"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wmf"/><Relationship Id="rId1" Type="http://schemas.openxmlformats.org/officeDocument/2006/relationships/slideLayout" Target="../slideLayouts/slideLayout7.xml"/><Relationship Id="rId5" Type="http://schemas.openxmlformats.org/officeDocument/2006/relationships/image" Target="../media/image56.wmf"/><Relationship Id="rId4" Type="http://schemas.openxmlformats.org/officeDocument/2006/relationships/image" Target="../media/image55.wmf"/></Relationships>
</file>

<file path=ppt/slides/_rels/slide2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62.jpe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6.jpeg"/><Relationship Id="rId5" Type="http://schemas.openxmlformats.org/officeDocument/2006/relationships/image" Target="../media/image63.jpeg"/><Relationship Id="rId10" Type="http://schemas.openxmlformats.org/officeDocument/2006/relationships/image" Target="../media/image65.jpeg"/><Relationship Id="rId4" Type="http://schemas.openxmlformats.org/officeDocument/2006/relationships/oleObject" Target="../embeddings/oleObject1.bin"/><Relationship Id="rId9" Type="http://schemas.openxmlformats.org/officeDocument/2006/relationships/image" Target="../media/image64.jpeg"/></Relationships>
</file>

<file path=ppt/slides/_rels/slide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14.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CLINICAL FEATURES,</a:t>
            </a:r>
            <a:br>
              <a:rPr lang="en-US" dirty="0"/>
            </a:br>
            <a:r>
              <a:rPr lang="en-US" dirty="0"/>
              <a:t>DIAGNOSIS &amp; MANAGEMENT OF TUBERCULOSIS</a:t>
            </a:r>
          </a:p>
        </p:txBody>
      </p:sp>
      <p:sp>
        <p:nvSpPr>
          <p:cNvPr id="3" name="Subtitle 2"/>
          <p:cNvSpPr>
            <a:spLocks noGrp="1"/>
          </p:cNvSpPr>
          <p:nvPr>
            <p:ph type="subTitle" idx="1"/>
          </p:nvPr>
        </p:nvSpPr>
        <p:spPr/>
        <p:txBody>
          <a:bodyPr/>
          <a:lstStyle/>
          <a:p>
            <a:r>
              <a:rPr lang="en-US" dirty="0" err="1" smtClean="0"/>
              <a:t>DR.P.Yugandhar</a:t>
            </a:r>
            <a:endParaRPr lang="en-US" dirty="0" smtClean="0"/>
          </a:p>
          <a:p>
            <a:r>
              <a:rPr lang="en-US" dirty="0" smtClean="0"/>
              <a:t>Professor Dept. of Pulmonary </a:t>
            </a:r>
            <a:r>
              <a:rPr lang="en-US" dirty="0" err="1" smtClean="0"/>
              <a:t>Medicine,ASRAM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
            <a:ext cx="6858000" cy="1417639"/>
          </a:xfrm>
          <a:solidFill>
            <a:srgbClr val="C00000"/>
          </a:solidFill>
          <a:ln>
            <a:noFill/>
          </a:ln>
        </p:spPr>
        <p:txBody>
          <a:bodyPr vert="horz" wrap="square" lIns="91308" tIns="45660" rIns="91308" bIns="45660" numCol="1" rtlCol="0" anchor="ctr" anchorCtr="0" compatLnSpc="1">
            <a:prstTxWarp prst="textNoShape">
              <a:avLst/>
            </a:prstTxWarp>
            <a:normAutofit/>
          </a:bodyPr>
          <a:lstStyle/>
          <a:p>
            <a:pPr fontAlgn="base">
              <a:spcAft>
                <a:spcPct val="0"/>
              </a:spcAft>
            </a:pPr>
            <a:r>
              <a:rPr lang="en-GB" b="1" dirty="0">
                <a:solidFill>
                  <a:schemeClr val="bg1"/>
                </a:solidFill>
              </a:rPr>
              <a:t>Turnaround time</a:t>
            </a:r>
            <a:endParaRPr lang="en-IN" b="1" dirty="0">
              <a:solidFill>
                <a:schemeClr val="bg1"/>
              </a:solidFill>
            </a:endParaRPr>
          </a:p>
        </p:txBody>
      </p:sp>
      <p:sp>
        <p:nvSpPr>
          <p:cNvPr id="3" name="Content Placeholder 2"/>
          <p:cNvSpPr>
            <a:spLocks noGrp="1"/>
          </p:cNvSpPr>
          <p:nvPr>
            <p:ph idx="1"/>
          </p:nvPr>
        </p:nvSpPr>
        <p:spPr>
          <a:xfrm>
            <a:off x="1314450" y="1752600"/>
            <a:ext cx="6515100" cy="4876800"/>
          </a:xfrm>
        </p:spPr>
        <p:txBody>
          <a:bodyPr>
            <a:normAutofit/>
          </a:bodyPr>
          <a:lstStyle/>
          <a:p>
            <a:pPr lvl="1" algn="just">
              <a:buFont typeface="Wingdings" panose="05000000000000000000" pitchFamily="2" charset="2"/>
              <a:buChar char="Ø"/>
            </a:pPr>
            <a:r>
              <a:rPr lang="en-GB" dirty="0"/>
              <a:t>Solid LJ media- of up to 84 days, </a:t>
            </a:r>
          </a:p>
          <a:p>
            <a:pPr lvl="1" algn="just">
              <a:buFont typeface="Wingdings" panose="05000000000000000000" pitchFamily="2" charset="2"/>
              <a:buChar char="Ø"/>
            </a:pPr>
            <a:endParaRPr lang="en-GB" dirty="0"/>
          </a:p>
          <a:p>
            <a:pPr lvl="1" algn="just">
              <a:buFont typeface="Wingdings" panose="05000000000000000000" pitchFamily="2" charset="2"/>
              <a:buChar char="Ø"/>
            </a:pPr>
            <a:r>
              <a:rPr lang="en-GB" dirty="0"/>
              <a:t>Liquid Culture (MGIT) up to 42 days, </a:t>
            </a:r>
          </a:p>
          <a:p>
            <a:pPr lvl="1" algn="just">
              <a:buFont typeface="Wingdings" panose="05000000000000000000" pitchFamily="2" charset="2"/>
              <a:buChar char="Ø"/>
            </a:pPr>
            <a:endParaRPr lang="en-GB" dirty="0"/>
          </a:p>
          <a:p>
            <a:pPr lvl="1" algn="just">
              <a:buFont typeface="Wingdings" panose="05000000000000000000" pitchFamily="2" charset="2"/>
              <a:buChar char="Ø"/>
            </a:pPr>
            <a:r>
              <a:rPr lang="en-GB" dirty="0"/>
              <a:t>LPA up to 72 hours </a:t>
            </a:r>
          </a:p>
          <a:p>
            <a:pPr lvl="1" algn="just">
              <a:buFont typeface="Wingdings" panose="05000000000000000000" pitchFamily="2" charset="2"/>
              <a:buChar char="Ø"/>
            </a:pPr>
            <a:endParaRPr lang="en-GB" dirty="0"/>
          </a:p>
          <a:p>
            <a:pPr lvl="1" algn="just">
              <a:buFont typeface="Wingdings" panose="05000000000000000000" pitchFamily="2" charset="2"/>
              <a:buChar char="Ø"/>
            </a:pPr>
            <a:r>
              <a:rPr lang="en-GB" dirty="0"/>
              <a:t> CBNAAT - 2 hours. </a:t>
            </a:r>
            <a:endParaRPr lang="en-IN" dirty="0"/>
          </a:p>
          <a:p>
            <a:pPr algn="just"/>
            <a:endParaRPr lang="en-IN" dirty="0"/>
          </a:p>
        </p:txBody>
      </p:sp>
    </p:spTree>
    <p:extLst>
      <p:ext uri="{BB962C8B-B14F-4D97-AF65-F5344CB8AC3E}">
        <p14:creationId xmlns:p14="http://schemas.microsoft.com/office/powerpoint/2010/main" xmlns="" val="20216373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92150"/>
          </a:xfrm>
          <a:prstGeom prst="rect">
            <a:avLst/>
          </a:prstGeom>
          <a:gradFill rotWithShape="1">
            <a:gsLst>
              <a:gs pos="0">
                <a:srgbClr val="A50021"/>
              </a:gs>
              <a:gs pos="100000">
                <a:srgbClr val="4C000F"/>
              </a:gs>
            </a:gsLst>
            <a:lin ang="5400000" scaled="1"/>
          </a:gradFill>
          <a:ln w="9525">
            <a:solidFill>
              <a:schemeClr val="tx1"/>
            </a:solidFill>
            <a:miter lim="800000"/>
            <a:headEnd/>
            <a:tailEnd/>
          </a:ln>
        </p:spPr>
        <p:txBody>
          <a:bodyPr wrap="none" anchor="ctr"/>
          <a:lstStyle/>
          <a:p>
            <a:pPr algn="ctr"/>
            <a:r>
              <a:rPr lang="es-ES_tradnl" b="0">
                <a:solidFill>
                  <a:schemeClr val="bg1"/>
                </a:solidFill>
              </a:rPr>
              <a:t>Clinical samples</a:t>
            </a:r>
          </a:p>
        </p:txBody>
      </p:sp>
      <p:sp>
        <p:nvSpPr>
          <p:cNvPr id="16387" name="Text Box 3"/>
          <p:cNvSpPr txBox="1">
            <a:spLocks noChangeArrowheads="1"/>
          </p:cNvSpPr>
          <p:nvPr/>
        </p:nvSpPr>
        <p:spPr bwMode="auto">
          <a:xfrm>
            <a:off x="1619250" y="1125538"/>
            <a:ext cx="6146800" cy="457200"/>
          </a:xfrm>
          <a:prstGeom prst="rect">
            <a:avLst/>
          </a:prstGeom>
          <a:noFill/>
          <a:ln w="9525">
            <a:noFill/>
            <a:miter lim="800000"/>
            <a:headEnd/>
            <a:tailEnd/>
          </a:ln>
        </p:spPr>
        <p:txBody>
          <a:bodyPr wrap="none">
            <a:spAutoFit/>
          </a:bodyPr>
          <a:lstStyle/>
          <a:p>
            <a:r>
              <a:rPr lang="en-US" b="0">
                <a:solidFill>
                  <a:srgbClr val="800000"/>
                </a:solidFill>
              </a:rPr>
              <a:t>Samples!!</a:t>
            </a:r>
            <a:r>
              <a:rPr lang="en-US" b="0"/>
              <a:t> Respiratory and extra-respiratory </a:t>
            </a:r>
          </a:p>
        </p:txBody>
      </p:sp>
      <p:grpSp>
        <p:nvGrpSpPr>
          <p:cNvPr id="2" name="Group 4"/>
          <p:cNvGrpSpPr>
            <a:grpSpLocks/>
          </p:cNvGrpSpPr>
          <p:nvPr/>
        </p:nvGrpSpPr>
        <p:grpSpPr bwMode="auto">
          <a:xfrm>
            <a:off x="1835150" y="1679575"/>
            <a:ext cx="5511800" cy="1462088"/>
            <a:chOff x="1247" y="1344"/>
            <a:chExt cx="3472" cy="921"/>
          </a:xfrm>
        </p:grpSpPr>
        <p:pic>
          <p:nvPicPr>
            <p:cNvPr id="16390" name="Picture 5" descr="més containers"/>
            <p:cNvPicPr>
              <a:picLocks noChangeArrowheads="1"/>
            </p:cNvPicPr>
            <p:nvPr/>
          </p:nvPicPr>
          <p:blipFill>
            <a:blip r:embed="rId3" cstate="print"/>
            <a:srcRect/>
            <a:stretch>
              <a:fillRect/>
            </a:stretch>
          </p:blipFill>
          <p:spPr bwMode="auto">
            <a:xfrm>
              <a:off x="1247" y="1356"/>
              <a:ext cx="907" cy="907"/>
            </a:xfrm>
            <a:prstGeom prst="rect">
              <a:avLst/>
            </a:prstGeom>
            <a:noFill/>
            <a:ln w="9525">
              <a:noFill/>
              <a:miter lim="800000"/>
              <a:headEnd/>
              <a:tailEnd/>
            </a:ln>
          </p:spPr>
        </p:pic>
        <p:pic>
          <p:nvPicPr>
            <p:cNvPr id="16391" name="Picture 6" descr="més containers"/>
            <p:cNvPicPr>
              <a:picLocks noChangeAspect="1" noChangeArrowheads="1"/>
            </p:cNvPicPr>
            <p:nvPr/>
          </p:nvPicPr>
          <p:blipFill>
            <a:blip r:embed="rId4" cstate="print"/>
            <a:srcRect/>
            <a:stretch>
              <a:fillRect/>
            </a:stretch>
          </p:blipFill>
          <p:spPr bwMode="auto">
            <a:xfrm>
              <a:off x="2199" y="1357"/>
              <a:ext cx="1222" cy="908"/>
            </a:xfrm>
            <a:prstGeom prst="rect">
              <a:avLst/>
            </a:prstGeom>
            <a:noFill/>
            <a:ln w="9525">
              <a:noFill/>
              <a:miter lim="800000"/>
              <a:headEnd/>
              <a:tailEnd/>
            </a:ln>
          </p:spPr>
        </p:pic>
        <p:pic>
          <p:nvPicPr>
            <p:cNvPr id="16392" name="Picture 7" descr="PAAF"/>
            <p:cNvPicPr>
              <a:picLocks noChangeArrowheads="1"/>
            </p:cNvPicPr>
            <p:nvPr/>
          </p:nvPicPr>
          <p:blipFill>
            <a:blip r:embed="rId5" cstate="print"/>
            <a:srcRect/>
            <a:stretch>
              <a:fillRect/>
            </a:stretch>
          </p:blipFill>
          <p:spPr bwMode="auto">
            <a:xfrm>
              <a:off x="3470" y="1344"/>
              <a:ext cx="1249" cy="907"/>
            </a:xfrm>
            <a:prstGeom prst="rect">
              <a:avLst/>
            </a:prstGeom>
            <a:noFill/>
            <a:ln w="9525">
              <a:noFill/>
              <a:miter lim="800000"/>
              <a:headEnd/>
              <a:tailEnd/>
            </a:ln>
          </p:spPr>
        </p:pic>
      </p:grpSp>
      <p:sp>
        <p:nvSpPr>
          <p:cNvPr id="106504" name="Text Box 8"/>
          <p:cNvSpPr txBox="1">
            <a:spLocks noChangeArrowheads="1"/>
          </p:cNvSpPr>
          <p:nvPr/>
        </p:nvSpPr>
        <p:spPr bwMode="auto">
          <a:xfrm>
            <a:off x="1236663" y="3573463"/>
            <a:ext cx="6657975" cy="2633662"/>
          </a:xfrm>
          <a:prstGeom prst="rect">
            <a:avLst/>
          </a:prstGeom>
          <a:noFill/>
          <a:ln w="9525">
            <a:solidFill>
              <a:srgbClr val="800000"/>
            </a:solidFill>
            <a:miter lim="800000"/>
            <a:headEnd/>
            <a:tailEnd/>
          </a:ln>
        </p:spPr>
        <p:txBody>
          <a:bodyPr wrap="none">
            <a:spAutoFit/>
          </a:bodyPr>
          <a:lstStyle/>
          <a:p>
            <a:pPr algn="ctr"/>
            <a:r>
              <a:rPr lang="en-US" sz="1800" b="0">
                <a:solidFill>
                  <a:srgbClr val="800000"/>
                </a:solidFill>
              </a:rPr>
              <a:t>Quantity</a:t>
            </a:r>
            <a:r>
              <a:rPr lang="en-US" sz="1800" b="0"/>
              <a:t>: high inoculums means fast growth</a:t>
            </a:r>
          </a:p>
          <a:p>
            <a:pPr algn="ctr"/>
            <a:r>
              <a:rPr lang="en-US" sz="1800" b="0">
                <a:solidFill>
                  <a:srgbClr val="800000"/>
                </a:solidFill>
              </a:rPr>
              <a:t>Quality</a:t>
            </a:r>
            <a:r>
              <a:rPr lang="en-US" sz="1800" b="0"/>
              <a:t>, including sputum, high yield</a:t>
            </a:r>
          </a:p>
          <a:p>
            <a:pPr algn="ctr"/>
            <a:r>
              <a:rPr lang="en-US" sz="1800" b="0">
                <a:solidFill>
                  <a:srgbClr val="800000"/>
                </a:solidFill>
              </a:rPr>
              <a:t>Localization</a:t>
            </a:r>
            <a:r>
              <a:rPr lang="en-US" sz="1800" b="0"/>
              <a:t>, biopsies when possible</a:t>
            </a:r>
          </a:p>
          <a:p>
            <a:pPr algn="ctr"/>
            <a:r>
              <a:rPr lang="en-US" sz="1800" b="0"/>
              <a:t>Rapid </a:t>
            </a:r>
            <a:r>
              <a:rPr lang="en-US" sz="1800" b="0">
                <a:solidFill>
                  <a:srgbClr val="800000"/>
                </a:solidFill>
              </a:rPr>
              <a:t>shipment</a:t>
            </a:r>
          </a:p>
          <a:p>
            <a:pPr algn="ctr"/>
            <a:r>
              <a:rPr lang="en-US" sz="1800" b="0"/>
              <a:t>Previous to starting </a:t>
            </a:r>
            <a:r>
              <a:rPr lang="en-US" sz="1800" b="0">
                <a:solidFill>
                  <a:srgbClr val="800000"/>
                </a:solidFill>
              </a:rPr>
              <a:t>treatment</a:t>
            </a:r>
          </a:p>
          <a:p>
            <a:pPr algn="ctr"/>
            <a:r>
              <a:rPr lang="en-US" sz="1800" b="0"/>
              <a:t>Think of histology</a:t>
            </a:r>
            <a:endParaRPr lang="en-US" sz="1400" b="0"/>
          </a:p>
          <a:p>
            <a:pPr algn="ctr"/>
            <a:endParaRPr lang="en-US" sz="1800" b="0"/>
          </a:p>
          <a:p>
            <a:pPr algn="ctr"/>
            <a:r>
              <a:rPr lang="en-US" sz="2000">
                <a:solidFill>
                  <a:srgbClr val="800000"/>
                </a:solidFill>
              </a:rPr>
              <a:t>The most important:</a:t>
            </a:r>
          </a:p>
          <a:p>
            <a:pPr algn="ctr"/>
            <a:r>
              <a:rPr lang="en-US" sz="2000">
                <a:solidFill>
                  <a:srgbClr val="800000"/>
                </a:solidFill>
              </a:rPr>
              <a:t>Clinical-Microbiologist-Pathologist Communication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504">
                                            <p:bg/>
                                          </p:spTgt>
                                        </p:tgtEl>
                                        <p:attrNameLst>
                                          <p:attrName>style.visibility</p:attrName>
                                        </p:attrNameLst>
                                      </p:cBhvr>
                                      <p:to>
                                        <p:strVal val="visible"/>
                                      </p:to>
                                    </p:set>
                                    <p:animEffect transition="in" filter="dissolve">
                                      <p:cBhvr>
                                        <p:cTn id="7" dur="500"/>
                                        <p:tgtEl>
                                          <p:spTgt spid="10650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504">
                                            <p:txEl>
                                              <p:pRg st="0" end="0"/>
                                            </p:txEl>
                                          </p:spTgt>
                                        </p:tgtEl>
                                        <p:attrNameLst>
                                          <p:attrName>style.visibility</p:attrName>
                                        </p:attrNameLst>
                                      </p:cBhvr>
                                      <p:to>
                                        <p:strVal val="visible"/>
                                      </p:to>
                                    </p:set>
                                    <p:animEffect transition="in" filter="dissolve">
                                      <p:cBhvr>
                                        <p:cTn id="12" dur="500"/>
                                        <p:tgtEl>
                                          <p:spTgt spid="1065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6504">
                                            <p:txEl>
                                              <p:pRg st="1" end="1"/>
                                            </p:txEl>
                                          </p:spTgt>
                                        </p:tgtEl>
                                        <p:attrNameLst>
                                          <p:attrName>style.visibility</p:attrName>
                                        </p:attrNameLst>
                                      </p:cBhvr>
                                      <p:to>
                                        <p:strVal val="visible"/>
                                      </p:to>
                                    </p:set>
                                    <p:animEffect transition="in" filter="dissolve">
                                      <p:cBhvr>
                                        <p:cTn id="17" dur="500"/>
                                        <p:tgtEl>
                                          <p:spTgt spid="1065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6504">
                                            <p:txEl>
                                              <p:pRg st="2" end="2"/>
                                            </p:txEl>
                                          </p:spTgt>
                                        </p:tgtEl>
                                        <p:attrNameLst>
                                          <p:attrName>style.visibility</p:attrName>
                                        </p:attrNameLst>
                                      </p:cBhvr>
                                      <p:to>
                                        <p:strVal val="visible"/>
                                      </p:to>
                                    </p:set>
                                    <p:animEffect transition="in" filter="dissolve">
                                      <p:cBhvr>
                                        <p:cTn id="22" dur="500"/>
                                        <p:tgtEl>
                                          <p:spTgt spid="10650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6504">
                                            <p:txEl>
                                              <p:pRg st="3" end="3"/>
                                            </p:txEl>
                                          </p:spTgt>
                                        </p:tgtEl>
                                        <p:attrNameLst>
                                          <p:attrName>style.visibility</p:attrName>
                                        </p:attrNameLst>
                                      </p:cBhvr>
                                      <p:to>
                                        <p:strVal val="visible"/>
                                      </p:to>
                                    </p:set>
                                    <p:animEffect transition="in" filter="dissolve">
                                      <p:cBhvr>
                                        <p:cTn id="27" dur="500"/>
                                        <p:tgtEl>
                                          <p:spTgt spid="10650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6504">
                                            <p:txEl>
                                              <p:pRg st="4" end="4"/>
                                            </p:txEl>
                                          </p:spTgt>
                                        </p:tgtEl>
                                        <p:attrNameLst>
                                          <p:attrName>style.visibility</p:attrName>
                                        </p:attrNameLst>
                                      </p:cBhvr>
                                      <p:to>
                                        <p:strVal val="visible"/>
                                      </p:to>
                                    </p:set>
                                    <p:animEffect transition="in" filter="dissolve">
                                      <p:cBhvr>
                                        <p:cTn id="32" dur="500"/>
                                        <p:tgtEl>
                                          <p:spTgt spid="10650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6504">
                                            <p:txEl>
                                              <p:pRg st="5" end="5"/>
                                            </p:txEl>
                                          </p:spTgt>
                                        </p:tgtEl>
                                        <p:attrNameLst>
                                          <p:attrName>style.visibility</p:attrName>
                                        </p:attrNameLst>
                                      </p:cBhvr>
                                      <p:to>
                                        <p:strVal val="visible"/>
                                      </p:to>
                                    </p:set>
                                    <p:animEffect transition="in" filter="dissolve">
                                      <p:cBhvr>
                                        <p:cTn id="37" dur="500"/>
                                        <p:tgtEl>
                                          <p:spTgt spid="10650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6504">
                                            <p:txEl>
                                              <p:pRg st="7" end="7"/>
                                            </p:txEl>
                                          </p:spTgt>
                                        </p:tgtEl>
                                        <p:attrNameLst>
                                          <p:attrName>style.visibility</p:attrName>
                                        </p:attrNameLst>
                                      </p:cBhvr>
                                      <p:to>
                                        <p:strVal val="visible"/>
                                      </p:to>
                                    </p:set>
                                    <p:animEffect transition="in" filter="dissolve">
                                      <p:cBhvr>
                                        <p:cTn id="42" dur="500"/>
                                        <p:tgtEl>
                                          <p:spTgt spid="10650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6504">
                                            <p:txEl>
                                              <p:pRg st="8" end="8"/>
                                            </p:txEl>
                                          </p:spTgt>
                                        </p:tgtEl>
                                        <p:attrNameLst>
                                          <p:attrName>style.visibility</p:attrName>
                                        </p:attrNameLst>
                                      </p:cBhvr>
                                      <p:to>
                                        <p:strVal val="visible"/>
                                      </p:to>
                                    </p:set>
                                    <p:animEffect transition="in" filter="dissolve">
                                      <p:cBhvr>
                                        <p:cTn id="47" dur="500"/>
                                        <p:tgtEl>
                                          <p:spTgt spid="10650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92150"/>
          </a:xfrm>
          <a:prstGeom prst="rect">
            <a:avLst/>
          </a:prstGeom>
          <a:gradFill rotWithShape="1">
            <a:gsLst>
              <a:gs pos="0">
                <a:srgbClr val="A50021"/>
              </a:gs>
              <a:gs pos="100000">
                <a:srgbClr val="4C000F"/>
              </a:gs>
            </a:gsLst>
            <a:lin ang="5400000" scaled="1"/>
          </a:gradFill>
          <a:ln w="9525">
            <a:solidFill>
              <a:schemeClr val="tx1"/>
            </a:solidFill>
            <a:miter lim="800000"/>
            <a:headEnd/>
            <a:tailEnd/>
          </a:ln>
        </p:spPr>
        <p:txBody>
          <a:bodyPr wrap="none" anchor="ctr"/>
          <a:lstStyle/>
          <a:p>
            <a:pPr algn="ctr"/>
            <a:r>
              <a:rPr lang="es-ES_tradnl" b="0">
                <a:solidFill>
                  <a:schemeClr val="bg1"/>
                </a:solidFill>
              </a:rPr>
              <a:t>Clinical samples</a:t>
            </a:r>
          </a:p>
        </p:txBody>
      </p:sp>
      <p:sp>
        <p:nvSpPr>
          <p:cNvPr id="16387" name="Text Box 3"/>
          <p:cNvSpPr txBox="1">
            <a:spLocks noChangeArrowheads="1"/>
          </p:cNvSpPr>
          <p:nvPr/>
        </p:nvSpPr>
        <p:spPr bwMode="auto">
          <a:xfrm>
            <a:off x="1619250" y="1125538"/>
            <a:ext cx="6146800" cy="457200"/>
          </a:xfrm>
          <a:prstGeom prst="rect">
            <a:avLst/>
          </a:prstGeom>
          <a:noFill/>
          <a:ln w="9525">
            <a:noFill/>
            <a:miter lim="800000"/>
            <a:headEnd/>
            <a:tailEnd/>
          </a:ln>
        </p:spPr>
        <p:txBody>
          <a:bodyPr wrap="none">
            <a:spAutoFit/>
          </a:bodyPr>
          <a:lstStyle/>
          <a:p>
            <a:r>
              <a:rPr lang="en-US" b="0">
                <a:solidFill>
                  <a:srgbClr val="800000"/>
                </a:solidFill>
              </a:rPr>
              <a:t>Samples!!</a:t>
            </a:r>
            <a:r>
              <a:rPr lang="en-US" b="0"/>
              <a:t> Respiratory and extra-respiratory </a:t>
            </a:r>
          </a:p>
        </p:txBody>
      </p:sp>
      <p:grpSp>
        <p:nvGrpSpPr>
          <p:cNvPr id="2" name="Group 4"/>
          <p:cNvGrpSpPr>
            <a:grpSpLocks/>
          </p:cNvGrpSpPr>
          <p:nvPr/>
        </p:nvGrpSpPr>
        <p:grpSpPr bwMode="auto">
          <a:xfrm>
            <a:off x="1835150" y="1679575"/>
            <a:ext cx="5511800" cy="1462088"/>
            <a:chOff x="1247" y="1344"/>
            <a:chExt cx="3472" cy="921"/>
          </a:xfrm>
        </p:grpSpPr>
        <p:pic>
          <p:nvPicPr>
            <p:cNvPr id="16390" name="Picture 5" descr="més containers"/>
            <p:cNvPicPr>
              <a:picLocks noChangeArrowheads="1"/>
            </p:cNvPicPr>
            <p:nvPr/>
          </p:nvPicPr>
          <p:blipFill>
            <a:blip r:embed="rId3" cstate="print"/>
            <a:srcRect/>
            <a:stretch>
              <a:fillRect/>
            </a:stretch>
          </p:blipFill>
          <p:spPr bwMode="auto">
            <a:xfrm>
              <a:off x="1247" y="1356"/>
              <a:ext cx="907" cy="907"/>
            </a:xfrm>
            <a:prstGeom prst="rect">
              <a:avLst/>
            </a:prstGeom>
            <a:noFill/>
            <a:ln w="9525">
              <a:noFill/>
              <a:miter lim="800000"/>
              <a:headEnd/>
              <a:tailEnd/>
            </a:ln>
          </p:spPr>
        </p:pic>
        <p:pic>
          <p:nvPicPr>
            <p:cNvPr id="16391" name="Picture 6" descr="més containers"/>
            <p:cNvPicPr>
              <a:picLocks noChangeAspect="1" noChangeArrowheads="1"/>
            </p:cNvPicPr>
            <p:nvPr/>
          </p:nvPicPr>
          <p:blipFill>
            <a:blip r:embed="rId4" cstate="print"/>
            <a:srcRect/>
            <a:stretch>
              <a:fillRect/>
            </a:stretch>
          </p:blipFill>
          <p:spPr bwMode="auto">
            <a:xfrm>
              <a:off x="2199" y="1357"/>
              <a:ext cx="1222" cy="908"/>
            </a:xfrm>
            <a:prstGeom prst="rect">
              <a:avLst/>
            </a:prstGeom>
            <a:noFill/>
            <a:ln w="9525">
              <a:noFill/>
              <a:miter lim="800000"/>
              <a:headEnd/>
              <a:tailEnd/>
            </a:ln>
          </p:spPr>
        </p:pic>
        <p:pic>
          <p:nvPicPr>
            <p:cNvPr id="16392" name="Picture 7" descr="PAAF"/>
            <p:cNvPicPr>
              <a:picLocks noChangeArrowheads="1"/>
            </p:cNvPicPr>
            <p:nvPr/>
          </p:nvPicPr>
          <p:blipFill>
            <a:blip r:embed="rId5" cstate="print"/>
            <a:srcRect/>
            <a:stretch>
              <a:fillRect/>
            </a:stretch>
          </p:blipFill>
          <p:spPr bwMode="auto">
            <a:xfrm>
              <a:off x="3470" y="1344"/>
              <a:ext cx="1249" cy="907"/>
            </a:xfrm>
            <a:prstGeom prst="rect">
              <a:avLst/>
            </a:prstGeom>
            <a:noFill/>
            <a:ln w="9525">
              <a:noFill/>
              <a:miter lim="800000"/>
              <a:headEnd/>
              <a:tailEnd/>
            </a:ln>
          </p:spPr>
        </p:pic>
      </p:grpSp>
      <p:sp>
        <p:nvSpPr>
          <p:cNvPr id="106504" name="Text Box 8"/>
          <p:cNvSpPr txBox="1">
            <a:spLocks noChangeArrowheads="1"/>
          </p:cNvSpPr>
          <p:nvPr/>
        </p:nvSpPr>
        <p:spPr bwMode="auto">
          <a:xfrm>
            <a:off x="1236663" y="3573463"/>
            <a:ext cx="6657975" cy="2633662"/>
          </a:xfrm>
          <a:prstGeom prst="rect">
            <a:avLst/>
          </a:prstGeom>
          <a:noFill/>
          <a:ln w="9525">
            <a:solidFill>
              <a:srgbClr val="800000"/>
            </a:solidFill>
            <a:miter lim="800000"/>
            <a:headEnd/>
            <a:tailEnd/>
          </a:ln>
        </p:spPr>
        <p:txBody>
          <a:bodyPr wrap="none">
            <a:spAutoFit/>
          </a:bodyPr>
          <a:lstStyle/>
          <a:p>
            <a:pPr algn="ctr"/>
            <a:r>
              <a:rPr lang="en-US" sz="1800" b="0">
                <a:solidFill>
                  <a:srgbClr val="800000"/>
                </a:solidFill>
              </a:rPr>
              <a:t>Quantity</a:t>
            </a:r>
            <a:r>
              <a:rPr lang="en-US" sz="1800" b="0"/>
              <a:t>: high inoculums means fast growth</a:t>
            </a:r>
          </a:p>
          <a:p>
            <a:pPr algn="ctr"/>
            <a:r>
              <a:rPr lang="en-US" sz="1800" b="0">
                <a:solidFill>
                  <a:srgbClr val="800000"/>
                </a:solidFill>
              </a:rPr>
              <a:t>Quality</a:t>
            </a:r>
            <a:r>
              <a:rPr lang="en-US" sz="1800" b="0"/>
              <a:t>, including sputum, high yield</a:t>
            </a:r>
          </a:p>
          <a:p>
            <a:pPr algn="ctr"/>
            <a:r>
              <a:rPr lang="en-US" sz="1800" b="0">
                <a:solidFill>
                  <a:srgbClr val="800000"/>
                </a:solidFill>
              </a:rPr>
              <a:t>Localization</a:t>
            </a:r>
            <a:r>
              <a:rPr lang="en-US" sz="1800" b="0"/>
              <a:t>, biopsies when possible</a:t>
            </a:r>
          </a:p>
          <a:p>
            <a:pPr algn="ctr"/>
            <a:r>
              <a:rPr lang="en-US" sz="1800" b="0"/>
              <a:t>Rapid </a:t>
            </a:r>
            <a:r>
              <a:rPr lang="en-US" sz="1800" b="0">
                <a:solidFill>
                  <a:srgbClr val="800000"/>
                </a:solidFill>
              </a:rPr>
              <a:t>shipment</a:t>
            </a:r>
          </a:p>
          <a:p>
            <a:pPr algn="ctr"/>
            <a:r>
              <a:rPr lang="en-US" sz="1800" b="0"/>
              <a:t>Previous to starting </a:t>
            </a:r>
            <a:r>
              <a:rPr lang="en-US" sz="1800" b="0">
                <a:solidFill>
                  <a:srgbClr val="800000"/>
                </a:solidFill>
              </a:rPr>
              <a:t>treatment</a:t>
            </a:r>
          </a:p>
          <a:p>
            <a:pPr algn="ctr"/>
            <a:r>
              <a:rPr lang="en-US" sz="1800" b="0"/>
              <a:t>Think of histology</a:t>
            </a:r>
            <a:endParaRPr lang="en-US" sz="1400" b="0"/>
          </a:p>
          <a:p>
            <a:pPr algn="ctr"/>
            <a:endParaRPr lang="en-US" sz="1800" b="0"/>
          </a:p>
          <a:p>
            <a:pPr algn="ctr"/>
            <a:r>
              <a:rPr lang="en-US" sz="2000">
                <a:solidFill>
                  <a:srgbClr val="800000"/>
                </a:solidFill>
              </a:rPr>
              <a:t>The most important:</a:t>
            </a:r>
          </a:p>
          <a:p>
            <a:pPr algn="ctr"/>
            <a:r>
              <a:rPr lang="en-US" sz="2000">
                <a:solidFill>
                  <a:srgbClr val="800000"/>
                </a:solidFill>
              </a:rPr>
              <a:t>Clinical-Microbiologist-Pathologist Communication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504">
                                            <p:bg/>
                                          </p:spTgt>
                                        </p:tgtEl>
                                        <p:attrNameLst>
                                          <p:attrName>style.visibility</p:attrName>
                                        </p:attrNameLst>
                                      </p:cBhvr>
                                      <p:to>
                                        <p:strVal val="visible"/>
                                      </p:to>
                                    </p:set>
                                    <p:animEffect transition="in" filter="dissolve">
                                      <p:cBhvr>
                                        <p:cTn id="7" dur="500"/>
                                        <p:tgtEl>
                                          <p:spTgt spid="10650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504">
                                            <p:txEl>
                                              <p:pRg st="0" end="0"/>
                                            </p:txEl>
                                          </p:spTgt>
                                        </p:tgtEl>
                                        <p:attrNameLst>
                                          <p:attrName>style.visibility</p:attrName>
                                        </p:attrNameLst>
                                      </p:cBhvr>
                                      <p:to>
                                        <p:strVal val="visible"/>
                                      </p:to>
                                    </p:set>
                                    <p:animEffect transition="in" filter="dissolve">
                                      <p:cBhvr>
                                        <p:cTn id="12" dur="500"/>
                                        <p:tgtEl>
                                          <p:spTgt spid="1065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6504">
                                            <p:txEl>
                                              <p:pRg st="1" end="1"/>
                                            </p:txEl>
                                          </p:spTgt>
                                        </p:tgtEl>
                                        <p:attrNameLst>
                                          <p:attrName>style.visibility</p:attrName>
                                        </p:attrNameLst>
                                      </p:cBhvr>
                                      <p:to>
                                        <p:strVal val="visible"/>
                                      </p:to>
                                    </p:set>
                                    <p:animEffect transition="in" filter="dissolve">
                                      <p:cBhvr>
                                        <p:cTn id="17" dur="500"/>
                                        <p:tgtEl>
                                          <p:spTgt spid="1065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6504">
                                            <p:txEl>
                                              <p:pRg st="2" end="2"/>
                                            </p:txEl>
                                          </p:spTgt>
                                        </p:tgtEl>
                                        <p:attrNameLst>
                                          <p:attrName>style.visibility</p:attrName>
                                        </p:attrNameLst>
                                      </p:cBhvr>
                                      <p:to>
                                        <p:strVal val="visible"/>
                                      </p:to>
                                    </p:set>
                                    <p:animEffect transition="in" filter="dissolve">
                                      <p:cBhvr>
                                        <p:cTn id="22" dur="500"/>
                                        <p:tgtEl>
                                          <p:spTgt spid="10650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6504">
                                            <p:txEl>
                                              <p:pRg st="3" end="3"/>
                                            </p:txEl>
                                          </p:spTgt>
                                        </p:tgtEl>
                                        <p:attrNameLst>
                                          <p:attrName>style.visibility</p:attrName>
                                        </p:attrNameLst>
                                      </p:cBhvr>
                                      <p:to>
                                        <p:strVal val="visible"/>
                                      </p:to>
                                    </p:set>
                                    <p:animEffect transition="in" filter="dissolve">
                                      <p:cBhvr>
                                        <p:cTn id="27" dur="500"/>
                                        <p:tgtEl>
                                          <p:spTgt spid="10650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6504">
                                            <p:txEl>
                                              <p:pRg st="4" end="4"/>
                                            </p:txEl>
                                          </p:spTgt>
                                        </p:tgtEl>
                                        <p:attrNameLst>
                                          <p:attrName>style.visibility</p:attrName>
                                        </p:attrNameLst>
                                      </p:cBhvr>
                                      <p:to>
                                        <p:strVal val="visible"/>
                                      </p:to>
                                    </p:set>
                                    <p:animEffect transition="in" filter="dissolve">
                                      <p:cBhvr>
                                        <p:cTn id="32" dur="500"/>
                                        <p:tgtEl>
                                          <p:spTgt spid="10650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6504">
                                            <p:txEl>
                                              <p:pRg st="5" end="5"/>
                                            </p:txEl>
                                          </p:spTgt>
                                        </p:tgtEl>
                                        <p:attrNameLst>
                                          <p:attrName>style.visibility</p:attrName>
                                        </p:attrNameLst>
                                      </p:cBhvr>
                                      <p:to>
                                        <p:strVal val="visible"/>
                                      </p:to>
                                    </p:set>
                                    <p:animEffect transition="in" filter="dissolve">
                                      <p:cBhvr>
                                        <p:cTn id="37" dur="500"/>
                                        <p:tgtEl>
                                          <p:spTgt spid="10650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6504">
                                            <p:txEl>
                                              <p:pRg st="7" end="7"/>
                                            </p:txEl>
                                          </p:spTgt>
                                        </p:tgtEl>
                                        <p:attrNameLst>
                                          <p:attrName>style.visibility</p:attrName>
                                        </p:attrNameLst>
                                      </p:cBhvr>
                                      <p:to>
                                        <p:strVal val="visible"/>
                                      </p:to>
                                    </p:set>
                                    <p:animEffect transition="in" filter="dissolve">
                                      <p:cBhvr>
                                        <p:cTn id="42" dur="500"/>
                                        <p:tgtEl>
                                          <p:spTgt spid="10650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6504">
                                            <p:txEl>
                                              <p:pRg st="8" end="8"/>
                                            </p:txEl>
                                          </p:spTgt>
                                        </p:tgtEl>
                                        <p:attrNameLst>
                                          <p:attrName>style.visibility</p:attrName>
                                        </p:attrNameLst>
                                      </p:cBhvr>
                                      <p:to>
                                        <p:strVal val="visible"/>
                                      </p:to>
                                    </p:set>
                                    <p:animEffect transition="in" filter="dissolve">
                                      <p:cBhvr>
                                        <p:cTn id="47" dur="500"/>
                                        <p:tgtEl>
                                          <p:spTgt spid="10650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92150"/>
          </a:xfrm>
          <a:prstGeom prst="rect">
            <a:avLst/>
          </a:prstGeom>
          <a:gradFill rotWithShape="1">
            <a:gsLst>
              <a:gs pos="0">
                <a:srgbClr val="A50021"/>
              </a:gs>
              <a:gs pos="100000">
                <a:srgbClr val="4C000F"/>
              </a:gs>
            </a:gsLst>
            <a:lin ang="5400000" scaled="1"/>
          </a:gradFill>
          <a:ln w="9525">
            <a:solidFill>
              <a:schemeClr val="tx1"/>
            </a:solidFill>
            <a:miter lim="800000"/>
            <a:headEnd/>
            <a:tailEnd/>
          </a:ln>
        </p:spPr>
        <p:txBody>
          <a:bodyPr wrap="none" anchor="ctr"/>
          <a:lstStyle/>
          <a:p>
            <a:pPr algn="ctr"/>
            <a:r>
              <a:rPr lang="en-GB" b="0">
                <a:solidFill>
                  <a:schemeClr val="bg1"/>
                </a:solidFill>
              </a:rPr>
              <a:t>Decontamination</a:t>
            </a:r>
          </a:p>
        </p:txBody>
      </p:sp>
      <p:sp>
        <p:nvSpPr>
          <p:cNvPr id="108547" name="Text Box 3"/>
          <p:cNvSpPr txBox="1">
            <a:spLocks noChangeArrowheads="1"/>
          </p:cNvSpPr>
          <p:nvPr/>
        </p:nvSpPr>
        <p:spPr bwMode="auto">
          <a:xfrm>
            <a:off x="755650" y="836613"/>
            <a:ext cx="7920038" cy="1038225"/>
          </a:xfrm>
          <a:prstGeom prst="rect">
            <a:avLst/>
          </a:prstGeom>
          <a:noFill/>
          <a:ln w="9525">
            <a:noFill/>
            <a:miter lim="800000"/>
            <a:headEnd/>
            <a:tailEnd/>
          </a:ln>
        </p:spPr>
        <p:txBody>
          <a:bodyPr>
            <a:spAutoFit/>
          </a:bodyPr>
          <a:lstStyle/>
          <a:p>
            <a:pPr>
              <a:buFontTx/>
              <a:buChar char="•"/>
            </a:pPr>
            <a:r>
              <a:rPr lang="en-GB" sz="1600" b="0"/>
              <a:t> </a:t>
            </a:r>
            <a:r>
              <a:rPr lang="en-GB" sz="1600" b="0">
                <a:solidFill>
                  <a:srgbClr val="800000"/>
                </a:solidFill>
              </a:rPr>
              <a:t>Eliminate normal flora from the non-sterile samples</a:t>
            </a:r>
            <a:endParaRPr lang="en-GB" sz="1600" b="0"/>
          </a:p>
          <a:p>
            <a:r>
              <a:rPr lang="en-GB" sz="1400" b="0"/>
              <a:t>  (micobacteria is acid and alkaline resistant)</a:t>
            </a:r>
          </a:p>
          <a:p>
            <a:pPr>
              <a:buFontTx/>
              <a:buChar char="•"/>
            </a:pPr>
            <a:r>
              <a:rPr lang="en-GB" sz="1600" b="0">
                <a:solidFill>
                  <a:srgbClr val="A50021"/>
                </a:solidFill>
              </a:rPr>
              <a:t> Homogenization</a:t>
            </a:r>
            <a:r>
              <a:rPr lang="en-GB" sz="1600" b="0">
                <a:solidFill>
                  <a:srgbClr val="800000"/>
                </a:solidFill>
              </a:rPr>
              <a:t> </a:t>
            </a:r>
            <a:r>
              <a:rPr lang="en-GB" sz="1600" b="0">
                <a:solidFill>
                  <a:schemeClr val="tx2"/>
                </a:solidFill>
              </a:rPr>
              <a:t>to release the bacteria from the sample and allow access to the nutrient present in the media</a:t>
            </a:r>
            <a:endParaRPr lang="en-GB" sz="1600" b="0"/>
          </a:p>
        </p:txBody>
      </p:sp>
      <p:sp>
        <p:nvSpPr>
          <p:cNvPr id="108548" name="Text Box 4"/>
          <p:cNvSpPr txBox="1">
            <a:spLocks noChangeArrowheads="1"/>
          </p:cNvSpPr>
          <p:nvPr/>
        </p:nvSpPr>
        <p:spPr bwMode="auto">
          <a:xfrm>
            <a:off x="2916238" y="2133600"/>
            <a:ext cx="3286125" cy="1069975"/>
          </a:xfrm>
          <a:prstGeom prst="rect">
            <a:avLst/>
          </a:prstGeom>
          <a:noFill/>
          <a:ln w="9525">
            <a:noFill/>
            <a:miter lim="800000"/>
            <a:headEnd/>
            <a:tailEnd/>
          </a:ln>
        </p:spPr>
        <p:txBody>
          <a:bodyPr wrap="none">
            <a:spAutoFit/>
          </a:bodyPr>
          <a:lstStyle/>
          <a:p>
            <a:r>
              <a:rPr lang="en-GB" sz="1600" b="0"/>
              <a:t>i.e.</a:t>
            </a:r>
            <a:r>
              <a:rPr lang="en-GB" sz="1600"/>
              <a:t> Kubica</a:t>
            </a:r>
          </a:p>
          <a:p>
            <a:r>
              <a:rPr lang="en-GB" sz="1600" b="0">
                <a:solidFill>
                  <a:srgbClr val="A50021"/>
                </a:solidFill>
              </a:rPr>
              <a:t>N-acetyl-cysteine: homogenization</a:t>
            </a:r>
          </a:p>
          <a:p>
            <a:r>
              <a:rPr lang="en-GB" sz="1600" b="0">
                <a:solidFill>
                  <a:srgbClr val="A50021"/>
                </a:solidFill>
              </a:rPr>
              <a:t>NaOH: decontaminant</a:t>
            </a:r>
          </a:p>
          <a:p>
            <a:r>
              <a:rPr lang="en-GB" sz="1600" b="0"/>
              <a:t>Neutralization by phosphate buffer</a:t>
            </a:r>
          </a:p>
        </p:txBody>
      </p:sp>
      <p:grpSp>
        <p:nvGrpSpPr>
          <p:cNvPr id="2" name="Group 5"/>
          <p:cNvGrpSpPr>
            <a:grpSpLocks/>
          </p:cNvGrpSpPr>
          <p:nvPr/>
        </p:nvGrpSpPr>
        <p:grpSpPr bwMode="auto">
          <a:xfrm>
            <a:off x="395288" y="3646488"/>
            <a:ext cx="1800225" cy="1828800"/>
            <a:chOff x="249" y="2297"/>
            <a:chExt cx="1134" cy="1152"/>
          </a:xfrm>
        </p:grpSpPr>
        <p:sp>
          <p:nvSpPr>
            <p:cNvPr id="17429" name="Text Box 6"/>
            <p:cNvSpPr txBox="1">
              <a:spLocks noChangeArrowheads="1"/>
            </p:cNvSpPr>
            <p:nvPr/>
          </p:nvSpPr>
          <p:spPr bwMode="auto">
            <a:xfrm>
              <a:off x="249" y="3295"/>
              <a:ext cx="1036" cy="154"/>
            </a:xfrm>
            <a:prstGeom prst="rect">
              <a:avLst/>
            </a:prstGeom>
            <a:solidFill>
              <a:schemeClr val="hlink"/>
            </a:solidFill>
            <a:ln w="9525">
              <a:noFill/>
              <a:miter lim="800000"/>
              <a:headEnd/>
              <a:tailEnd/>
            </a:ln>
          </p:spPr>
          <p:txBody>
            <a:bodyPr>
              <a:spAutoFit/>
            </a:bodyPr>
            <a:lstStyle/>
            <a:p>
              <a:r>
                <a:rPr lang="en-GB" sz="1000" b="0"/>
                <a:t>Homogenization</a:t>
              </a:r>
            </a:p>
          </p:txBody>
        </p:sp>
        <p:pic>
          <p:nvPicPr>
            <p:cNvPr id="17430" name="Picture 7" descr="imagen 001"/>
            <p:cNvPicPr>
              <a:picLocks noChangeArrowheads="1"/>
            </p:cNvPicPr>
            <p:nvPr/>
          </p:nvPicPr>
          <p:blipFill>
            <a:blip r:embed="rId2" cstate="print"/>
            <a:srcRect/>
            <a:stretch>
              <a:fillRect/>
            </a:stretch>
          </p:blipFill>
          <p:spPr bwMode="auto">
            <a:xfrm>
              <a:off x="249" y="2297"/>
              <a:ext cx="1134" cy="907"/>
            </a:xfrm>
            <a:prstGeom prst="rect">
              <a:avLst/>
            </a:prstGeom>
            <a:noFill/>
            <a:ln w="9525">
              <a:noFill/>
              <a:miter lim="800000"/>
              <a:headEnd/>
              <a:tailEnd/>
            </a:ln>
          </p:spPr>
        </p:pic>
      </p:grpSp>
      <p:grpSp>
        <p:nvGrpSpPr>
          <p:cNvPr id="3" name="Group 8"/>
          <p:cNvGrpSpPr>
            <a:grpSpLocks/>
          </p:cNvGrpSpPr>
          <p:nvPr/>
        </p:nvGrpSpPr>
        <p:grpSpPr bwMode="auto">
          <a:xfrm>
            <a:off x="2771775" y="3717925"/>
            <a:ext cx="1439863" cy="2260600"/>
            <a:chOff x="1746" y="2342"/>
            <a:chExt cx="907" cy="1424"/>
          </a:xfrm>
        </p:grpSpPr>
        <p:sp>
          <p:nvSpPr>
            <p:cNvPr id="17427" name="Text Box 9"/>
            <p:cNvSpPr txBox="1">
              <a:spLocks noChangeArrowheads="1"/>
            </p:cNvSpPr>
            <p:nvPr/>
          </p:nvSpPr>
          <p:spPr bwMode="auto">
            <a:xfrm>
              <a:off x="1746" y="3612"/>
              <a:ext cx="631" cy="154"/>
            </a:xfrm>
            <a:prstGeom prst="rect">
              <a:avLst/>
            </a:prstGeom>
            <a:solidFill>
              <a:schemeClr val="hlink"/>
            </a:solidFill>
            <a:ln w="9525">
              <a:noFill/>
              <a:miter lim="800000"/>
              <a:headEnd/>
              <a:tailEnd/>
            </a:ln>
          </p:spPr>
          <p:txBody>
            <a:bodyPr wrap="none">
              <a:spAutoFit/>
            </a:bodyPr>
            <a:lstStyle/>
            <a:p>
              <a:r>
                <a:rPr lang="en-GB" sz="1000" b="0"/>
                <a:t>Sample mixing</a:t>
              </a:r>
            </a:p>
          </p:txBody>
        </p:sp>
        <p:pic>
          <p:nvPicPr>
            <p:cNvPr id="17428" name="Picture 10" descr="imagen 007"/>
            <p:cNvPicPr>
              <a:picLocks noChangeArrowheads="1"/>
            </p:cNvPicPr>
            <p:nvPr/>
          </p:nvPicPr>
          <p:blipFill>
            <a:blip r:embed="rId3" cstate="print"/>
            <a:srcRect/>
            <a:stretch>
              <a:fillRect/>
            </a:stretch>
          </p:blipFill>
          <p:spPr bwMode="auto">
            <a:xfrm>
              <a:off x="1746" y="2342"/>
              <a:ext cx="907" cy="1208"/>
            </a:xfrm>
            <a:prstGeom prst="rect">
              <a:avLst/>
            </a:prstGeom>
            <a:noFill/>
            <a:ln w="9525">
              <a:noFill/>
              <a:miter lim="800000"/>
              <a:headEnd/>
              <a:tailEnd/>
            </a:ln>
          </p:spPr>
        </p:pic>
      </p:grpSp>
      <p:sp>
        <p:nvSpPr>
          <p:cNvPr id="17415" name="AutoShape 11"/>
          <p:cNvSpPr>
            <a:spLocks noChangeArrowheads="1"/>
          </p:cNvSpPr>
          <p:nvPr/>
        </p:nvSpPr>
        <p:spPr bwMode="auto">
          <a:xfrm>
            <a:off x="2339975" y="4438650"/>
            <a:ext cx="287338" cy="287338"/>
          </a:xfrm>
          <a:prstGeom prst="rightArrow">
            <a:avLst>
              <a:gd name="adj1" fmla="val 50000"/>
              <a:gd name="adj2" fmla="val 25000"/>
            </a:avLst>
          </a:prstGeom>
          <a:solidFill>
            <a:srgbClr val="800000"/>
          </a:solidFill>
          <a:ln w="9525">
            <a:solidFill>
              <a:schemeClr val="tx1"/>
            </a:solidFill>
            <a:miter lim="800000"/>
            <a:headEnd/>
            <a:tailEnd/>
          </a:ln>
        </p:spPr>
        <p:txBody>
          <a:bodyPr wrap="none" anchor="ctr"/>
          <a:lstStyle/>
          <a:p>
            <a:endParaRPr lang="fr-FR"/>
          </a:p>
        </p:txBody>
      </p:sp>
      <p:grpSp>
        <p:nvGrpSpPr>
          <p:cNvPr id="4" name="Group 12"/>
          <p:cNvGrpSpPr>
            <a:grpSpLocks/>
          </p:cNvGrpSpPr>
          <p:nvPr/>
        </p:nvGrpSpPr>
        <p:grpSpPr bwMode="auto">
          <a:xfrm>
            <a:off x="4356100" y="3573463"/>
            <a:ext cx="2089150" cy="1973262"/>
            <a:chOff x="2744" y="2251"/>
            <a:chExt cx="1316" cy="1243"/>
          </a:xfrm>
        </p:grpSpPr>
        <p:sp>
          <p:nvSpPr>
            <p:cNvPr id="17424" name="Text Box 13"/>
            <p:cNvSpPr txBox="1">
              <a:spLocks noChangeArrowheads="1"/>
            </p:cNvSpPr>
            <p:nvPr/>
          </p:nvSpPr>
          <p:spPr bwMode="auto">
            <a:xfrm>
              <a:off x="3288" y="3340"/>
              <a:ext cx="719" cy="154"/>
            </a:xfrm>
            <a:prstGeom prst="rect">
              <a:avLst/>
            </a:prstGeom>
            <a:solidFill>
              <a:schemeClr val="hlink"/>
            </a:solidFill>
            <a:ln w="9525">
              <a:noFill/>
              <a:miter lim="800000"/>
              <a:headEnd/>
              <a:tailEnd/>
            </a:ln>
          </p:spPr>
          <p:txBody>
            <a:bodyPr wrap="none">
              <a:spAutoFit/>
            </a:bodyPr>
            <a:lstStyle/>
            <a:p>
              <a:r>
                <a:rPr lang="en-GB" sz="1000" b="0"/>
                <a:t>Phosphate buffer</a:t>
              </a:r>
            </a:p>
          </p:txBody>
        </p:sp>
        <p:sp>
          <p:nvSpPr>
            <p:cNvPr id="17425" name="AutoShape 14"/>
            <p:cNvSpPr>
              <a:spLocks noChangeArrowheads="1"/>
            </p:cNvSpPr>
            <p:nvPr/>
          </p:nvSpPr>
          <p:spPr bwMode="auto">
            <a:xfrm>
              <a:off x="2744" y="2841"/>
              <a:ext cx="181" cy="181"/>
            </a:xfrm>
            <a:prstGeom prst="rightArrow">
              <a:avLst>
                <a:gd name="adj1" fmla="val 50000"/>
                <a:gd name="adj2" fmla="val 25000"/>
              </a:avLst>
            </a:prstGeom>
            <a:solidFill>
              <a:srgbClr val="800000"/>
            </a:solidFill>
            <a:ln w="9525">
              <a:solidFill>
                <a:schemeClr val="tx1"/>
              </a:solidFill>
              <a:miter lim="800000"/>
              <a:headEnd/>
              <a:tailEnd/>
            </a:ln>
          </p:spPr>
          <p:txBody>
            <a:bodyPr wrap="none" anchor="ctr"/>
            <a:lstStyle/>
            <a:p>
              <a:endParaRPr lang="fr-FR"/>
            </a:p>
          </p:txBody>
        </p:sp>
        <p:pic>
          <p:nvPicPr>
            <p:cNvPr id="17426" name="Picture 15" descr="imagen 008"/>
            <p:cNvPicPr>
              <a:picLocks noChangeArrowheads="1"/>
            </p:cNvPicPr>
            <p:nvPr/>
          </p:nvPicPr>
          <p:blipFill>
            <a:blip r:embed="rId4" cstate="print"/>
            <a:srcRect/>
            <a:stretch>
              <a:fillRect/>
            </a:stretch>
          </p:blipFill>
          <p:spPr bwMode="auto">
            <a:xfrm>
              <a:off x="3107" y="2251"/>
              <a:ext cx="953" cy="1020"/>
            </a:xfrm>
            <a:prstGeom prst="rect">
              <a:avLst/>
            </a:prstGeom>
            <a:noFill/>
            <a:ln w="9525">
              <a:noFill/>
              <a:miter lim="800000"/>
              <a:headEnd/>
              <a:tailEnd/>
            </a:ln>
          </p:spPr>
        </p:pic>
      </p:grpSp>
      <p:grpSp>
        <p:nvGrpSpPr>
          <p:cNvPr id="5" name="Group 16"/>
          <p:cNvGrpSpPr>
            <a:grpSpLocks/>
          </p:cNvGrpSpPr>
          <p:nvPr/>
        </p:nvGrpSpPr>
        <p:grpSpPr bwMode="auto">
          <a:xfrm>
            <a:off x="6588125" y="4005263"/>
            <a:ext cx="2339975" cy="1755775"/>
            <a:chOff x="4150" y="2523"/>
            <a:chExt cx="1474" cy="1106"/>
          </a:xfrm>
        </p:grpSpPr>
        <p:sp>
          <p:nvSpPr>
            <p:cNvPr id="17421" name="Text Box 17"/>
            <p:cNvSpPr txBox="1">
              <a:spLocks noChangeArrowheads="1"/>
            </p:cNvSpPr>
            <p:nvPr/>
          </p:nvSpPr>
          <p:spPr bwMode="auto">
            <a:xfrm>
              <a:off x="4785" y="3475"/>
              <a:ext cx="614" cy="154"/>
            </a:xfrm>
            <a:prstGeom prst="rect">
              <a:avLst/>
            </a:prstGeom>
            <a:solidFill>
              <a:schemeClr val="hlink"/>
            </a:solidFill>
            <a:ln w="9525">
              <a:noFill/>
              <a:miter lim="800000"/>
              <a:headEnd/>
              <a:tailEnd/>
            </a:ln>
          </p:spPr>
          <p:txBody>
            <a:bodyPr wrap="none">
              <a:spAutoFit/>
            </a:bodyPr>
            <a:lstStyle/>
            <a:p>
              <a:r>
                <a:rPr lang="en-GB" sz="1000" b="0"/>
                <a:t>Centrifugation</a:t>
              </a:r>
            </a:p>
          </p:txBody>
        </p:sp>
        <p:sp>
          <p:nvSpPr>
            <p:cNvPr id="17422" name="AutoShape 18"/>
            <p:cNvSpPr>
              <a:spLocks noChangeArrowheads="1"/>
            </p:cNvSpPr>
            <p:nvPr/>
          </p:nvSpPr>
          <p:spPr bwMode="auto">
            <a:xfrm>
              <a:off x="4150" y="2704"/>
              <a:ext cx="181" cy="181"/>
            </a:xfrm>
            <a:prstGeom prst="rightArrow">
              <a:avLst>
                <a:gd name="adj1" fmla="val 50000"/>
                <a:gd name="adj2" fmla="val 25000"/>
              </a:avLst>
            </a:prstGeom>
            <a:solidFill>
              <a:srgbClr val="800000"/>
            </a:solidFill>
            <a:ln w="9525">
              <a:solidFill>
                <a:schemeClr val="tx1"/>
              </a:solidFill>
              <a:miter lim="800000"/>
              <a:headEnd/>
              <a:tailEnd/>
            </a:ln>
          </p:spPr>
          <p:txBody>
            <a:bodyPr wrap="none" anchor="ctr"/>
            <a:lstStyle/>
            <a:p>
              <a:endParaRPr lang="fr-FR"/>
            </a:p>
          </p:txBody>
        </p:sp>
        <p:pic>
          <p:nvPicPr>
            <p:cNvPr id="17423" name="Picture 19" descr="imagen 002"/>
            <p:cNvPicPr>
              <a:picLocks noChangeAspect="1" noChangeArrowheads="1"/>
            </p:cNvPicPr>
            <p:nvPr/>
          </p:nvPicPr>
          <p:blipFill>
            <a:blip r:embed="rId5" cstate="print"/>
            <a:srcRect/>
            <a:stretch>
              <a:fillRect/>
            </a:stretch>
          </p:blipFill>
          <p:spPr bwMode="auto">
            <a:xfrm>
              <a:off x="4468" y="2523"/>
              <a:ext cx="1156" cy="867"/>
            </a:xfrm>
            <a:prstGeom prst="rect">
              <a:avLst/>
            </a:prstGeom>
            <a:noFill/>
            <a:ln w="9525">
              <a:noFill/>
              <a:miter lim="800000"/>
              <a:headEnd/>
              <a:tailEnd/>
            </a:ln>
          </p:spPr>
        </p:pic>
      </p:grpSp>
      <p:grpSp>
        <p:nvGrpSpPr>
          <p:cNvPr id="6" name="Group 20"/>
          <p:cNvGrpSpPr>
            <a:grpSpLocks/>
          </p:cNvGrpSpPr>
          <p:nvPr/>
        </p:nvGrpSpPr>
        <p:grpSpPr bwMode="auto">
          <a:xfrm>
            <a:off x="7667625" y="5949950"/>
            <a:ext cx="765175" cy="658813"/>
            <a:chOff x="4830" y="3748"/>
            <a:chExt cx="482" cy="415"/>
          </a:xfrm>
        </p:grpSpPr>
        <p:sp>
          <p:nvSpPr>
            <p:cNvPr id="17419" name="AutoShape 21"/>
            <p:cNvSpPr>
              <a:spLocks noChangeArrowheads="1"/>
            </p:cNvSpPr>
            <p:nvPr/>
          </p:nvSpPr>
          <p:spPr bwMode="auto">
            <a:xfrm rot="5400000">
              <a:off x="4948" y="3721"/>
              <a:ext cx="173" cy="227"/>
            </a:xfrm>
            <a:prstGeom prst="rightArrow">
              <a:avLst>
                <a:gd name="adj1" fmla="val 50000"/>
                <a:gd name="adj2" fmla="val 25000"/>
              </a:avLst>
            </a:prstGeom>
            <a:solidFill>
              <a:srgbClr val="800000"/>
            </a:solidFill>
            <a:ln w="9525">
              <a:solidFill>
                <a:schemeClr val="tx1"/>
              </a:solidFill>
              <a:miter lim="800000"/>
              <a:headEnd/>
              <a:tailEnd/>
            </a:ln>
          </p:spPr>
          <p:txBody>
            <a:bodyPr wrap="none" anchor="ctr"/>
            <a:lstStyle/>
            <a:p>
              <a:endParaRPr lang="fr-FR"/>
            </a:p>
          </p:txBody>
        </p:sp>
        <p:sp>
          <p:nvSpPr>
            <p:cNvPr id="17420" name="Text Box 22"/>
            <p:cNvSpPr txBox="1">
              <a:spLocks noChangeArrowheads="1"/>
            </p:cNvSpPr>
            <p:nvPr/>
          </p:nvSpPr>
          <p:spPr bwMode="auto">
            <a:xfrm>
              <a:off x="4830" y="4009"/>
              <a:ext cx="482" cy="154"/>
            </a:xfrm>
            <a:prstGeom prst="rect">
              <a:avLst/>
            </a:prstGeom>
            <a:solidFill>
              <a:schemeClr val="hlink"/>
            </a:solidFill>
            <a:ln w="9525">
              <a:noFill/>
              <a:miter lim="800000"/>
              <a:headEnd/>
              <a:tailEnd/>
            </a:ln>
          </p:spPr>
          <p:txBody>
            <a:bodyPr>
              <a:spAutoFit/>
            </a:bodyPr>
            <a:lstStyle/>
            <a:p>
              <a:r>
                <a:rPr lang="en-GB" sz="1000" b="0"/>
                <a:t>Pellet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dissolve">
                                      <p:cBhvr>
                                        <p:cTn id="7" dur="500"/>
                                        <p:tgtEl>
                                          <p:spTgt spid="1085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48"/>
                                        </p:tgtEl>
                                        <p:attrNameLst>
                                          <p:attrName>style.visibility</p:attrName>
                                        </p:attrNameLst>
                                      </p:cBhvr>
                                      <p:to>
                                        <p:strVal val="visible"/>
                                      </p:to>
                                    </p:set>
                                    <p:animEffect transition="in" filter="dissolve">
                                      <p:cBhvr>
                                        <p:cTn id="12" dur="500"/>
                                        <p:tgtEl>
                                          <p:spTgt spid="1085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P spid="1085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692150"/>
          </a:xfrm>
          <a:prstGeom prst="rect">
            <a:avLst/>
          </a:prstGeom>
          <a:gradFill rotWithShape="1">
            <a:gsLst>
              <a:gs pos="0">
                <a:srgbClr val="A50021"/>
              </a:gs>
              <a:gs pos="100000">
                <a:srgbClr val="4C000F"/>
              </a:gs>
            </a:gsLst>
            <a:lin ang="5400000" scaled="1"/>
          </a:gradFill>
          <a:ln w="9525">
            <a:solidFill>
              <a:schemeClr val="tx1"/>
            </a:solidFill>
            <a:miter lim="800000"/>
            <a:headEnd/>
            <a:tailEnd/>
          </a:ln>
        </p:spPr>
        <p:txBody>
          <a:bodyPr wrap="none" anchor="ctr"/>
          <a:lstStyle/>
          <a:p>
            <a:pPr algn="ctr"/>
            <a:r>
              <a:rPr lang="en-GB" b="0">
                <a:solidFill>
                  <a:schemeClr val="bg1"/>
                </a:solidFill>
              </a:rPr>
              <a:t>Smear microscopy</a:t>
            </a:r>
          </a:p>
        </p:txBody>
      </p:sp>
      <p:grpSp>
        <p:nvGrpSpPr>
          <p:cNvPr id="2" name="Group 3"/>
          <p:cNvGrpSpPr>
            <a:grpSpLocks/>
          </p:cNvGrpSpPr>
          <p:nvPr/>
        </p:nvGrpSpPr>
        <p:grpSpPr bwMode="auto">
          <a:xfrm>
            <a:off x="1474788" y="1238250"/>
            <a:ext cx="2339975" cy="2413000"/>
            <a:chOff x="1156" y="780"/>
            <a:chExt cx="1474" cy="1520"/>
          </a:xfrm>
        </p:grpSpPr>
        <p:pic>
          <p:nvPicPr>
            <p:cNvPr id="18470" name="Picture 4" descr="Imagen1"/>
            <p:cNvPicPr>
              <a:picLocks noChangeArrowheads="1"/>
            </p:cNvPicPr>
            <p:nvPr/>
          </p:nvPicPr>
          <p:blipFill>
            <a:blip r:embed="rId3" cstate="print"/>
            <a:srcRect/>
            <a:stretch>
              <a:fillRect/>
            </a:stretch>
          </p:blipFill>
          <p:spPr bwMode="auto">
            <a:xfrm>
              <a:off x="1156" y="780"/>
              <a:ext cx="1474" cy="1247"/>
            </a:xfrm>
            <a:prstGeom prst="rect">
              <a:avLst/>
            </a:prstGeom>
            <a:noFill/>
            <a:ln w="9525">
              <a:noFill/>
              <a:miter lim="800000"/>
              <a:headEnd/>
              <a:tailEnd/>
            </a:ln>
          </p:spPr>
        </p:pic>
        <p:sp>
          <p:nvSpPr>
            <p:cNvPr id="18471" name="Text Box 5"/>
            <p:cNvSpPr txBox="1">
              <a:spLocks noChangeArrowheads="1"/>
            </p:cNvSpPr>
            <p:nvPr/>
          </p:nvSpPr>
          <p:spPr bwMode="auto">
            <a:xfrm>
              <a:off x="1156" y="2069"/>
              <a:ext cx="1318" cy="231"/>
            </a:xfrm>
            <a:prstGeom prst="rect">
              <a:avLst/>
            </a:prstGeom>
            <a:noFill/>
            <a:ln w="9525">
              <a:noFill/>
              <a:miter lim="800000"/>
              <a:headEnd/>
              <a:tailEnd/>
            </a:ln>
          </p:spPr>
          <p:txBody>
            <a:bodyPr wrap="none">
              <a:spAutoFit/>
            </a:bodyPr>
            <a:lstStyle/>
            <a:p>
              <a:r>
                <a:rPr lang="en-GB" sz="1800" b="0">
                  <a:solidFill>
                    <a:srgbClr val="800000"/>
                  </a:solidFill>
                </a:rPr>
                <a:t>Ziehl-Neelsen stain</a:t>
              </a:r>
            </a:p>
          </p:txBody>
        </p:sp>
      </p:grpSp>
      <p:grpSp>
        <p:nvGrpSpPr>
          <p:cNvPr id="3" name="Group 6"/>
          <p:cNvGrpSpPr>
            <a:grpSpLocks/>
          </p:cNvGrpSpPr>
          <p:nvPr/>
        </p:nvGrpSpPr>
        <p:grpSpPr bwMode="auto">
          <a:xfrm>
            <a:off x="4140200" y="1270000"/>
            <a:ext cx="2339975" cy="2336800"/>
            <a:chOff x="2835" y="800"/>
            <a:chExt cx="1474" cy="1472"/>
          </a:xfrm>
        </p:grpSpPr>
        <p:pic>
          <p:nvPicPr>
            <p:cNvPr id="18468" name="Picture 7" descr="auramina 2"/>
            <p:cNvPicPr>
              <a:picLocks noChangeArrowheads="1"/>
            </p:cNvPicPr>
            <p:nvPr/>
          </p:nvPicPr>
          <p:blipFill>
            <a:blip r:embed="rId4" cstate="print"/>
            <a:srcRect/>
            <a:stretch>
              <a:fillRect/>
            </a:stretch>
          </p:blipFill>
          <p:spPr bwMode="auto">
            <a:xfrm>
              <a:off x="2835" y="800"/>
              <a:ext cx="1474" cy="1247"/>
            </a:xfrm>
            <a:prstGeom prst="rect">
              <a:avLst/>
            </a:prstGeom>
            <a:noFill/>
            <a:ln w="9525">
              <a:noFill/>
              <a:miter lim="800000"/>
              <a:headEnd/>
              <a:tailEnd/>
            </a:ln>
          </p:spPr>
        </p:pic>
        <p:sp>
          <p:nvSpPr>
            <p:cNvPr id="18469" name="Text Box 8"/>
            <p:cNvSpPr txBox="1">
              <a:spLocks noChangeArrowheads="1"/>
            </p:cNvSpPr>
            <p:nvPr/>
          </p:nvSpPr>
          <p:spPr bwMode="auto">
            <a:xfrm>
              <a:off x="2880" y="2041"/>
              <a:ext cx="1213" cy="231"/>
            </a:xfrm>
            <a:prstGeom prst="rect">
              <a:avLst/>
            </a:prstGeom>
            <a:noFill/>
            <a:ln w="9525">
              <a:noFill/>
              <a:miter lim="800000"/>
              <a:headEnd/>
              <a:tailEnd/>
            </a:ln>
          </p:spPr>
          <p:txBody>
            <a:bodyPr wrap="none">
              <a:spAutoFit/>
            </a:bodyPr>
            <a:lstStyle/>
            <a:p>
              <a:r>
                <a:rPr lang="en-GB" sz="1800" b="0">
                  <a:solidFill>
                    <a:srgbClr val="800000"/>
                  </a:solidFill>
                </a:rPr>
                <a:t>Auramina O stain</a:t>
              </a:r>
              <a:endParaRPr lang="en-GB" sz="1200" b="0"/>
            </a:p>
          </p:txBody>
        </p:sp>
      </p:grpSp>
      <p:sp>
        <p:nvSpPr>
          <p:cNvPr id="18437" name="Text Box 9"/>
          <p:cNvSpPr txBox="1">
            <a:spLocks noChangeArrowheads="1"/>
          </p:cNvSpPr>
          <p:nvPr/>
        </p:nvSpPr>
        <p:spPr bwMode="auto">
          <a:xfrm>
            <a:off x="1403350" y="836613"/>
            <a:ext cx="5270500" cy="336550"/>
          </a:xfrm>
          <a:prstGeom prst="rect">
            <a:avLst/>
          </a:prstGeom>
          <a:noFill/>
          <a:ln w="9525">
            <a:noFill/>
            <a:miter lim="800000"/>
            <a:headEnd/>
            <a:tailEnd/>
          </a:ln>
        </p:spPr>
        <p:txBody>
          <a:bodyPr wrap="none">
            <a:spAutoFit/>
          </a:bodyPr>
          <a:lstStyle/>
          <a:p>
            <a:r>
              <a:rPr lang="en-GB" sz="1600" b="0"/>
              <a:t>Fast; Cheap; Monitorization of treatment; Low sensitivity</a:t>
            </a:r>
          </a:p>
        </p:txBody>
      </p:sp>
      <p:sp>
        <p:nvSpPr>
          <p:cNvPr id="109578" name="Text Box 10"/>
          <p:cNvSpPr txBox="1">
            <a:spLocks noChangeArrowheads="1"/>
          </p:cNvSpPr>
          <p:nvPr/>
        </p:nvSpPr>
        <p:spPr bwMode="auto">
          <a:xfrm>
            <a:off x="250825" y="3789363"/>
            <a:ext cx="5648325" cy="457200"/>
          </a:xfrm>
          <a:prstGeom prst="rect">
            <a:avLst/>
          </a:prstGeom>
          <a:noFill/>
          <a:ln w="9525">
            <a:noFill/>
            <a:miter lim="800000"/>
            <a:headEnd/>
            <a:tailEnd/>
          </a:ln>
        </p:spPr>
        <p:txBody>
          <a:bodyPr wrap="none">
            <a:spAutoFit/>
          </a:bodyPr>
          <a:lstStyle/>
          <a:p>
            <a:r>
              <a:rPr lang="en-GB" sz="2000" b="0"/>
              <a:t>Hospital Univ. Germans Trias i Pujol 2004 -2007</a:t>
            </a:r>
            <a:r>
              <a:rPr lang="en-GB" b="0"/>
              <a:t> </a:t>
            </a:r>
          </a:p>
        </p:txBody>
      </p:sp>
      <p:graphicFrame>
        <p:nvGraphicFramePr>
          <p:cNvPr id="109579" name="Group 11"/>
          <p:cNvGraphicFramePr>
            <a:graphicFrameLocks noGrp="1"/>
          </p:cNvGraphicFramePr>
          <p:nvPr/>
        </p:nvGraphicFramePr>
        <p:xfrm>
          <a:off x="179388" y="4294188"/>
          <a:ext cx="8785225" cy="1727200"/>
        </p:xfrm>
        <a:graphic>
          <a:graphicData uri="http://schemas.openxmlformats.org/drawingml/2006/table">
            <a:tbl>
              <a:tblPr/>
              <a:tblGrid>
                <a:gridCol w="2520950">
                  <a:extLst>
                    <a:ext uri="{9D8B030D-6E8A-4147-A177-3AD203B41FA5}">
                      <a16:colId xmlns:a16="http://schemas.microsoft.com/office/drawing/2014/main" xmlns="" val="20000"/>
                    </a:ext>
                  </a:extLst>
                </a:gridCol>
                <a:gridCol w="1873250">
                  <a:extLst>
                    <a:ext uri="{9D8B030D-6E8A-4147-A177-3AD203B41FA5}">
                      <a16:colId xmlns:a16="http://schemas.microsoft.com/office/drawing/2014/main" xmlns="" val="20001"/>
                    </a:ext>
                  </a:extLst>
                </a:gridCol>
                <a:gridCol w="2195512">
                  <a:extLst>
                    <a:ext uri="{9D8B030D-6E8A-4147-A177-3AD203B41FA5}">
                      <a16:colId xmlns:a16="http://schemas.microsoft.com/office/drawing/2014/main" xmlns="" val="20002"/>
                    </a:ext>
                  </a:extLst>
                </a:gridCol>
                <a:gridCol w="2195513">
                  <a:extLst>
                    <a:ext uri="{9D8B030D-6E8A-4147-A177-3AD203B41FA5}">
                      <a16:colId xmlns:a16="http://schemas.microsoft.com/office/drawing/2014/main" xmlns="" val="20003"/>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Tahoma"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ahoma" charset="0"/>
                          <a:cs typeface="Arial" charset="0"/>
                        </a:rPr>
                        <a:t>Pulmonary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ahoma" charset="0"/>
                          <a:cs typeface="Arial" charset="0"/>
                        </a:rPr>
                        <a:t>Disseminated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Tahoma" charset="0"/>
                          <a:cs typeface="Arial" charset="0"/>
                        </a:rPr>
                        <a:t>Extrapulmonary</a:t>
                      </a:r>
                      <a:r>
                        <a:rPr kumimoji="0" lang="en-GB" sz="1200" b="0" i="0" u="none" strike="noStrike" cap="none" normalizeH="0" baseline="0">
                          <a:ln>
                            <a:noFill/>
                          </a:ln>
                          <a:solidFill>
                            <a:schemeClr val="tx1"/>
                          </a:solidFill>
                          <a:effectLst/>
                          <a:latin typeface="Tahoma"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ahoma" charset="0"/>
                          <a:cs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ahoma" charset="0"/>
                          <a:cs typeface="Arial"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ahoma" charset="0"/>
                          <a:cs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ahoma" charset="0"/>
                          <a:cs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ahoma" charset="0"/>
                          <a:cs typeface="Arial" charset="0"/>
                        </a:rPr>
                        <a:t>Positive smear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ahoma" charset="0"/>
                          <a:cs typeface="Arial" charset="0"/>
                        </a:rPr>
                        <a:t>83 </a:t>
                      </a:r>
                      <a:r>
                        <a:rPr kumimoji="0" lang="en-GB" sz="1600" b="0" i="0" u="none" strike="noStrike" cap="none" normalizeH="0" baseline="0">
                          <a:ln>
                            <a:noFill/>
                          </a:ln>
                          <a:solidFill>
                            <a:srgbClr val="800000"/>
                          </a:solidFill>
                          <a:effectLst/>
                          <a:latin typeface="Tahoma" charset="0"/>
                          <a:cs typeface="Arial" charset="0"/>
                        </a:rPr>
                        <a:t>(66.4%)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ahoma" charset="0"/>
                          <a:cs typeface="Arial" charset="0"/>
                        </a:rPr>
                        <a:t>11 </a:t>
                      </a:r>
                      <a:r>
                        <a:rPr kumimoji="0" lang="en-GB" sz="1600" b="0" i="0" u="none" strike="noStrike" cap="none" normalizeH="0" baseline="0">
                          <a:ln>
                            <a:noFill/>
                          </a:ln>
                          <a:solidFill>
                            <a:srgbClr val="800000"/>
                          </a:solidFill>
                          <a:effectLst/>
                          <a:latin typeface="Tahoma" charset="0"/>
                          <a:cs typeface="Arial" charset="0"/>
                        </a:rPr>
                        <a:t>(61.1%)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ahoma" charset="0"/>
                          <a:cs typeface="Arial" charset="0"/>
                        </a:rPr>
                        <a:t>11 (18.3%)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ahoma" charset="0"/>
                          <a:cs typeface="Arial" charset="0"/>
                        </a:rPr>
                        <a:t>Negative smear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ahoma" charset="0"/>
                          <a:cs typeface="Arial" charset="0"/>
                        </a:rPr>
                        <a:t>42 (33.6%)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ahoma" charset="0"/>
                          <a:cs typeface="Arial" charset="0"/>
                        </a:rPr>
                        <a:t>7 (38.9%)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ahoma" charset="0"/>
                          <a:cs typeface="Arial" charset="0"/>
                        </a:rPr>
                        <a:t>49 </a:t>
                      </a:r>
                      <a:r>
                        <a:rPr kumimoji="0" lang="en-GB" sz="1600" b="0" i="0" u="none" strike="noStrike" cap="none" normalizeH="0" baseline="0">
                          <a:ln>
                            <a:noFill/>
                          </a:ln>
                          <a:solidFill>
                            <a:srgbClr val="800000"/>
                          </a:solidFill>
                          <a:effectLst/>
                          <a:latin typeface="Tahoma" charset="0"/>
                          <a:cs typeface="Arial" charset="0"/>
                        </a:rPr>
                        <a:t>(81.7%)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09606" name="Text Box 38"/>
          <p:cNvSpPr txBox="1">
            <a:spLocks noChangeArrowheads="1"/>
          </p:cNvSpPr>
          <p:nvPr/>
        </p:nvSpPr>
        <p:spPr bwMode="auto">
          <a:xfrm>
            <a:off x="735013" y="6111875"/>
            <a:ext cx="3559175" cy="274638"/>
          </a:xfrm>
          <a:prstGeom prst="rect">
            <a:avLst/>
          </a:prstGeom>
          <a:noFill/>
          <a:ln w="9525">
            <a:noFill/>
            <a:miter lim="800000"/>
            <a:headEnd/>
            <a:tailEnd/>
          </a:ln>
        </p:spPr>
        <p:txBody>
          <a:bodyPr wrap="none">
            <a:spAutoFit/>
          </a:bodyPr>
          <a:lstStyle/>
          <a:p>
            <a:r>
              <a:rPr lang="en-GB" sz="1200" b="0"/>
              <a:t>*Adenopathy, 4/28 (14.2%); Pleural, 1/17 (5.9%)</a:t>
            </a:r>
          </a:p>
        </p:txBody>
      </p:sp>
      <p:pic>
        <p:nvPicPr>
          <p:cNvPr id="18467" name="Picture 39" descr="DSC00015"/>
          <p:cNvPicPr>
            <a:picLocks noChangeAspect="1" noChangeArrowheads="1"/>
          </p:cNvPicPr>
          <p:nvPr/>
        </p:nvPicPr>
        <p:blipFill>
          <a:blip r:embed="rId5" cstate="print"/>
          <a:srcRect/>
          <a:stretch>
            <a:fillRect/>
          </a:stretch>
        </p:blipFill>
        <p:spPr bwMode="auto">
          <a:xfrm>
            <a:off x="6623050" y="1412875"/>
            <a:ext cx="1981200" cy="1485900"/>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9578"/>
                                        </p:tgtEl>
                                        <p:attrNameLst>
                                          <p:attrName>style.visibility</p:attrName>
                                        </p:attrNameLst>
                                      </p:cBhvr>
                                      <p:to>
                                        <p:strVal val="visible"/>
                                      </p:to>
                                    </p:set>
                                    <p:animEffect transition="in" filter="dissolve">
                                      <p:cBhvr>
                                        <p:cTn id="17" dur="500"/>
                                        <p:tgtEl>
                                          <p:spTgt spid="10957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9579"/>
                                        </p:tgtEl>
                                        <p:attrNameLst>
                                          <p:attrName>style.visibility</p:attrName>
                                        </p:attrNameLst>
                                      </p:cBhvr>
                                      <p:to>
                                        <p:strVal val="visible"/>
                                      </p:to>
                                    </p:set>
                                    <p:animEffect transition="in" filter="dissolve">
                                      <p:cBhvr>
                                        <p:cTn id="22" dur="500"/>
                                        <p:tgtEl>
                                          <p:spTgt spid="10957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9606"/>
                                        </p:tgtEl>
                                        <p:attrNameLst>
                                          <p:attrName>style.visibility</p:attrName>
                                        </p:attrNameLst>
                                      </p:cBhvr>
                                      <p:to>
                                        <p:strVal val="visible"/>
                                      </p:to>
                                    </p:set>
                                    <p:animEffect transition="in" filter="dissolve">
                                      <p:cBhvr>
                                        <p:cTn id="27" dur="500"/>
                                        <p:tgtEl>
                                          <p:spTgt spid="109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8" grpId="0"/>
      <p:bldP spid="1096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132138" y="765175"/>
            <a:ext cx="2951162" cy="2016125"/>
            <a:chOff x="1973" y="482"/>
            <a:chExt cx="1859" cy="1270"/>
          </a:xfrm>
        </p:grpSpPr>
        <p:pic>
          <p:nvPicPr>
            <p:cNvPr id="19481" name="Picture 3" descr="DSC00010"/>
            <p:cNvPicPr>
              <a:picLocks noChangeAspect="1" noChangeArrowheads="1"/>
            </p:cNvPicPr>
            <p:nvPr/>
          </p:nvPicPr>
          <p:blipFill>
            <a:blip r:embed="rId3" cstate="print"/>
            <a:srcRect/>
            <a:stretch>
              <a:fillRect/>
            </a:stretch>
          </p:blipFill>
          <p:spPr bwMode="auto">
            <a:xfrm>
              <a:off x="2246" y="834"/>
              <a:ext cx="1224" cy="918"/>
            </a:xfrm>
            <a:prstGeom prst="rect">
              <a:avLst/>
            </a:prstGeom>
            <a:noFill/>
            <a:ln w="9525">
              <a:solidFill>
                <a:srgbClr val="800000"/>
              </a:solidFill>
              <a:miter lim="800000"/>
              <a:headEnd/>
              <a:tailEnd/>
            </a:ln>
          </p:spPr>
        </p:pic>
        <p:sp>
          <p:nvSpPr>
            <p:cNvPr id="19482" name="Text Box 4"/>
            <p:cNvSpPr txBox="1">
              <a:spLocks noChangeArrowheads="1"/>
            </p:cNvSpPr>
            <p:nvPr/>
          </p:nvSpPr>
          <p:spPr bwMode="auto">
            <a:xfrm>
              <a:off x="1973" y="482"/>
              <a:ext cx="1859" cy="326"/>
            </a:xfrm>
            <a:prstGeom prst="rect">
              <a:avLst/>
            </a:prstGeom>
            <a:solidFill>
              <a:schemeClr val="hlink"/>
            </a:solidFill>
            <a:ln w="9525">
              <a:noFill/>
              <a:miter lim="800000"/>
              <a:headEnd/>
              <a:tailEnd/>
            </a:ln>
          </p:spPr>
          <p:txBody>
            <a:bodyPr>
              <a:spAutoFit/>
            </a:bodyPr>
            <a:lstStyle/>
            <a:p>
              <a:pPr algn="ctr"/>
              <a:r>
                <a:rPr lang="en-GB" sz="1400" b="0"/>
                <a:t>Decontamination </a:t>
              </a:r>
              <a:r>
                <a:rPr lang="en-GB" sz="1000" b="0"/>
                <a:t>(in non sterile samples)</a:t>
              </a:r>
            </a:p>
            <a:p>
              <a:pPr algn="ctr"/>
              <a:r>
                <a:rPr lang="en-GB" sz="1400" b="0"/>
                <a:t>Culture in the adequate media</a:t>
              </a:r>
            </a:p>
          </p:txBody>
        </p:sp>
      </p:grpSp>
      <p:sp>
        <p:nvSpPr>
          <p:cNvPr id="19459" name="Rectangle 5"/>
          <p:cNvSpPr>
            <a:spLocks noChangeArrowheads="1"/>
          </p:cNvSpPr>
          <p:nvPr/>
        </p:nvSpPr>
        <p:spPr bwMode="auto">
          <a:xfrm>
            <a:off x="0" y="0"/>
            <a:ext cx="9144000" cy="692150"/>
          </a:xfrm>
          <a:prstGeom prst="rect">
            <a:avLst/>
          </a:prstGeom>
          <a:gradFill rotWithShape="1">
            <a:gsLst>
              <a:gs pos="0">
                <a:srgbClr val="A50021"/>
              </a:gs>
              <a:gs pos="100000">
                <a:srgbClr val="4C000F"/>
              </a:gs>
            </a:gsLst>
            <a:lin ang="5400000" scaled="1"/>
          </a:gradFill>
          <a:ln w="9525">
            <a:solidFill>
              <a:schemeClr val="tx1"/>
            </a:solidFill>
            <a:miter lim="800000"/>
            <a:headEnd/>
            <a:tailEnd/>
          </a:ln>
        </p:spPr>
        <p:txBody>
          <a:bodyPr wrap="none" anchor="ctr"/>
          <a:lstStyle/>
          <a:p>
            <a:pPr algn="ctr"/>
            <a:r>
              <a:rPr lang="en-GB" b="0">
                <a:solidFill>
                  <a:schemeClr val="bg1"/>
                </a:solidFill>
              </a:rPr>
              <a:t>Culture in solid and liquid media</a:t>
            </a:r>
          </a:p>
        </p:txBody>
      </p:sp>
      <p:sp>
        <p:nvSpPr>
          <p:cNvPr id="111622" name="Text Box 6"/>
          <p:cNvSpPr txBox="1">
            <a:spLocks noChangeArrowheads="1"/>
          </p:cNvSpPr>
          <p:nvPr/>
        </p:nvSpPr>
        <p:spPr bwMode="auto">
          <a:xfrm>
            <a:off x="6480175" y="4724400"/>
            <a:ext cx="2413000" cy="1187450"/>
          </a:xfrm>
          <a:prstGeom prst="rect">
            <a:avLst/>
          </a:prstGeom>
          <a:noFill/>
          <a:ln w="9525">
            <a:noFill/>
            <a:miter lim="800000"/>
            <a:headEnd/>
            <a:tailEnd/>
          </a:ln>
        </p:spPr>
        <p:txBody>
          <a:bodyPr>
            <a:spAutoFit/>
          </a:bodyPr>
          <a:lstStyle/>
          <a:p>
            <a:pPr>
              <a:buFontTx/>
              <a:buChar char="•"/>
            </a:pPr>
            <a:r>
              <a:rPr lang="en-GB" sz="1200" b="0"/>
              <a:t> Sometimes the only place where the mycobacteria can be isolated</a:t>
            </a:r>
          </a:p>
          <a:p>
            <a:pPr>
              <a:buFontTx/>
              <a:buChar char="•"/>
            </a:pPr>
            <a:r>
              <a:rPr lang="en-GB" sz="1200" b="0"/>
              <a:t> Gold standard</a:t>
            </a:r>
          </a:p>
          <a:p>
            <a:pPr>
              <a:buFontTx/>
              <a:buChar char="•"/>
            </a:pPr>
            <a:r>
              <a:rPr lang="en-GB" sz="1200" b="0"/>
              <a:t> Molecular epidemiology</a:t>
            </a:r>
          </a:p>
          <a:p>
            <a:pPr>
              <a:buFontTx/>
              <a:buChar char="•"/>
            </a:pPr>
            <a:r>
              <a:rPr lang="en-GB" sz="1200" b="0"/>
              <a:t> Drug susceptibility testing</a:t>
            </a:r>
          </a:p>
        </p:txBody>
      </p:sp>
      <p:grpSp>
        <p:nvGrpSpPr>
          <p:cNvPr id="3" name="Group 7"/>
          <p:cNvGrpSpPr>
            <a:grpSpLocks/>
          </p:cNvGrpSpPr>
          <p:nvPr/>
        </p:nvGrpSpPr>
        <p:grpSpPr bwMode="auto">
          <a:xfrm>
            <a:off x="3203575" y="5140325"/>
            <a:ext cx="2808288" cy="1601788"/>
            <a:chOff x="2018" y="3238"/>
            <a:chExt cx="1769" cy="1009"/>
          </a:xfrm>
        </p:grpSpPr>
        <p:sp>
          <p:nvSpPr>
            <p:cNvPr id="19478" name="Text Box 8"/>
            <p:cNvSpPr txBox="1">
              <a:spLocks noChangeArrowheads="1"/>
            </p:cNvSpPr>
            <p:nvPr/>
          </p:nvSpPr>
          <p:spPr bwMode="auto">
            <a:xfrm>
              <a:off x="2608" y="3238"/>
              <a:ext cx="453" cy="192"/>
            </a:xfrm>
            <a:prstGeom prst="rect">
              <a:avLst/>
            </a:prstGeom>
            <a:solidFill>
              <a:schemeClr val="hlink"/>
            </a:solidFill>
            <a:ln w="9525">
              <a:noFill/>
              <a:miter lim="800000"/>
              <a:headEnd/>
              <a:tailEnd/>
            </a:ln>
          </p:spPr>
          <p:txBody>
            <a:bodyPr>
              <a:spAutoFit/>
            </a:bodyPr>
            <a:lstStyle/>
            <a:p>
              <a:pPr algn="ctr"/>
              <a:r>
                <a:rPr lang="en-GB" sz="1400" b="0"/>
                <a:t>DST</a:t>
              </a:r>
            </a:p>
          </p:txBody>
        </p:sp>
        <p:pic>
          <p:nvPicPr>
            <p:cNvPr id="19479" name="Picture 9" descr="bactec-460"/>
            <p:cNvPicPr>
              <a:picLocks noChangeAspect="1" noChangeArrowheads="1"/>
            </p:cNvPicPr>
            <p:nvPr/>
          </p:nvPicPr>
          <p:blipFill>
            <a:blip r:embed="rId4" cstate="print"/>
            <a:srcRect/>
            <a:stretch>
              <a:fillRect/>
            </a:stretch>
          </p:blipFill>
          <p:spPr bwMode="auto">
            <a:xfrm>
              <a:off x="2608" y="3485"/>
              <a:ext cx="1179" cy="762"/>
            </a:xfrm>
            <a:prstGeom prst="rect">
              <a:avLst/>
            </a:prstGeom>
            <a:noFill/>
            <a:ln w="9525">
              <a:noFill/>
              <a:miter lim="800000"/>
              <a:headEnd/>
              <a:tailEnd/>
            </a:ln>
          </p:spPr>
        </p:pic>
        <p:pic>
          <p:nvPicPr>
            <p:cNvPr id="19480" name="Picture 10" descr="MGIT"/>
            <p:cNvPicPr>
              <a:picLocks noChangeAspect="1" noChangeArrowheads="1"/>
            </p:cNvPicPr>
            <p:nvPr/>
          </p:nvPicPr>
          <p:blipFill>
            <a:blip r:embed="rId5" cstate="print"/>
            <a:srcRect/>
            <a:stretch>
              <a:fillRect/>
            </a:stretch>
          </p:blipFill>
          <p:spPr bwMode="auto">
            <a:xfrm>
              <a:off x="2018" y="3476"/>
              <a:ext cx="560" cy="771"/>
            </a:xfrm>
            <a:prstGeom prst="rect">
              <a:avLst/>
            </a:prstGeom>
            <a:noFill/>
            <a:ln w="9525">
              <a:noFill/>
              <a:miter lim="800000"/>
              <a:headEnd/>
              <a:tailEnd/>
            </a:ln>
          </p:spPr>
        </p:pic>
      </p:grpSp>
      <p:grpSp>
        <p:nvGrpSpPr>
          <p:cNvPr id="4" name="Group 11"/>
          <p:cNvGrpSpPr>
            <a:grpSpLocks/>
          </p:cNvGrpSpPr>
          <p:nvPr/>
        </p:nvGrpSpPr>
        <p:grpSpPr bwMode="auto">
          <a:xfrm>
            <a:off x="5795963" y="2205038"/>
            <a:ext cx="2809875" cy="2087562"/>
            <a:chOff x="3651" y="1389"/>
            <a:chExt cx="1770" cy="1315"/>
          </a:xfrm>
        </p:grpSpPr>
        <p:sp>
          <p:nvSpPr>
            <p:cNvPr id="19475" name="Text Box 12"/>
            <p:cNvSpPr txBox="1">
              <a:spLocks noChangeArrowheads="1"/>
            </p:cNvSpPr>
            <p:nvPr/>
          </p:nvSpPr>
          <p:spPr bwMode="auto">
            <a:xfrm>
              <a:off x="4332" y="2069"/>
              <a:ext cx="1089" cy="556"/>
            </a:xfrm>
            <a:prstGeom prst="rect">
              <a:avLst/>
            </a:prstGeom>
            <a:solidFill>
              <a:schemeClr val="hlink"/>
            </a:solidFill>
            <a:ln w="9525">
              <a:noFill/>
              <a:miter lim="800000"/>
              <a:headEnd/>
              <a:tailEnd/>
            </a:ln>
          </p:spPr>
          <p:txBody>
            <a:bodyPr>
              <a:spAutoFit/>
            </a:bodyPr>
            <a:lstStyle/>
            <a:p>
              <a:pPr algn="ctr"/>
              <a:r>
                <a:rPr lang="en-GB" sz="1400" b="0"/>
                <a:t>Growth in solid media</a:t>
              </a:r>
            </a:p>
            <a:p>
              <a:pPr algn="ctr"/>
              <a:r>
                <a:rPr lang="en-GB" sz="1400" b="0"/>
                <a:t> </a:t>
              </a:r>
              <a:r>
                <a:rPr lang="en-GB" sz="1400"/>
                <a:t>Slow</a:t>
              </a:r>
              <a:r>
                <a:rPr lang="en-GB" sz="1400" b="0"/>
                <a:t>: 15d-2m</a:t>
              </a:r>
            </a:p>
            <a:p>
              <a:pPr algn="ctr"/>
              <a:r>
                <a:rPr lang="en-GB" sz="1000" b="0"/>
                <a:t>Division time 18h</a:t>
              </a:r>
            </a:p>
          </p:txBody>
        </p:sp>
        <p:pic>
          <p:nvPicPr>
            <p:cNvPr id="19476" name="Picture 13" descr="soca MTBC"/>
            <p:cNvPicPr>
              <a:picLocks noChangeAspect="1" noChangeArrowheads="1"/>
            </p:cNvPicPr>
            <p:nvPr/>
          </p:nvPicPr>
          <p:blipFill>
            <a:blip r:embed="rId6" cstate="print"/>
            <a:srcRect/>
            <a:stretch>
              <a:fillRect/>
            </a:stretch>
          </p:blipFill>
          <p:spPr bwMode="auto">
            <a:xfrm>
              <a:off x="3878" y="1797"/>
              <a:ext cx="356" cy="907"/>
            </a:xfrm>
            <a:prstGeom prst="rect">
              <a:avLst/>
            </a:prstGeom>
            <a:noFill/>
            <a:ln w="9525">
              <a:noFill/>
              <a:miter lim="800000"/>
              <a:headEnd/>
              <a:tailEnd/>
            </a:ln>
          </p:spPr>
        </p:pic>
        <p:sp>
          <p:nvSpPr>
            <p:cNvPr id="19477" name="AutoShape 14"/>
            <p:cNvSpPr>
              <a:spLocks noChangeArrowheads="1"/>
            </p:cNvSpPr>
            <p:nvPr/>
          </p:nvSpPr>
          <p:spPr bwMode="auto">
            <a:xfrm rot="2884150">
              <a:off x="3583" y="1457"/>
              <a:ext cx="318" cy="181"/>
            </a:xfrm>
            <a:prstGeom prst="rightArrow">
              <a:avLst>
                <a:gd name="adj1" fmla="val 50000"/>
                <a:gd name="adj2" fmla="val 43923"/>
              </a:avLst>
            </a:prstGeom>
            <a:solidFill>
              <a:srgbClr val="800000"/>
            </a:solidFill>
            <a:ln w="9525">
              <a:solidFill>
                <a:schemeClr val="tx1"/>
              </a:solidFill>
              <a:miter lim="800000"/>
              <a:headEnd/>
              <a:tailEnd/>
            </a:ln>
          </p:spPr>
          <p:txBody>
            <a:bodyPr wrap="none" anchor="ctr"/>
            <a:lstStyle/>
            <a:p>
              <a:endParaRPr lang="fr-FR"/>
            </a:p>
          </p:txBody>
        </p:sp>
      </p:grpSp>
      <p:grpSp>
        <p:nvGrpSpPr>
          <p:cNvPr id="5" name="Group 15"/>
          <p:cNvGrpSpPr>
            <a:grpSpLocks/>
          </p:cNvGrpSpPr>
          <p:nvPr/>
        </p:nvGrpSpPr>
        <p:grpSpPr bwMode="auto">
          <a:xfrm>
            <a:off x="179388" y="2349500"/>
            <a:ext cx="4321175" cy="1871663"/>
            <a:chOff x="113" y="1480"/>
            <a:chExt cx="2722" cy="1179"/>
          </a:xfrm>
        </p:grpSpPr>
        <p:sp>
          <p:nvSpPr>
            <p:cNvPr id="19471" name="AutoShape 16"/>
            <p:cNvSpPr>
              <a:spLocks noChangeArrowheads="1"/>
            </p:cNvSpPr>
            <p:nvPr/>
          </p:nvSpPr>
          <p:spPr bwMode="auto">
            <a:xfrm rot="7635318">
              <a:off x="1769" y="1548"/>
              <a:ext cx="318" cy="181"/>
            </a:xfrm>
            <a:prstGeom prst="rightArrow">
              <a:avLst>
                <a:gd name="adj1" fmla="val 50000"/>
                <a:gd name="adj2" fmla="val 43923"/>
              </a:avLst>
            </a:prstGeom>
            <a:solidFill>
              <a:srgbClr val="800000"/>
            </a:solidFill>
            <a:ln w="9525">
              <a:solidFill>
                <a:schemeClr val="tx1"/>
              </a:solidFill>
              <a:miter lim="800000"/>
              <a:headEnd/>
              <a:tailEnd/>
            </a:ln>
          </p:spPr>
          <p:txBody>
            <a:bodyPr wrap="none" anchor="ctr"/>
            <a:lstStyle/>
            <a:p>
              <a:endParaRPr lang="fr-FR"/>
            </a:p>
          </p:txBody>
        </p:sp>
        <p:sp>
          <p:nvSpPr>
            <p:cNvPr id="19472" name="Text Box 17"/>
            <p:cNvSpPr txBox="1">
              <a:spLocks noChangeArrowheads="1"/>
            </p:cNvSpPr>
            <p:nvPr/>
          </p:nvSpPr>
          <p:spPr bwMode="auto">
            <a:xfrm>
              <a:off x="113" y="2115"/>
              <a:ext cx="1020" cy="460"/>
            </a:xfrm>
            <a:prstGeom prst="rect">
              <a:avLst/>
            </a:prstGeom>
            <a:solidFill>
              <a:schemeClr val="hlink"/>
            </a:solidFill>
            <a:ln w="9525">
              <a:noFill/>
              <a:miter lim="800000"/>
              <a:headEnd/>
              <a:tailEnd/>
            </a:ln>
          </p:spPr>
          <p:txBody>
            <a:bodyPr>
              <a:spAutoFit/>
            </a:bodyPr>
            <a:lstStyle/>
            <a:p>
              <a:pPr algn="ctr"/>
              <a:r>
                <a:rPr lang="en-GB" sz="1400" b="0"/>
                <a:t>Growth in liquid media</a:t>
              </a:r>
            </a:p>
            <a:p>
              <a:pPr algn="ctr"/>
              <a:r>
                <a:rPr lang="en-GB" sz="1400" b="0"/>
                <a:t>7-42d</a:t>
              </a:r>
            </a:p>
          </p:txBody>
        </p:sp>
        <p:pic>
          <p:nvPicPr>
            <p:cNvPr id="19473" name="Picture 18" descr="BactAlert"/>
            <p:cNvPicPr>
              <a:picLocks noChangeAspect="1" noChangeArrowheads="1"/>
            </p:cNvPicPr>
            <p:nvPr/>
          </p:nvPicPr>
          <p:blipFill>
            <a:blip r:embed="rId7" cstate="print">
              <a:clrChange>
                <a:clrFrom>
                  <a:srgbClr val="F6FAF9"/>
                </a:clrFrom>
                <a:clrTo>
                  <a:srgbClr val="F6FAF9">
                    <a:alpha val="0"/>
                  </a:srgbClr>
                </a:clrTo>
              </a:clrChange>
            </a:blip>
            <a:srcRect/>
            <a:stretch>
              <a:fillRect/>
            </a:stretch>
          </p:blipFill>
          <p:spPr bwMode="auto">
            <a:xfrm>
              <a:off x="1156" y="1888"/>
              <a:ext cx="1006" cy="759"/>
            </a:xfrm>
            <a:prstGeom prst="rect">
              <a:avLst/>
            </a:prstGeom>
            <a:noFill/>
            <a:ln w="9525">
              <a:noFill/>
              <a:miter lim="800000"/>
              <a:headEnd/>
              <a:tailEnd/>
            </a:ln>
          </p:spPr>
        </p:pic>
        <p:pic>
          <p:nvPicPr>
            <p:cNvPr id="19474" name="Picture 19" descr="MGIT"/>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245" y="1843"/>
              <a:ext cx="590" cy="816"/>
            </a:xfrm>
            <a:prstGeom prst="rect">
              <a:avLst/>
            </a:prstGeom>
            <a:noFill/>
            <a:ln w="9525">
              <a:noFill/>
              <a:miter lim="800000"/>
              <a:headEnd/>
              <a:tailEnd/>
            </a:ln>
          </p:spPr>
        </p:pic>
      </p:grpSp>
      <p:grpSp>
        <p:nvGrpSpPr>
          <p:cNvPr id="6" name="Group 20"/>
          <p:cNvGrpSpPr>
            <a:grpSpLocks/>
          </p:cNvGrpSpPr>
          <p:nvPr/>
        </p:nvGrpSpPr>
        <p:grpSpPr bwMode="auto">
          <a:xfrm>
            <a:off x="6804025" y="2060575"/>
            <a:ext cx="2089150" cy="720725"/>
            <a:chOff x="4286" y="1298"/>
            <a:chExt cx="1316" cy="454"/>
          </a:xfrm>
        </p:grpSpPr>
        <p:sp>
          <p:nvSpPr>
            <p:cNvPr id="19469" name="Oval 21"/>
            <p:cNvSpPr>
              <a:spLocks noChangeArrowheads="1"/>
            </p:cNvSpPr>
            <p:nvPr/>
          </p:nvSpPr>
          <p:spPr bwMode="auto">
            <a:xfrm>
              <a:off x="4286" y="1298"/>
              <a:ext cx="1316" cy="454"/>
            </a:xfrm>
            <a:prstGeom prst="ellipse">
              <a:avLst/>
            </a:prstGeom>
            <a:solidFill>
              <a:srgbClr val="FF9900"/>
            </a:solidFill>
            <a:ln w="9525">
              <a:solidFill>
                <a:schemeClr val="tx1"/>
              </a:solidFill>
              <a:round/>
              <a:headEnd/>
              <a:tailEnd/>
            </a:ln>
          </p:spPr>
          <p:txBody>
            <a:bodyPr wrap="none" anchor="ctr"/>
            <a:lstStyle/>
            <a:p>
              <a:endParaRPr lang="fr-FR"/>
            </a:p>
          </p:txBody>
        </p:sp>
        <p:sp>
          <p:nvSpPr>
            <p:cNvPr id="19470" name="Text Box 22"/>
            <p:cNvSpPr txBox="1">
              <a:spLocks noChangeArrowheads="1"/>
            </p:cNvSpPr>
            <p:nvPr/>
          </p:nvSpPr>
          <p:spPr bwMode="auto">
            <a:xfrm>
              <a:off x="4513" y="1384"/>
              <a:ext cx="868" cy="231"/>
            </a:xfrm>
            <a:prstGeom prst="rect">
              <a:avLst/>
            </a:prstGeom>
            <a:solidFill>
              <a:srgbClr val="FF9900"/>
            </a:solidFill>
            <a:ln w="9525">
              <a:noFill/>
              <a:miter lim="800000"/>
              <a:headEnd/>
              <a:tailEnd/>
            </a:ln>
          </p:spPr>
          <p:txBody>
            <a:bodyPr wrap="none">
              <a:spAutoFit/>
            </a:bodyPr>
            <a:lstStyle/>
            <a:p>
              <a:r>
                <a:rPr lang="en-GB" sz="1800" b="0">
                  <a:solidFill>
                    <a:schemeClr val="bg1"/>
                  </a:solidFill>
                </a:rPr>
                <a:t>Inoculums!!</a:t>
              </a:r>
            </a:p>
          </p:txBody>
        </p:sp>
      </p:grpSp>
      <p:grpSp>
        <p:nvGrpSpPr>
          <p:cNvPr id="7" name="Group 23"/>
          <p:cNvGrpSpPr>
            <a:grpSpLocks/>
          </p:cNvGrpSpPr>
          <p:nvPr/>
        </p:nvGrpSpPr>
        <p:grpSpPr bwMode="auto">
          <a:xfrm>
            <a:off x="2916238" y="4292600"/>
            <a:ext cx="3384550" cy="730250"/>
            <a:chOff x="1837" y="2704"/>
            <a:chExt cx="2132" cy="460"/>
          </a:xfrm>
        </p:grpSpPr>
        <p:sp>
          <p:nvSpPr>
            <p:cNvPr id="19466" name="AutoShape 24"/>
            <p:cNvSpPr>
              <a:spLocks noChangeArrowheads="1"/>
            </p:cNvSpPr>
            <p:nvPr/>
          </p:nvSpPr>
          <p:spPr bwMode="auto">
            <a:xfrm rot="2559883">
              <a:off x="1837" y="2762"/>
              <a:ext cx="318" cy="230"/>
            </a:xfrm>
            <a:prstGeom prst="rightArrow">
              <a:avLst>
                <a:gd name="adj1" fmla="val 50000"/>
                <a:gd name="adj2" fmla="val 34565"/>
              </a:avLst>
            </a:prstGeom>
            <a:solidFill>
              <a:srgbClr val="800000"/>
            </a:solidFill>
            <a:ln w="9525">
              <a:solidFill>
                <a:schemeClr val="tx1"/>
              </a:solidFill>
              <a:miter lim="800000"/>
              <a:headEnd/>
              <a:tailEnd/>
            </a:ln>
          </p:spPr>
          <p:txBody>
            <a:bodyPr wrap="none" anchor="ctr"/>
            <a:lstStyle/>
            <a:p>
              <a:endParaRPr lang="fr-FR"/>
            </a:p>
          </p:txBody>
        </p:sp>
        <p:sp>
          <p:nvSpPr>
            <p:cNvPr id="19467" name="AutoShape 25"/>
            <p:cNvSpPr>
              <a:spLocks noChangeArrowheads="1"/>
            </p:cNvSpPr>
            <p:nvPr/>
          </p:nvSpPr>
          <p:spPr bwMode="auto">
            <a:xfrm rot="7635318">
              <a:off x="3677" y="2815"/>
              <a:ext cx="403" cy="181"/>
            </a:xfrm>
            <a:prstGeom prst="rightArrow">
              <a:avLst>
                <a:gd name="adj1" fmla="val 50000"/>
                <a:gd name="adj2" fmla="val 55663"/>
              </a:avLst>
            </a:prstGeom>
            <a:solidFill>
              <a:srgbClr val="800000"/>
            </a:solidFill>
            <a:ln w="9525">
              <a:solidFill>
                <a:schemeClr val="tx1"/>
              </a:solidFill>
              <a:miter lim="800000"/>
              <a:headEnd/>
              <a:tailEnd/>
            </a:ln>
          </p:spPr>
          <p:txBody>
            <a:bodyPr wrap="none" anchor="ctr"/>
            <a:lstStyle/>
            <a:p>
              <a:endParaRPr lang="fr-FR"/>
            </a:p>
          </p:txBody>
        </p:sp>
        <p:sp>
          <p:nvSpPr>
            <p:cNvPr id="19468" name="Text Box 26"/>
            <p:cNvSpPr txBox="1">
              <a:spLocks noChangeArrowheads="1"/>
            </p:cNvSpPr>
            <p:nvPr/>
          </p:nvSpPr>
          <p:spPr bwMode="auto">
            <a:xfrm>
              <a:off x="2342" y="2704"/>
              <a:ext cx="1255" cy="460"/>
            </a:xfrm>
            <a:prstGeom prst="rect">
              <a:avLst/>
            </a:prstGeom>
            <a:solidFill>
              <a:schemeClr val="hlink"/>
            </a:solidFill>
            <a:ln w="9525">
              <a:noFill/>
              <a:miter lim="800000"/>
              <a:headEnd/>
              <a:tailEnd/>
            </a:ln>
          </p:spPr>
          <p:txBody>
            <a:bodyPr wrap="none">
              <a:spAutoFit/>
            </a:bodyPr>
            <a:lstStyle/>
            <a:p>
              <a:pPr algn="ctr"/>
              <a:r>
                <a:rPr lang="en-GB" sz="1400" b="0"/>
                <a:t>Identification </a:t>
              </a:r>
            </a:p>
            <a:p>
              <a:pPr algn="ctr"/>
              <a:r>
                <a:rPr lang="en-GB" sz="1400" b="0"/>
                <a:t>Classical and Molecular</a:t>
              </a:r>
            </a:p>
            <a:p>
              <a:pPr algn="ctr"/>
              <a:r>
                <a:rPr lang="en-GB" sz="1400" b="0"/>
                <a:t>methods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1622"/>
                                        </p:tgtEl>
                                        <p:attrNameLst>
                                          <p:attrName>style.visibility</p:attrName>
                                        </p:attrNameLst>
                                      </p:cBhvr>
                                      <p:to>
                                        <p:strVal val="visible"/>
                                      </p:to>
                                    </p:set>
                                    <p:animEffect transition="in" filter="dissolve">
                                      <p:cBhvr>
                                        <p:cTn id="27" dur="500"/>
                                        <p:tgtEl>
                                          <p:spTgt spid="111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92150"/>
          </a:xfrm>
          <a:prstGeom prst="rect">
            <a:avLst/>
          </a:prstGeom>
          <a:gradFill rotWithShape="1">
            <a:gsLst>
              <a:gs pos="0">
                <a:srgbClr val="A50021"/>
              </a:gs>
              <a:gs pos="100000">
                <a:srgbClr val="4C000F"/>
              </a:gs>
            </a:gsLst>
            <a:lin ang="5400000" scaled="1"/>
          </a:gradFill>
          <a:ln w="9525">
            <a:solidFill>
              <a:schemeClr val="tx1"/>
            </a:solidFill>
            <a:miter lim="800000"/>
            <a:headEnd/>
            <a:tailEnd/>
          </a:ln>
        </p:spPr>
        <p:txBody>
          <a:bodyPr wrap="none" anchor="ctr"/>
          <a:lstStyle/>
          <a:p>
            <a:pPr algn="ctr"/>
            <a:r>
              <a:rPr lang="es-ES_tradnl" b="0">
                <a:solidFill>
                  <a:schemeClr val="bg1"/>
                </a:solidFill>
              </a:rPr>
              <a:t>Identification molecular methods</a:t>
            </a:r>
          </a:p>
        </p:txBody>
      </p:sp>
      <p:grpSp>
        <p:nvGrpSpPr>
          <p:cNvPr id="2" name="Group 3"/>
          <p:cNvGrpSpPr>
            <a:grpSpLocks/>
          </p:cNvGrpSpPr>
          <p:nvPr/>
        </p:nvGrpSpPr>
        <p:grpSpPr bwMode="auto">
          <a:xfrm>
            <a:off x="4500563" y="981075"/>
            <a:ext cx="4376737" cy="2520950"/>
            <a:chOff x="2835" y="618"/>
            <a:chExt cx="2757" cy="1588"/>
          </a:xfrm>
        </p:grpSpPr>
        <p:sp>
          <p:nvSpPr>
            <p:cNvPr id="20490" name="Text Box 4"/>
            <p:cNvSpPr txBox="1">
              <a:spLocks noChangeArrowheads="1"/>
            </p:cNvSpPr>
            <p:nvPr/>
          </p:nvSpPr>
          <p:spPr bwMode="auto">
            <a:xfrm>
              <a:off x="2971" y="1933"/>
              <a:ext cx="1404" cy="218"/>
            </a:xfrm>
            <a:prstGeom prst="rect">
              <a:avLst/>
            </a:prstGeom>
            <a:noFill/>
            <a:ln w="9525">
              <a:solidFill>
                <a:schemeClr val="tx1"/>
              </a:solidFill>
              <a:miter lim="800000"/>
              <a:headEnd/>
              <a:tailEnd/>
            </a:ln>
          </p:spPr>
          <p:txBody>
            <a:bodyPr wrap="none">
              <a:spAutoFit/>
            </a:bodyPr>
            <a:lstStyle/>
            <a:p>
              <a:r>
                <a:rPr lang="es-ES" sz="1600" b="0"/>
                <a:t>InnoLiPA Mycobacteria</a:t>
              </a:r>
              <a:endParaRPr lang="es-ES_tradnl" sz="1600" b="0"/>
            </a:p>
          </p:txBody>
        </p:sp>
        <p:pic>
          <p:nvPicPr>
            <p:cNvPr id="20491" name="Picture 5" descr="INNO-LiPA"/>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2835" y="890"/>
              <a:ext cx="1588" cy="996"/>
            </a:xfrm>
            <a:prstGeom prst="rect">
              <a:avLst/>
            </a:prstGeom>
            <a:noFill/>
            <a:ln w="9525">
              <a:noFill/>
              <a:miter lim="800000"/>
              <a:headEnd/>
              <a:tailEnd/>
            </a:ln>
          </p:spPr>
        </p:pic>
        <p:pic>
          <p:nvPicPr>
            <p:cNvPr id="20492" name="Picture 6" descr="LiPA_MYCOBACTERIA_v2_Strip"/>
            <p:cNvPicPr>
              <a:picLocks noChangeAspect="1" noChangeArrowheads="1"/>
            </p:cNvPicPr>
            <p:nvPr/>
          </p:nvPicPr>
          <p:blipFill>
            <a:blip r:embed="rId4" cstate="print"/>
            <a:srcRect/>
            <a:stretch>
              <a:fillRect/>
            </a:stretch>
          </p:blipFill>
          <p:spPr bwMode="auto">
            <a:xfrm>
              <a:off x="4422" y="618"/>
              <a:ext cx="1170" cy="1588"/>
            </a:xfrm>
            <a:prstGeom prst="rect">
              <a:avLst/>
            </a:prstGeom>
            <a:noFill/>
            <a:ln w="9525">
              <a:noFill/>
              <a:miter lim="800000"/>
              <a:headEnd/>
              <a:tailEnd/>
            </a:ln>
          </p:spPr>
        </p:pic>
      </p:grpSp>
      <p:grpSp>
        <p:nvGrpSpPr>
          <p:cNvPr id="3" name="Group 7"/>
          <p:cNvGrpSpPr>
            <a:grpSpLocks/>
          </p:cNvGrpSpPr>
          <p:nvPr/>
        </p:nvGrpSpPr>
        <p:grpSpPr bwMode="auto">
          <a:xfrm>
            <a:off x="755650" y="1196975"/>
            <a:ext cx="2087563" cy="2146300"/>
            <a:chOff x="476" y="754"/>
            <a:chExt cx="1315" cy="1352"/>
          </a:xfrm>
        </p:grpSpPr>
        <p:sp>
          <p:nvSpPr>
            <p:cNvPr id="20488" name="Text Box 8"/>
            <p:cNvSpPr txBox="1">
              <a:spLocks noChangeArrowheads="1"/>
            </p:cNvSpPr>
            <p:nvPr/>
          </p:nvSpPr>
          <p:spPr bwMode="auto">
            <a:xfrm>
              <a:off x="703" y="1888"/>
              <a:ext cx="713" cy="218"/>
            </a:xfrm>
            <a:prstGeom prst="rect">
              <a:avLst/>
            </a:prstGeom>
            <a:noFill/>
            <a:ln w="9525">
              <a:solidFill>
                <a:schemeClr val="tx1"/>
              </a:solidFill>
              <a:miter lim="800000"/>
              <a:headEnd/>
              <a:tailEnd/>
            </a:ln>
          </p:spPr>
          <p:txBody>
            <a:bodyPr wrap="none">
              <a:spAutoFit/>
            </a:bodyPr>
            <a:lstStyle/>
            <a:p>
              <a:r>
                <a:rPr lang="es-ES" sz="1600" b="0"/>
                <a:t>AccuProbe</a:t>
              </a:r>
              <a:endParaRPr lang="es-ES_tradnl" sz="1600" b="0"/>
            </a:p>
          </p:txBody>
        </p:sp>
        <p:pic>
          <p:nvPicPr>
            <p:cNvPr id="20489" name="Picture 9" descr="Accuprob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6" y="754"/>
              <a:ext cx="1315" cy="1052"/>
            </a:xfrm>
            <a:prstGeom prst="rect">
              <a:avLst/>
            </a:prstGeom>
            <a:noFill/>
            <a:ln w="9525">
              <a:noFill/>
              <a:miter lim="800000"/>
              <a:headEnd/>
              <a:tailEnd/>
            </a:ln>
          </p:spPr>
        </p:pic>
      </p:grpSp>
      <p:grpSp>
        <p:nvGrpSpPr>
          <p:cNvPr id="4" name="Group 10"/>
          <p:cNvGrpSpPr>
            <a:grpSpLocks/>
          </p:cNvGrpSpPr>
          <p:nvPr/>
        </p:nvGrpSpPr>
        <p:grpSpPr bwMode="auto">
          <a:xfrm>
            <a:off x="1835150" y="3805238"/>
            <a:ext cx="4968875" cy="2562225"/>
            <a:chOff x="1156" y="2397"/>
            <a:chExt cx="3130" cy="1614"/>
          </a:xfrm>
        </p:grpSpPr>
        <p:sp>
          <p:nvSpPr>
            <p:cNvPr id="20486" name="Text Box 11"/>
            <p:cNvSpPr txBox="1">
              <a:spLocks noChangeArrowheads="1"/>
            </p:cNvSpPr>
            <p:nvPr/>
          </p:nvSpPr>
          <p:spPr bwMode="auto">
            <a:xfrm>
              <a:off x="1182" y="3793"/>
              <a:ext cx="3013" cy="218"/>
            </a:xfrm>
            <a:prstGeom prst="rect">
              <a:avLst/>
            </a:prstGeom>
            <a:noFill/>
            <a:ln w="9525">
              <a:solidFill>
                <a:schemeClr val="tx1"/>
              </a:solidFill>
              <a:miter lim="800000"/>
              <a:headEnd/>
              <a:tailEnd/>
            </a:ln>
          </p:spPr>
          <p:txBody>
            <a:bodyPr wrap="none">
              <a:spAutoFit/>
            </a:bodyPr>
            <a:lstStyle/>
            <a:p>
              <a:r>
                <a:rPr lang="es-ES" sz="1600" b="0"/>
                <a:t>GenoType </a:t>
              </a:r>
              <a:r>
                <a:rPr lang="es-ES" sz="1600" b="0" i="1"/>
                <a:t>Mycobacterium CM/AS, </a:t>
              </a:r>
              <a:r>
                <a:rPr lang="es-ES" sz="1600" b="0"/>
                <a:t>GenoType MTBC</a:t>
              </a:r>
              <a:endParaRPr lang="es-ES_tradnl" sz="1600" b="0"/>
            </a:p>
          </p:txBody>
        </p:sp>
        <p:pic>
          <p:nvPicPr>
            <p:cNvPr id="20487" name="Picture 12"/>
            <p:cNvPicPr>
              <a:picLocks noChangeAspect="1" noChangeArrowheads="1"/>
            </p:cNvPicPr>
            <p:nvPr/>
          </p:nvPicPr>
          <p:blipFill>
            <a:blip r:embed="rId6" cstate="print"/>
            <a:srcRect l="2798" t="3058" r="19896" b="9454"/>
            <a:stretch>
              <a:fillRect/>
            </a:stretch>
          </p:blipFill>
          <p:spPr bwMode="auto">
            <a:xfrm>
              <a:off x="1156" y="2397"/>
              <a:ext cx="3130" cy="1351"/>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724525" y="115888"/>
            <a:ext cx="3122613" cy="336550"/>
          </a:xfrm>
          <a:prstGeom prst="rect">
            <a:avLst/>
          </a:prstGeom>
          <a:noFill/>
          <a:ln w="9525">
            <a:noFill/>
            <a:miter lim="800000"/>
            <a:headEnd/>
            <a:tailEnd/>
          </a:ln>
        </p:spPr>
        <p:txBody>
          <a:bodyPr wrap="none">
            <a:spAutoFit/>
          </a:bodyPr>
          <a:lstStyle/>
          <a:p>
            <a:r>
              <a:rPr lang="es-ES" sz="1600" b="0">
                <a:solidFill>
                  <a:srgbClr val="800000"/>
                </a:solidFill>
              </a:rPr>
              <a:t>Identification molecular methods</a:t>
            </a:r>
            <a:endParaRPr lang="es-ES_tradnl" sz="1600" b="0">
              <a:solidFill>
                <a:srgbClr val="800000"/>
              </a:solidFill>
            </a:endParaRPr>
          </a:p>
        </p:txBody>
      </p:sp>
      <p:grpSp>
        <p:nvGrpSpPr>
          <p:cNvPr id="2" name="Group 3"/>
          <p:cNvGrpSpPr>
            <a:grpSpLocks/>
          </p:cNvGrpSpPr>
          <p:nvPr/>
        </p:nvGrpSpPr>
        <p:grpSpPr bwMode="auto">
          <a:xfrm>
            <a:off x="2124075" y="3213100"/>
            <a:ext cx="5038725" cy="3225800"/>
            <a:chOff x="1338" y="2024"/>
            <a:chExt cx="3174" cy="2032"/>
          </a:xfrm>
        </p:grpSpPr>
        <p:sp>
          <p:nvSpPr>
            <p:cNvPr id="21512" name="Text Box 4"/>
            <p:cNvSpPr txBox="1">
              <a:spLocks noChangeArrowheads="1"/>
            </p:cNvSpPr>
            <p:nvPr/>
          </p:nvSpPr>
          <p:spPr bwMode="auto">
            <a:xfrm>
              <a:off x="3742" y="3838"/>
              <a:ext cx="770" cy="218"/>
            </a:xfrm>
            <a:prstGeom prst="rect">
              <a:avLst/>
            </a:prstGeom>
            <a:noFill/>
            <a:ln w="9525">
              <a:solidFill>
                <a:srgbClr val="800000"/>
              </a:solidFill>
              <a:miter lim="800000"/>
              <a:headEnd/>
              <a:tailEnd/>
            </a:ln>
          </p:spPr>
          <p:txBody>
            <a:bodyPr wrap="none">
              <a:spAutoFit/>
            </a:bodyPr>
            <a:lstStyle/>
            <a:p>
              <a:r>
                <a:rPr lang="es-ES" sz="1600" b="0"/>
                <a:t>Sequencing</a:t>
              </a:r>
              <a:endParaRPr lang="es-ES_tradnl" sz="1600" b="0"/>
            </a:p>
          </p:txBody>
        </p:sp>
        <p:pic>
          <p:nvPicPr>
            <p:cNvPr id="21513" name="Picture 5" descr="sequencing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8" y="2024"/>
              <a:ext cx="2153" cy="1987"/>
            </a:xfrm>
            <a:prstGeom prst="rect">
              <a:avLst/>
            </a:prstGeom>
            <a:noFill/>
            <a:ln w="9525">
              <a:noFill/>
              <a:miter lim="800000"/>
              <a:headEnd/>
              <a:tailEnd/>
            </a:ln>
          </p:spPr>
        </p:pic>
      </p:grpSp>
      <p:sp>
        <p:nvSpPr>
          <p:cNvPr id="21508" name="Text Box 6"/>
          <p:cNvSpPr txBox="1">
            <a:spLocks noChangeArrowheads="1"/>
          </p:cNvSpPr>
          <p:nvPr/>
        </p:nvSpPr>
        <p:spPr bwMode="auto">
          <a:xfrm>
            <a:off x="179388" y="620713"/>
            <a:ext cx="2879725" cy="590550"/>
          </a:xfrm>
          <a:prstGeom prst="rect">
            <a:avLst/>
          </a:prstGeom>
          <a:noFill/>
          <a:ln w="9525">
            <a:solidFill>
              <a:srgbClr val="800000"/>
            </a:solidFill>
            <a:miter lim="800000"/>
            <a:headEnd/>
            <a:tailEnd/>
          </a:ln>
        </p:spPr>
        <p:txBody>
          <a:bodyPr>
            <a:spAutoFit/>
          </a:bodyPr>
          <a:lstStyle/>
          <a:p>
            <a:pPr algn="ctr" eaLnBrk="0" hangingPunct="0"/>
            <a:r>
              <a:rPr lang="es-ES" sz="1600" b="0"/>
              <a:t>PRA (Polymorphism Restriction Amplification)</a:t>
            </a:r>
          </a:p>
        </p:txBody>
      </p:sp>
      <p:pic>
        <p:nvPicPr>
          <p:cNvPr id="21509" name="Picture 7" descr="gel PRA"/>
          <p:cNvPicPr>
            <a:picLocks noChangeAspect="1" noChangeArrowheads="1"/>
          </p:cNvPicPr>
          <p:nvPr/>
        </p:nvPicPr>
        <p:blipFill>
          <a:blip r:embed="rId4" cstate="print"/>
          <a:srcRect/>
          <a:stretch>
            <a:fillRect/>
          </a:stretch>
        </p:blipFill>
        <p:spPr bwMode="auto">
          <a:xfrm>
            <a:off x="5867400" y="908050"/>
            <a:ext cx="2895600" cy="1925638"/>
          </a:xfrm>
          <a:prstGeom prst="rect">
            <a:avLst/>
          </a:prstGeom>
          <a:noFill/>
          <a:ln w="9525">
            <a:noFill/>
            <a:miter lim="800000"/>
            <a:headEnd/>
            <a:tailEnd/>
          </a:ln>
        </p:spPr>
      </p:pic>
      <p:pic>
        <p:nvPicPr>
          <p:cNvPr id="21510" name="Picture 8">
            <a:hlinkClick r:id="rId5" action="ppaction://hlinksldjump"/>
          </p:cNvPr>
          <p:cNvPicPr>
            <a:picLocks noChangeAspect="1" noChangeArrowheads="1"/>
          </p:cNvPicPr>
          <p:nvPr/>
        </p:nvPicPr>
        <p:blipFill>
          <a:blip r:embed="rId6" cstate="print"/>
          <a:srcRect/>
          <a:stretch>
            <a:fillRect/>
          </a:stretch>
        </p:blipFill>
        <p:spPr bwMode="auto">
          <a:xfrm>
            <a:off x="3203575" y="260350"/>
            <a:ext cx="2343150" cy="2952750"/>
          </a:xfrm>
          <a:prstGeom prst="rect">
            <a:avLst/>
          </a:prstGeom>
          <a:noFill/>
          <a:ln w="9525">
            <a:solidFill>
              <a:srgbClr val="800000"/>
            </a:solidFill>
            <a:miter lim="800000"/>
            <a:headEnd/>
            <a:tailEnd/>
          </a:ln>
        </p:spPr>
      </p:pic>
      <p:sp>
        <p:nvSpPr>
          <p:cNvPr id="21511" name="Text Box 9"/>
          <p:cNvSpPr txBox="1">
            <a:spLocks noChangeArrowheads="1"/>
          </p:cNvSpPr>
          <p:nvPr/>
        </p:nvSpPr>
        <p:spPr bwMode="auto">
          <a:xfrm>
            <a:off x="179388" y="1341438"/>
            <a:ext cx="2879725" cy="1165225"/>
          </a:xfrm>
          <a:prstGeom prst="rect">
            <a:avLst/>
          </a:prstGeom>
          <a:noFill/>
          <a:ln w="9525">
            <a:solidFill>
              <a:srgbClr val="800000"/>
            </a:solidFill>
            <a:miter lim="800000"/>
            <a:headEnd/>
            <a:tailEnd/>
          </a:ln>
        </p:spPr>
        <p:txBody>
          <a:bodyPr>
            <a:spAutoFit/>
          </a:bodyPr>
          <a:lstStyle/>
          <a:p>
            <a:pPr eaLnBrk="0" hangingPunct="0"/>
            <a:r>
              <a:rPr lang="ca-ES" sz="1400" b="0">
                <a:solidFill>
                  <a:srgbClr val="5F5F5F"/>
                </a:solidFill>
                <a:latin typeface="Arial" charset="0"/>
                <a:cs typeface="Times New Roman" pitchFamily="18" charset="0"/>
              </a:rPr>
              <a:t>Amplification, by PCR of a fragment of the hsp65 gen, followed by a restriction with 2 restriction enzymes (</a:t>
            </a:r>
            <a:r>
              <a:rPr lang="ca-ES" sz="1400" b="0" i="1">
                <a:solidFill>
                  <a:srgbClr val="5F5F5F"/>
                </a:solidFill>
                <a:latin typeface="Arial" charset="0"/>
                <a:cs typeface="Times New Roman" pitchFamily="18" charset="0"/>
              </a:rPr>
              <a:t>Bst</a:t>
            </a:r>
            <a:r>
              <a:rPr lang="ca-ES" sz="1400" b="0">
                <a:solidFill>
                  <a:srgbClr val="5F5F5F"/>
                </a:solidFill>
                <a:latin typeface="Arial" charset="0"/>
                <a:cs typeface="Times New Roman" pitchFamily="18" charset="0"/>
              </a:rPr>
              <a:t>EII y </a:t>
            </a:r>
            <a:r>
              <a:rPr lang="ca-ES" sz="1400" b="0" i="1">
                <a:solidFill>
                  <a:srgbClr val="5F5F5F"/>
                </a:solidFill>
                <a:latin typeface="Arial" charset="0"/>
                <a:cs typeface="Times New Roman" pitchFamily="18" charset="0"/>
              </a:rPr>
              <a:t>HaeIII</a:t>
            </a:r>
            <a:r>
              <a:rPr lang="ca-ES" sz="1400" b="0">
                <a:solidFill>
                  <a:srgbClr val="5F5F5F"/>
                </a:solidFill>
                <a:latin typeface="Arial" charset="0"/>
                <a:cs typeface="Times New Roman" pitchFamily="18" charset="0"/>
              </a:rPr>
              <a:t>).</a:t>
            </a:r>
            <a:endParaRPr lang="es-ES" sz="1400" b="0">
              <a:solidFill>
                <a:srgbClr val="5F5F5F"/>
              </a:solidFill>
              <a:latin typeface="Arial"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yrograma exemple"/>
          <p:cNvPicPr>
            <a:picLocks noChangeAspect="1" noChangeArrowheads="1"/>
          </p:cNvPicPr>
          <p:nvPr/>
        </p:nvPicPr>
        <p:blipFill>
          <a:blip r:embed="rId2" cstate="print"/>
          <a:srcRect/>
          <a:stretch>
            <a:fillRect/>
          </a:stretch>
        </p:blipFill>
        <p:spPr bwMode="auto">
          <a:xfrm>
            <a:off x="3492500" y="3429000"/>
            <a:ext cx="5111750" cy="3297238"/>
          </a:xfrm>
          <a:prstGeom prst="rect">
            <a:avLst/>
          </a:prstGeom>
          <a:noFill/>
          <a:ln w="9525">
            <a:noFill/>
            <a:miter lim="800000"/>
            <a:headEnd/>
            <a:tailEnd/>
          </a:ln>
        </p:spPr>
      </p:pic>
      <p:pic>
        <p:nvPicPr>
          <p:cNvPr id="22531" name="Picture 3" descr="Posició dels primers"/>
          <p:cNvPicPr>
            <a:picLocks noChangeAspect="1" noChangeArrowheads="1"/>
          </p:cNvPicPr>
          <p:nvPr/>
        </p:nvPicPr>
        <p:blipFill>
          <a:blip r:embed="rId3" cstate="print"/>
          <a:srcRect/>
          <a:stretch>
            <a:fillRect/>
          </a:stretch>
        </p:blipFill>
        <p:spPr bwMode="auto">
          <a:xfrm>
            <a:off x="323850" y="404813"/>
            <a:ext cx="3887788" cy="914400"/>
          </a:xfrm>
          <a:prstGeom prst="rect">
            <a:avLst/>
          </a:prstGeom>
          <a:noFill/>
          <a:ln w="9525">
            <a:solidFill>
              <a:srgbClr val="800000"/>
            </a:solidFill>
            <a:miter lim="800000"/>
            <a:headEnd/>
            <a:tailEnd/>
          </a:ln>
        </p:spPr>
      </p:pic>
      <p:pic>
        <p:nvPicPr>
          <p:cNvPr id="22532" name="Picture 4" descr="Preparació Mostra Pyro"/>
          <p:cNvPicPr>
            <a:picLocks noChangeAspect="1" noChangeArrowheads="1"/>
          </p:cNvPicPr>
          <p:nvPr/>
        </p:nvPicPr>
        <p:blipFill>
          <a:blip r:embed="rId4" cstate="print"/>
          <a:srcRect/>
          <a:stretch>
            <a:fillRect/>
          </a:stretch>
        </p:blipFill>
        <p:spPr bwMode="auto">
          <a:xfrm>
            <a:off x="4500563" y="1052513"/>
            <a:ext cx="1941512" cy="1865312"/>
          </a:xfrm>
          <a:prstGeom prst="rect">
            <a:avLst/>
          </a:prstGeom>
          <a:noFill/>
          <a:ln w="9525">
            <a:solidFill>
              <a:srgbClr val="800000"/>
            </a:solidFill>
            <a:miter lim="800000"/>
            <a:headEnd/>
            <a:tailEnd/>
          </a:ln>
        </p:spPr>
      </p:pic>
      <p:pic>
        <p:nvPicPr>
          <p:cNvPr id="22533" name="Picture 5" descr="Pyrosecuenciador"/>
          <p:cNvPicPr>
            <a:picLocks noChangeAspect="1" noChangeArrowheads="1"/>
          </p:cNvPicPr>
          <p:nvPr/>
        </p:nvPicPr>
        <p:blipFill>
          <a:blip r:embed="rId5" cstate="print"/>
          <a:srcRect/>
          <a:stretch>
            <a:fillRect/>
          </a:stretch>
        </p:blipFill>
        <p:spPr bwMode="auto">
          <a:xfrm>
            <a:off x="6516688" y="1052513"/>
            <a:ext cx="2016125" cy="1838325"/>
          </a:xfrm>
          <a:prstGeom prst="rect">
            <a:avLst/>
          </a:prstGeom>
          <a:noFill/>
          <a:ln w="9525">
            <a:solidFill>
              <a:srgbClr val="800000"/>
            </a:solidFill>
            <a:miter lim="800000"/>
            <a:headEnd/>
            <a:tailEnd/>
          </a:ln>
        </p:spPr>
      </p:pic>
      <p:sp>
        <p:nvSpPr>
          <p:cNvPr id="22534" name="Text Box 6"/>
          <p:cNvSpPr txBox="1">
            <a:spLocks noChangeArrowheads="1"/>
          </p:cNvSpPr>
          <p:nvPr/>
        </p:nvSpPr>
        <p:spPr bwMode="auto">
          <a:xfrm>
            <a:off x="5508625" y="404813"/>
            <a:ext cx="1822450" cy="346075"/>
          </a:xfrm>
          <a:prstGeom prst="rect">
            <a:avLst/>
          </a:prstGeom>
          <a:noFill/>
          <a:ln w="9525">
            <a:solidFill>
              <a:srgbClr val="A50021"/>
            </a:solidFill>
            <a:miter lim="800000"/>
            <a:headEnd/>
            <a:tailEnd/>
          </a:ln>
        </p:spPr>
        <p:txBody>
          <a:bodyPr wrap="none">
            <a:spAutoFit/>
          </a:bodyPr>
          <a:lstStyle/>
          <a:p>
            <a:r>
              <a:rPr lang="ca-ES" sz="1600"/>
              <a:t>Pyrosequencing</a:t>
            </a:r>
          </a:p>
        </p:txBody>
      </p:sp>
      <p:grpSp>
        <p:nvGrpSpPr>
          <p:cNvPr id="2" name="Group 7"/>
          <p:cNvGrpSpPr>
            <a:grpSpLocks/>
          </p:cNvGrpSpPr>
          <p:nvPr/>
        </p:nvGrpSpPr>
        <p:grpSpPr bwMode="auto">
          <a:xfrm>
            <a:off x="323850" y="1628775"/>
            <a:ext cx="2808288" cy="2952750"/>
            <a:chOff x="567" y="845"/>
            <a:chExt cx="1542" cy="1633"/>
          </a:xfrm>
        </p:grpSpPr>
        <p:grpSp>
          <p:nvGrpSpPr>
            <p:cNvPr id="3" name="Group 8"/>
            <p:cNvGrpSpPr>
              <a:grpSpLocks/>
            </p:cNvGrpSpPr>
            <p:nvPr/>
          </p:nvGrpSpPr>
          <p:grpSpPr bwMode="auto">
            <a:xfrm>
              <a:off x="650" y="845"/>
              <a:ext cx="1459" cy="1308"/>
              <a:chOff x="1344" y="720"/>
              <a:chExt cx="3360" cy="3044"/>
            </a:xfrm>
          </p:grpSpPr>
          <p:pic>
            <p:nvPicPr>
              <p:cNvPr id="22560" name="Picture 9" descr="Apyrase kopia"/>
              <p:cNvPicPr>
                <a:picLocks noChangeAspect="1" noChangeArrowheads="1"/>
              </p:cNvPicPr>
              <p:nvPr/>
            </p:nvPicPr>
            <p:blipFill>
              <a:blip r:embed="rId6" cstate="print"/>
              <a:srcRect/>
              <a:stretch>
                <a:fillRect/>
              </a:stretch>
            </p:blipFill>
            <p:spPr bwMode="auto">
              <a:xfrm>
                <a:off x="1344" y="3312"/>
                <a:ext cx="768" cy="423"/>
              </a:xfrm>
              <a:prstGeom prst="rect">
                <a:avLst/>
              </a:prstGeom>
              <a:noFill/>
              <a:ln w="9525">
                <a:noFill/>
                <a:miter lim="800000"/>
                <a:headEnd/>
                <a:tailEnd/>
              </a:ln>
            </p:spPr>
          </p:pic>
          <p:pic>
            <p:nvPicPr>
              <p:cNvPr id="22561" name="Picture 10" descr="Polymerase kopia"/>
              <p:cNvPicPr>
                <a:picLocks noChangeAspect="1" noChangeArrowheads="1"/>
              </p:cNvPicPr>
              <p:nvPr/>
            </p:nvPicPr>
            <p:blipFill>
              <a:blip r:embed="rId7" cstate="print"/>
              <a:srcRect/>
              <a:stretch>
                <a:fillRect/>
              </a:stretch>
            </p:blipFill>
            <p:spPr bwMode="auto">
              <a:xfrm>
                <a:off x="2592" y="720"/>
                <a:ext cx="1265" cy="1536"/>
              </a:xfrm>
              <a:prstGeom prst="rect">
                <a:avLst/>
              </a:prstGeom>
              <a:noFill/>
              <a:ln w="9525">
                <a:noFill/>
                <a:miter lim="800000"/>
                <a:headEnd/>
                <a:tailEnd/>
              </a:ln>
            </p:spPr>
          </p:pic>
          <p:pic>
            <p:nvPicPr>
              <p:cNvPr id="22562" name="Picture 11" descr="Sulfurylase kopia"/>
              <p:cNvPicPr>
                <a:picLocks noChangeAspect="1" noChangeArrowheads="1"/>
              </p:cNvPicPr>
              <p:nvPr/>
            </p:nvPicPr>
            <p:blipFill>
              <a:blip r:embed="rId8" cstate="print"/>
              <a:srcRect/>
              <a:stretch>
                <a:fillRect/>
              </a:stretch>
            </p:blipFill>
            <p:spPr bwMode="auto">
              <a:xfrm>
                <a:off x="3792" y="2880"/>
                <a:ext cx="912" cy="414"/>
              </a:xfrm>
              <a:prstGeom prst="rect">
                <a:avLst/>
              </a:prstGeom>
              <a:noFill/>
              <a:ln w="9525">
                <a:noFill/>
                <a:miter lim="800000"/>
                <a:headEnd/>
                <a:tailEnd/>
              </a:ln>
            </p:spPr>
          </p:pic>
          <p:pic>
            <p:nvPicPr>
              <p:cNvPr id="22563" name="Picture 12" descr="Luciferase kopia"/>
              <p:cNvPicPr>
                <a:picLocks noChangeAspect="1" noChangeArrowheads="1"/>
              </p:cNvPicPr>
              <p:nvPr/>
            </p:nvPicPr>
            <p:blipFill>
              <a:blip r:embed="rId9" cstate="print"/>
              <a:srcRect/>
              <a:stretch>
                <a:fillRect/>
              </a:stretch>
            </p:blipFill>
            <p:spPr bwMode="auto">
              <a:xfrm>
                <a:off x="3840" y="3360"/>
                <a:ext cx="834" cy="404"/>
              </a:xfrm>
              <a:prstGeom prst="rect">
                <a:avLst/>
              </a:prstGeom>
              <a:noFill/>
              <a:ln w="9525">
                <a:noFill/>
                <a:miter lim="800000"/>
                <a:headEnd/>
                <a:tailEnd/>
              </a:ln>
            </p:spPr>
          </p:pic>
        </p:grpSp>
        <p:grpSp>
          <p:nvGrpSpPr>
            <p:cNvPr id="4" name="Group 13"/>
            <p:cNvGrpSpPr>
              <a:grpSpLocks/>
            </p:cNvGrpSpPr>
            <p:nvPr/>
          </p:nvGrpSpPr>
          <p:grpSpPr bwMode="auto">
            <a:xfrm>
              <a:off x="1421" y="1567"/>
              <a:ext cx="197" cy="450"/>
              <a:chOff x="2880" y="2411"/>
              <a:chExt cx="454" cy="1047"/>
            </a:xfrm>
          </p:grpSpPr>
          <p:pic>
            <p:nvPicPr>
              <p:cNvPr id="22558" name="Picture 14" descr="pil 1 kopia"/>
              <p:cNvPicPr>
                <a:picLocks noChangeAspect="1" noChangeArrowheads="1"/>
              </p:cNvPicPr>
              <p:nvPr/>
            </p:nvPicPr>
            <p:blipFill>
              <a:blip r:embed="rId10" cstate="print"/>
              <a:srcRect/>
              <a:stretch>
                <a:fillRect/>
              </a:stretch>
            </p:blipFill>
            <p:spPr bwMode="auto">
              <a:xfrm>
                <a:off x="2880" y="2411"/>
                <a:ext cx="431" cy="528"/>
              </a:xfrm>
              <a:prstGeom prst="rect">
                <a:avLst/>
              </a:prstGeom>
              <a:noFill/>
              <a:ln w="9525">
                <a:noFill/>
                <a:miter lim="800000"/>
                <a:headEnd/>
                <a:tailEnd/>
              </a:ln>
            </p:spPr>
          </p:pic>
          <p:sp>
            <p:nvSpPr>
              <p:cNvPr id="22559" name="Rectangle 15"/>
              <p:cNvSpPr>
                <a:spLocks noChangeArrowheads="1"/>
              </p:cNvSpPr>
              <p:nvPr/>
            </p:nvSpPr>
            <p:spPr bwMode="auto">
              <a:xfrm>
                <a:off x="2880" y="3143"/>
                <a:ext cx="454" cy="315"/>
              </a:xfrm>
              <a:prstGeom prst="rect">
                <a:avLst/>
              </a:prstGeom>
              <a:noFill/>
              <a:ln w="9525">
                <a:noFill/>
                <a:miter lim="800000"/>
                <a:headEnd/>
                <a:tailEnd/>
              </a:ln>
            </p:spPr>
            <p:txBody>
              <a:bodyPr wrap="none">
                <a:spAutoFit/>
              </a:bodyPr>
              <a:lstStyle/>
              <a:p>
                <a:pPr eaLnBrk="0" hangingPunct="0"/>
                <a:r>
                  <a:rPr lang="sv-SE" sz="1000" b="0">
                    <a:latin typeface="Times New Roman" pitchFamily="18" charset="0"/>
                  </a:rPr>
                  <a:t>PPi</a:t>
                </a:r>
              </a:p>
            </p:txBody>
          </p:sp>
        </p:grpSp>
        <p:grpSp>
          <p:nvGrpSpPr>
            <p:cNvPr id="5" name="Group 16"/>
            <p:cNvGrpSpPr>
              <a:grpSpLocks/>
            </p:cNvGrpSpPr>
            <p:nvPr/>
          </p:nvGrpSpPr>
          <p:grpSpPr bwMode="auto">
            <a:xfrm>
              <a:off x="1359" y="1888"/>
              <a:ext cx="344" cy="357"/>
              <a:chOff x="3024" y="2736"/>
              <a:chExt cx="791" cy="1063"/>
            </a:xfrm>
          </p:grpSpPr>
          <p:pic>
            <p:nvPicPr>
              <p:cNvPr id="22556" name="Picture 17" descr="pil 2 kopia"/>
              <p:cNvPicPr>
                <a:picLocks noChangeAspect="1" noChangeArrowheads="1"/>
              </p:cNvPicPr>
              <p:nvPr/>
            </p:nvPicPr>
            <p:blipFill>
              <a:blip r:embed="rId11" cstate="print"/>
              <a:srcRect/>
              <a:stretch>
                <a:fillRect/>
              </a:stretch>
            </p:blipFill>
            <p:spPr bwMode="auto">
              <a:xfrm>
                <a:off x="3504" y="2736"/>
                <a:ext cx="311" cy="528"/>
              </a:xfrm>
              <a:prstGeom prst="rect">
                <a:avLst/>
              </a:prstGeom>
              <a:noFill/>
              <a:ln w="9525">
                <a:noFill/>
                <a:miter lim="800000"/>
                <a:headEnd/>
                <a:tailEnd/>
              </a:ln>
            </p:spPr>
          </p:pic>
          <p:sp>
            <p:nvSpPr>
              <p:cNvPr id="22557" name="Rectangle 18"/>
              <p:cNvSpPr>
                <a:spLocks noChangeArrowheads="1"/>
              </p:cNvSpPr>
              <p:nvPr/>
            </p:nvSpPr>
            <p:spPr bwMode="auto">
              <a:xfrm>
                <a:off x="3024" y="3396"/>
                <a:ext cx="536" cy="403"/>
              </a:xfrm>
              <a:prstGeom prst="rect">
                <a:avLst/>
              </a:prstGeom>
              <a:noFill/>
              <a:ln w="9525">
                <a:noFill/>
                <a:miter lim="800000"/>
                <a:headEnd/>
                <a:tailEnd/>
              </a:ln>
            </p:spPr>
            <p:txBody>
              <a:bodyPr wrap="none">
                <a:spAutoFit/>
              </a:bodyPr>
              <a:lstStyle/>
              <a:p>
                <a:pPr eaLnBrk="0" hangingPunct="0"/>
                <a:r>
                  <a:rPr lang="sv-SE" sz="1000" b="0">
                    <a:latin typeface="Times New Roman" pitchFamily="18" charset="0"/>
                  </a:rPr>
                  <a:t>ATP</a:t>
                </a:r>
              </a:p>
            </p:txBody>
          </p:sp>
        </p:grpSp>
        <p:grpSp>
          <p:nvGrpSpPr>
            <p:cNvPr id="6" name="Group 19"/>
            <p:cNvGrpSpPr>
              <a:grpSpLocks/>
            </p:cNvGrpSpPr>
            <p:nvPr/>
          </p:nvGrpSpPr>
          <p:grpSpPr bwMode="auto">
            <a:xfrm>
              <a:off x="930" y="1842"/>
              <a:ext cx="313" cy="562"/>
              <a:chOff x="1632" y="2784"/>
              <a:chExt cx="720" cy="1307"/>
            </a:xfrm>
          </p:grpSpPr>
          <p:pic>
            <p:nvPicPr>
              <p:cNvPr id="22551" name="Picture 20" descr="C kopia"/>
              <p:cNvPicPr>
                <a:picLocks noChangeAspect="1" noChangeArrowheads="1"/>
              </p:cNvPicPr>
              <p:nvPr/>
            </p:nvPicPr>
            <p:blipFill>
              <a:blip r:embed="rId12" cstate="print"/>
              <a:srcRect/>
              <a:stretch>
                <a:fillRect/>
              </a:stretch>
            </p:blipFill>
            <p:spPr bwMode="auto">
              <a:xfrm>
                <a:off x="1834" y="2784"/>
                <a:ext cx="266" cy="302"/>
              </a:xfrm>
              <a:prstGeom prst="rect">
                <a:avLst/>
              </a:prstGeom>
              <a:noFill/>
              <a:ln w="9525">
                <a:noFill/>
                <a:miter lim="800000"/>
                <a:headEnd/>
                <a:tailEnd/>
              </a:ln>
            </p:spPr>
          </p:pic>
          <p:pic>
            <p:nvPicPr>
              <p:cNvPr id="22552" name="Picture 21" descr="C kopia"/>
              <p:cNvPicPr>
                <a:picLocks noChangeAspect="1" noChangeArrowheads="1"/>
              </p:cNvPicPr>
              <p:nvPr/>
            </p:nvPicPr>
            <p:blipFill>
              <a:blip r:embed="rId12" cstate="print"/>
              <a:srcRect/>
              <a:stretch>
                <a:fillRect/>
              </a:stretch>
            </p:blipFill>
            <p:spPr bwMode="auto">
              <a:xfrm>
                <a:off x="1632" y="3035"/>
                <a:ext cx="267" cy="302"/>
              </a:xfrm>
              <a:prstGeom prst="rect">
                <a:avLst/>
              </a:prstGeom>
              <a:noFill/>
              <a:ln w="9525">
                <a:noFill/>
                <a:miter lim="800000"/>
                <a:headEnd/>
                <a:tailEnd/>
              </a:ln>
            </p:spPr>
          </p:pic>
          <p:pic>
            <p:nvPicPr>
              <p:cNvPr id="22553" name="Picture 22" descr="C kopia"/>
              <p:cNvPicPr>
                <a:picLocks noChangeAspect="1" noChangeArrowheads="1"/>
              </p:cNvPicPr>
              <p:nvPr/>
            </p:nvPicPr>
            <p:blipFill>
              <a:blip r:embed="rId13" cstate="print"/>
              <a:srcRect/>
              <a:stretch>
                <a:fillRect/>
              </a:stretch>
            </p:blipFill>
            <p:spPr bwMode="auto">
              <a:xfrm>
                <a:off x="1632" y="3438"/>
                <a:ext cx="267" cy="301"/>
              </a:xfrm>
              <a:prstGeom prst="rect">
                <a:avLst/>
              </a:prstGeom>
              <a:noFill/>
              <a:ln w="9525">
                <a:noFill/>
                <a:miter lim="800000"/>
                <a:headEnd/>
                <a:tailEnd/>
              </a:ln>
            </p:spPr>
          </p:pic>
          <p:pic>
            <p:nvPicPr>
              <p:cNvPr id="22554" name="Picture 23" descr="C kopia"/>
              <p:cNvPicPr>
                <a:picLocks noChangeAspect="1" noChangeArrowheads="1"/>
              </p:cNvPicPr>
              <p:nvPr/>
            </p:nvPicPr>
            <p:blipFill>
              <a:blip r:embed="rId13" cstate="print"/>
              <a:srcRect/>
              <a:stretch>
                <a:fillRect/>
              </a:stretch>
            </p:blipFill>
            <p:spPr bwMode="auto">
              <a:xfrm>
                <a:off x="1834" y="3689"/>
                <a:ext cx="266" cy="301"/>
              </a:xfrm>
              <a:prstGeom prst="rect">
                <a:avLst/>
              </a:prstGeom>
              <a:noFill/>
              <a:ln w="9525">
                <a:noFill/>
                <a:miter lim="800000"/>
                <a:headEnd/>
                <a:tailEnd/>
              </a:ln>
            </p:spPr>
          </p:pic>
          <p:pic>
            <p:nvPicPr>
              <p:cNvPr id="22555" name="Picture 24" descr="C kopia"/>
              <p:cNvPicPr>
                <a:picLocks noChangeAspect="1" noChangeArrowheads="1"/>
              </p:cNvPicPr>
              <p:nvPr/>
            </p:nvPicPr>
            <p:blipFill>
              <a:blip r:embed="rId12" cstate="print"/>
              <a:srcRect/>
              <a:stretch>
                <a:fillRect/>
              </a:stretch>
            </p:blipFill>
            <p:spPr bwMode="auto">
              <a:xfrm>
                <a:off x="2085" y="3789"/>
                <a:ext cx="267" cy="302"/>
              </a:xfrm>
              <a:prstGeom prst="rect">
                <a:avLst/>
              </a:prstGeom>
              <a:noFill/>
              <a:ln w="9525">
                <a:noFill/>
                <a:miter lim="800000"/>
                <a:headEnd/>
                <a:tailEnd/>
              </a:ln>
            </p:spPr>
          </p:pic>
        </p:grpSp>
        <p:grpSp>
          <p:nvGrpSpPr>
            <p:cNvPr id="7" name="Group 25"/>
            <p:cNvGrpSpPr>
              <a:grpSpLocks/>
            </p:cNvGrpSpPr>
            <p:nvPr/>
          </p:nvGrpSpPr>
          <p:grpSpPr bwMode="auto">
            <a:xfrm>
              <a:off x="1275" y="2091"/>
              <a:ext cx="448" cy="387"/>
              <a:chOff x="2784" y="3419"/>
              <a:chExt cx="1031" cy="901"/>
            </a:xfrm>
          </p:grpSpPr>
          <p:pic>
            <p:nvPicPr>
              <p:cNvPr id="22549" name="Picture 26" descr="stjärna kopia"/>
              <p:cNvPicPr>
                <a:picLocks noChangeAspect="1" noChangeArrowheads="1"/>
              </p:cNvPicPr>
              <p:nvPr/>
            </p:nvPicPr>
            <p:blipFill>
              <a:blip r:embed="rId14" cstate="print"/>
              <a:srcRect/>
              <a:stretch>
                <a:fillRect/>
              </a:stretch>
            </p:blipFill>
            <p:spPr bwMode="auto">
              <a:xfrm>
                <a:off x="2784" y="3707"/>
                <a:ext cx="672" cy="613"/>
              </a:xfrm>
              <a:prstGeom prst="rect">
                <a:avLst/>
              </a:prstGeom>
              <a:noFill/>
              <a:ln w="9525">
                <a:noFill/>
                <a:miter lim="800000"/>
                <a:headEnd/>
                <a:tailEnd/>
              </a:ln>
            </p:spPr>
          </p:pic>
          <p:pic>
            <p:nvPicPr>
              <p:cNvPr id="22550" name="Picture 27" descr="pil 2 kopia"/>
              <p:cNvPicPr>
                <a:picLocks noChangeAspect="1" noChangeArrowheads="1"/>
              </p:cNvPicPr>
              <p:nvPr/>
            </p:nvPicPr>
            <p:blipFill>
              <a:blip r:embed="rId15" cstate="print"/>
              <a:srcRect/>
              <a:stretch>
                <a:fillRect/>
              </a:stretch>
            </p:blipFill>
            <p:spPr bwMode="auto">
              <a:xfrm>
                <a:off x="3504" y="3419"/>
                <a:ext cx="311" cy="528"/>
              </a:xfrm>
              <a:prstGeom prst="rect">
                <a:avLst/>
              </a:prstGeom>
              <a:noFill/>
              <a:ln w="9525">
                <a:noFill/>
                <a:miter lim="800000"/>
                <a:headEnd/>
                <a:tailEnd/>
              </a:ln>
            </p:spPr>
          </p:pic>
        </p:grpSp>
        <p:pic>
          <p:nvPicPr>
            <p:cNvPr id="22543" name="Picture 28" descr="DNA kedjan kopia"/>
            <p:cNvPicPr>
              <a:picLocks noChangeAspect="1" noChangeArrowheads="1"/>
            </p:cNvPicPr>
            <p:nvPr/>
          </p:nvPicPr>
          <p:blipFill>
            <a:blip r:embed="rId16" cstate="print"/>
            <a:srcRect/>
            <a:stretch>
              <a:fillRect/>
            </a:stretch>
          </p:blipFill>
          <p:spPr bwMode="auto">
            <a:xfrm>
              <a:off x="650" y="927"/>
              <a:ext cx="1443" cy="587"/>
            </a:xfrm>
            <a:prstGeom prst="rect">
              <a:avLst/>
            </a:prstGeom>
            <a:noFill/>
            <a:ln w="9525">
              <a:noFill/>
              <a:miter lim="800000"/>
              <a:headEnd/>
              <a:tailEnd/>
            </a:ln>
          </p:spPr>
        </p:pic>
        <p:grpSp>
          <p:nvGrpSpPr>
            <p:cNvPr id="8" name="Group 29"/>
            <p:cNvGrpSpPr>
              <a:grpSpLocks/>
            </p:cNvGrpSpPr>
            <p:nvPr/>
          </p:nvGrpSpPr>
          <p:grpSpPr bwMode="auto">
            <a:xfrm>
              <a:off x="567" y="1340"/>
              <a:ext cx="1000" cy="308"/>
              <a:chOff x="1200" y="1680"/>
              <a:chExt cx="2304" cy="718"/>
            </a:xfrm>
          </p:grpSpPr>
          <p:pic>
            <p:nvPicPr>
              <p:cNvPr id="22545" name="Picture 30" descr="C kopia"/>
              <p:cNvPicPr>
                <a:picLocks noChangeAspect="1" noChangeArrowheads="1"/>
              </p:cNvPicPr>
              <p:nvPr/>
            </p:nvPicPr>
            <p:blipFill>
              <a:blip r:embed="rId17" cstate="print"/>
              <a:srcRect/>
              <a:stretch>
                <a:fillRect/>
              </a:stretch>
            </p:blipFill>
            <p:spPr bwMode="auto">
              <a:xfrm>
                <a:off x="1200" y="1680"/>
                <a:ext cx="498" cy="564"/>
              </a:xfrm>
              <a:prstGeom prst="rect">
                <a:avLst/>
              </a:prstGeom>
              <a:noFill/>
              <a:ln w="9525">
                <a:noFill/>
                <a:miter lim="800000"/>
                <a:headEnd/>
                <a:tailEnd/>
              </a:ln>
            </p:spPr>
          </p:pic>
          <p:grpSp>
            <p:nvGrpSpPr>
              <p:cNvPr id="9" name="Group 31"/>
              <p:cNvGrpSpPr>
                <a:grpSpLocks/>
              </p:cNvGrpSpPr>
              <p:nvPr/>
            </p:nvGrpSpPr>
            <p:grpSpPr bwMode="auto">
              <a:xfrm>
                <a:off x="1680" y="1824"/>
                <a:ext cx="1824" cy="574"/>
                <a:chOff x="1584" y="1824"/>
                <a:chExt cx="1920" cy="574"/>
              </a:xfrm>
            </p:grpSpPr>
            <p:pic>
              <p:nvPicPr>
                <p:cNvPr id="22547" name="Picture 32" descr="C kopia"/>
                <p:cNvPicPr>
                  <a:picLocks noChangeAspect="1" noChangeArrowheads="1"/>
                </p:cNvPicPr>
                <p:nvPr/>
              </p:nvPicPr>
              <p:blipFill>
                <a:blip r:embed="rId18" cstate="print"/>
                <a:srcRect/>
                <a:stretch>
                  <a:fillRect/>
                </a:stretch>
              </p:blipFill>
              <p:spPr bwMode="auto">
                <a:xfrm>
                  <a:off x="3216" y="1824"/>
                  <a:ext cx="280" cy="324"/>
                </a:xfrm>
                <a:prstGeom prst="rect">
                  <a:avLst/>
                </a:prstGeom>
                <a:noFill/>
                <a:ln w="9525">
                  <a:noFill/>
                  <a:miter lim="800000"/>
                  <a:headEnd/>
                  <a:tailEnd/>
                </a:ln>
              </p:spPr>
            </p:pic>
            <p:sp>
              <p:nvSpPr>
                <p:cNvPr id="22548" name="AutoShape 33"/>
                <p:cNvSpPr>
                  <a:spLocks noChangeArrowheads="1"/>
                </p:cNvSpPr>
                <p:nvPr/>
              </p:nvSpPr>
              <p:spPr bwMode="auto">
                <a:xfrm rot="28600">
                  <a:off x="1584" y="2112"/>
                  <a:ext cx="1920" cy="286"/>
                </a:xfrm>
                <a:prstGeom prst="curvedUpArrow">
                  <a:avLst>
                    <a:gd name="adj1" fmla="val 7956"/>
                    <a:gd name="adj2" fmla="val 138244"/>
                    <a:gd name="adj3" fmla="val 33333"/>
                  </a:avLst>
                </a:prstGeom>
                <a:solidFill>
                  <a:srgbClr val="990000"/>
                </a:solidFill>
                <a:ln w="9525">
                  <a:noFill/>
                  <a:miter lim="800000"/>
                  <a:headEnd/>
                  <a:tailEnd/>
                </a:ln>
              </p:spPr>
              <p:txBody>
                <a:bodyPr wrap="none" anchor="ctr"/>
                <a:lstStyle/>
                <a:p>
                  <a:endParaRPr lang="fr-FR"/>
                </a:p>
              </p:txBody>
            </p:sp>
          </p:grpSp>
        </p:grpSp>
      </p:grpSp>
      <p:pic>
        <p:nvPicPr>
          <p:cNvPr id="22536" name="Picture 34" descr="Step 2"/>
          <p:cNvPicPr>
            <a:picLocks noChangeAspect="1" noChangeArrowheads="1"/>
          </p:cNvPicPr>
          <p:nvPr/>
        </p:nvPicPr>
        <p:blipFill>
          <a:blip r:embed="rId19" cstate="print"/>
          <a:srcRect/>
          <a:stretch>
            <a:fillRect/>
          </a:stretch>
        </p:blipFill>
        <p:spPr bwMode="auto">
          <a:xfrm>
            <a:off x="539750" y="4724400"/>
            <a:ext cx="2432050" cy="1870075"/>
          </a:xfrm>
          <a:prstGeom prst="rect">
            <a:avLst/>
          </a:prstGeom>
          <a:noFill/>
          <a:ln w="9525">
            <a:solidFill>
              <a:srgbClr val="800000"/>
            </a:solidFill>
            <a:miter lim="800000"/>
            <a:headEnd/>
            <a:tailEnd/>
          </a:ln>
        </p:spPr>
      </p:pic>
      <p:sp>
        <p:nvSpPr>
          <p:cNvPr id="22537" name="Rectangle 35"/>
          <p:cNvSpPr>
            <a:spLocks noChangeArrowheads="1"/>
          </p:cNvSpPr>
          <p:nvPr/>
        </p:nvSpPr>
        <p:spPr bwMode="auto">
          <a:xfrm>
            <a:off x="323850" y="1484313"/>
            <a:ext cx="2808288" cy="3097212"/>
          </a:xfrm>
          <a:prstGeom prst="rect">
            <a:avLst/>
          </a:prstGeom>
          <a:noFill/>
          <a:ln w="9525">
            <a:solidFill>
              <a:srgbClr val="A50021"/>
            </a:solidFill>
            <a:miter lim="800000"/>
            <a:headEnd/>
            <a:tailEnd/>
          </a:ln>
        </p:spPr>
        <p:txBody>
          <a:bodyPr wrap="none" anchor="ctr"/>
          <a:lstStyle/>
          <a:p>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92150"/>
          </a:xfrm>
          <a:prstGeom prst="rect">
            <a:avLst/>
          </a:prstGeom>
          <a:gradFill rotWithShape="1">
            <a:gsLst>
              <a:gs pos="0">
                <a:srgbClr val="A50021"/>
              </a:gs>
              <a:gs pos="100000">
                <a:srgbClr val="4C000F"/>
              </a:gs>
            </a:gsLst>
            <a:lin ang="5400000" scaled="1"/>
          </a:gradFill>
          <a:ln w="9525">
            <a:solidFill>
              <a:schemeClr val="tx1"/>
            </a:solidFill>
            <a:miter lim="800000"/>
            <a:headEnd/>
            <a:tailEnd/>
          </a:ln>
        </p:spPr>
        <p:txBody>
          <a:bodyPr wrap="none" anchor="ctr"/>
          <a:lstStyle/>
          <a:p>
            <a:pPr algn="ctr"/>
            <a:r>
              <a:rPr lang="en-GB" b="0" i="1">
                <a:solidFill>
                  <a:schemeClr val="bg1"/>
                </a:solidFill>
              </a:rPr>
              <a:t>M.tuberculosis </a:t>
            </a:r>
            <a:r>
              <a:rPr lang="en-GB" b="0">
                <a:solidFill>
                  <a:schemeClr val="bg1"/>
                </a:solidFill>
              </a:rPr>
              <a:t>detection in clinical samples by molecular methods</a:t>
            </a:r>
          </a:p>
        </p:txBody>
      </p:sp>
      <p:graphicFrame>
        <p:nvGraphicFramePr>
          <p:cNvPr id="118787" name="Group 3"/>
          <p:cNvGraphicFramePr>
            <a:graphicFrameLocks noGrp="1"/>
          </p:cNvGraphicFramePr>
          <p:nvPr/>
        </p:nvGraphicFramePr>
        <p:xfrm>
          <a:off x="215900" y="1412875"/>
          <a:ext cx="8748713" cy="4085274"/>
        </p:xfrm>
        <a:graphic>
          <a:graphicData uri="http://schemas.openxmlformats.org/drawingml/2006/table">
            <a:tbl>
              <a:tblPr/>
              <a:tblGrid>
                <a:gridCol w="1231900">
                  <a:extLst>
                    <a:ext uri="{9D8B030D-6E8A-4147-A177-3AD203B41FA5}">
                      <a16:colId xmlns:a16="http://schemas.microsoft.com/office/drawing/2014/main" xmlns="" val="20000"/>
                    </a:ext>
                  </a:extLst>
                </a:gridCol>
                <a:gridCol w="1530350">
                  <a:extLst>
                    <a:ext uri="{9D8B030D-6E8A-4147-A177-3AD203B41FA5}">
                      <a16:colId xmlns:a16="http://schemas.microsoft.com/office/drawing/2014/main" xmlns="" val="20001"/>
                    </a:ext>
                  </a:extLst>
                </a:gridCol>
                <a:gridCol w="1738313">
                  <a:extLst>
                    <a:ext uri="{9D8B030D-6E8A-4147-A177-3AD203B41FA5}">
                      <a16:colId xmlns:a16="http://schemas.microsoft.com/office/drawing/2014/main" xmlns="" val="20002"/>
                    </a:ext>
                  </a:extLst>
                </a:gridCol>
                <a:gridCol w="1368425">
                  <a:extLst>
                    <a:ext uri="{9D8B030D-6E8A-4147-A177-3AD203B41FA5}">
                      <a16:colId xmlns:a16="http://schemas.microsoft.com/office/drawing/2014/main" xmlns="" val="20003"/>
                    </a:ext>
                  </a:extLst>
                </a:gridCol>
                <a:gridCol w="1749425">
                  <a:extLst>
                    <a:ext uri="{9D8B030D-6E8A-4147-A177-3AD203B41FA5}">
                      <a16:colId xmlns:a16="http://schemas.microsoft.com/office/drawing/2014/main" xmlns="" val="20004"/>
                    </a:ext>
                  </a:extLst>
                </a:gridCol>
                <a:gridCol w="1130300">
                  <a:extLst>
                    <a:ext uri="{9D8B030D-6E8A-4147-A177-3AD203B41FA5}">
                      <a16:colId xmlns:a16="http://schemas.microsoft.com/office/drawing/2014/main" xmlns="" val="20005"/>
                    </a:ext>
                  </a:extLst>
                </a:gridCol>
              </a:tblGrid>
              <a:tr h="904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a:ln>
                            <a:noFill/>
                          </a:ln>
                          <a:solidFill>
                            <a:schemeClr val="bg1"/>
                          </a:solidFill>
                          <a:effectLst/>
                          <a:latin typeface="Times New Roman" pitchFamily="18" charset="0"/>
                          <a:cs typeface="Times New Roman" pitchFamily="18" charset="0"/>
                        </a:rPr>
                        <a:t>Method</a:t>
                      </a:r>
                      <a:endParaRPr kumimoji="0" lang="en-GB" sz="1300" b="0" i="0" u="none" strike="noStrike" cap="none" normalizeH="0" baseline="0">
                        <a:ln>
                          <a:noFill/>
                        </a:ln>
                        <a:solidFill>
                          <a:schemeClr val="bg1"/>
                        </a:solidFill>
                        <a:effectLst/>
                        <a:latin typeface="Times New Roman" pitchFamily="18" charset="0"/>
                        <a:cs typeface="Times New Roman" pitchFamily="18"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a:ln>
                            <a:noFill/>
                          </a:ln>
                          <a:solidFill>
                            <a:schemeClr val="bg1"/>
                          </a:solidFill>
                          <a:effectLst/>
                          <a:latin typeface="Times New Roman" pitchFamily="18" charset="0"/>
                          <a:cs typeface="Times New Roman" pitchFamily="18" charset="0"/>
                        </a:rPr>
                        <a:t>Target</a:t>
                      </a:r>
                      <a:endParaRPr kumimoji="0" lang="en-GB" sz="1300" b="0" i="0" u="none" strike="noStrike" cap="none" normalizeH="0" baseline="0">
                        <a:ln>
                          <a:noFill/>
                        </a:ln>
                        <a:solidFill>
                          <a:schemeClr val="bg1"/>
                        </a:solidFill>
                        <a:effectLst/>
                        <a:latin typeface="Times New Roman" pitchFamily="18" charset="0"/>
                        <a:cs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a:ln>
                            <a:noFill/>
                          </a:ln>
                          <a:solidFill>
                            <a:schemeClr val="bg1"/>
                          </a:solidFill>
                          <a:effectLst/>
                          <a:latin typeface="Times New Roman" pitchFamily="18" charset="0"/>
                          <a:cs typeface="Times New Roman" pitchFamily="18" charset="0"/>
                        </a:rPr>
                        <a:t>Detection method</a:t>
                      </a:r>
                      <a:endParaRPr kumimoji="0" lang="en-GB" sz="1300" b="0" i="0" u="none" strike="noStrike" cap="none" normalizeH="0" baseline="0">
                        <a:ln>
                          <a:noFill/>
                        </a:ln>
                        <a:solidFill>
                          <a:schemeClr val="bg1"/>
                        </a:solidFill>
                        <a:effectLst/>
                        <a:latin typeface="Times New Roman" pitchFamily="18" charset="0"/>
                        <a:cs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177800" marR="0" lvl="0" indent="1270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a:ln>
                            <a:noFill/>
                          </a:ln>
                          <a:solidFill>
                            <a:schemeClr val="bg1"/>
                          </a:solidFill>
                          <a:effectLst/>
                          <a:latin typeface="Times New Roman" pitchFamily="18" charset="0"/>
                          <a:cs typeface="Times New Roman" pitchFamily="18" charset="0"/>
                        </a:rPr>
                        <a:t>Sensitivity in respiratory samples (%)</a:t>
                      </a:r>
                      <a:endParaRPr kumimoji="0" lang="en-GB" sz="1300" b="0" i="0" u="none" strike="noStrike" cap="none" normalizeH="0" baseline="0">
                        <a:ln>
                          <a:noFill/>
                        </a:ln>
                        <a:solidFill>
                          <a:schemeClr val="bg1"/>
                        </a:solidFill>
                        <a:effectLst/>
                        <a:latin typeface="Times New Roman" pitchFamily="18" charset="0"/>
                        <a:cs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17780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a:ln>
                            <a:noFill/>
                          </a:ln>
                          <a:solidFill>
                            <a:schemeClr val="bg1"/>
                          </a:solidFill>
                          <a:effectLst/>
                          <a:latin typeface="Times New Roman" pitchFamily="18" charset="0"/>
                          <a:cs typeface="Times New Roman" pitchFamily="18" charset="0"/>
                        </a:rPr>
                        <a:t>Sensitivity in</a:t>
                      </a:r>
                    </a:p>
                    <a:p>
                      <a:pPr marL="17780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a:ln>
                            <a:noFill/>
                          </a:ln>
                          <a:solidFill>
                            <a:schemeClr val="bg1"/>
                          </a:solidFill>
                          <a:effectLst/>
                          <a:latin typeface="Times New Roman" pitchFamily="18" charset="0"/>
                          <a:cs typeface="Times New Roman" pitchFamily="18" charset="0"/>
                        </a:rPr>
                        <a:t>extra respiratory</a:t>
                      </a:r>
                    </a:p>
                    <a:p>
                      <a:pPr marL="17780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a:ln>
                            <a:noFill/>
                          </a:ln>
                          <a:solidFill>
                            <a:schemeClr val="bg1"/>
                          </a:solidFill>
                          <a:effectLst/>
                          <a:latin typeface="Times New Roman" pitchFamily="18" charset="0"/>
                          <a:cs typeface="Times New Roman" pitchFamily="18" charset="0"/>
                        </a:rPr>
                        <a:t>samples (%)</a:t>
                      </a:r>
                      <a:endParaRPr kumimoji="0" lang="en-GB" sz="1300" b="0" i="0" u="none" strike="noStrike" cap="none" normalizeH="0" baseline="0">
                        <a:ln>
                          <a:noFill/>
                        </a:ln>
                        <a:solidFill>
                          <a:schemeClr val="bg1"/>
                        </a:solidFill>
                        <a:effectLst/>
                        <a:latin typeface="Times New Roman" pitchFamily="18" charset="0"/>
                        <a:cs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a:ln>
                            <a:noFill/>
                          </a:ln>
                          <a:solidFill>
                            <a:schemeClr val="bg1"/>
                          </a:solidFill>
                          <a:effectLst/>
                          <a:latin typeface="Times New Roman" pitchFamily="18" charset="0"/>
                          <a:cs typeface="Times New Roman" pitchFamily="18" charset="0"/>
                        </a:rPr>
                        <a:t>Overall specificity (%)</a:t>
                      </a:r>
                      <a:endParaRPr kumimoji="0" lang="en-GB" sz="1300" b="0" i="0" u="none" strike="noStrike" cap="none" normalizeH="0" baseline="0">
                        <a:ln>
                          <a:noFill/>
                        </a:ln>
                        <a:solidFill>
                          <a:schemeClr val="bg1"/>
                        </a:solidFill>
                        <a:effectLst/>
                        <a:latin typeface="Times New Roman" pitchFamily="18" charset="0"/>
                        <a:cs typeface="Times New Roman" pitchFamily="18" charset="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extLst>
                  <a:ext uri="{0D108BD9-81ED-4DB2-BD59-A6C34878D82A}">
                    <a16:rowId xmlns:a16="http://schemas.microsoft.com/office/drawing/2014/main" xmlns="" val="10000"/>
                  </a:ext>
                </a:extLst>
              </a:tr>
              <a:tr h="646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chemeClr val="bg1"/>
                          </a:solidFill>
                          <a:effectLst/>
                          <a:latin typeface="Times New Roman" pitchFamily="18" charset="0"/>
                          <a:cs typeface="Times New Roman" pitchFamily="18" charset="0"/>
                        </a:rPr>
                        <a:t>AMTD2</a:t>
                      </a: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A5002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16S rRNA</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Chemiluminometric</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80-100</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60-90</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95-100</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390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chemeClr val="bg1"/>
                          </a:solidFill>
                          <a:effectLst/>
                          <a:latin typeface="Times New Roman" pitchFamily="18" charset="0"/>
                          <a:cs typeface="Times New Roman" pitchFamily="18" charset="0"/>
                        </a:rPr>
                        <a:t>LCx</a:t>
                      </a:r>
                    </a:p>
                  </a:txBody>
                  <a:tcPr anchor="ctr" horzOverflow="overflow">
                    <a:lnL cap="flat">
                      <a:noFill/>
                    </a:lnL>
                    <a:lnR>
                      <a:noFill/>
                    </a:lnR>
                    <a:lnT>
                      <a:noFill/>
                    </a:lnT>
                    <a:lnB>
                      <a:noFill/>
                    </a:lnB>
                    <a:lnTlToBr>
                      <a:noFill/>
                    </a:lnTlToBr>
                    <a:lnBlToTr>
                      <a:noFill/>
                    </a:lnBlToTr>
                    <a:solidFill>
                      <a:srgbClr val="A5002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b antigenic protein</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Fluorimetric</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80-90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65-80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90-100</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2"/>
                  </a:ext>
                </a:extLst>
              </a:tr>
              <a:tr h="388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chemeClr val="bg1"/>
                          </a:solidFill>
                          <a:effectLst/>
                          <a:latin typeface="Times New Roman" pitchFamily="18" charset="0"/>
                          <a:cs typeface="Times New Roman" pitchFamily="18" charset="0"/>
                        </a:rPr>
                        <a:t>AMPLICOR</a:t>
                      </a:r>
                    </a:p>
                  </a:txBody>
                  <a:tcPr anchor="ctr" horzOverflow="overflow">
                    <a:lnL cap="flat">
                      <a:noFill/>
                    </a:lnL>
                    <a:lnR>
                      <a:noFill/>
                    </a:lnR>
                    <a:lnT>
                      <a:noFill/>
                    </a:lnT>
                    <a:lnB>
                      <a:noFill/>
                    </a:lnB>
                    <a:lnTlToBr>
                      <a:noFill/>
                    </a:lnTlToBr>
                    <a:lnBlToTr>
                      <a:noFill/>
                    </a:lnBlToTr>
                    <a:solidFill>
                      <a:srgbClr val="A5002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16S rRNA</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Colorimetric</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75-100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45-60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90-100</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390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chemeClr val="bg1"/>
                          </a:solidFill>
                          <a:effectLst/>
                          <a:latin typeface="Times New Roman" pitchFamily="18" charset="0"/>
                          <a:cs typeface="Times New Roman" pitchFamily="18" charset="0"/>
                        </a:rPr>
                        <a:t>BD ProbeTec</a:t>
                      </a:r>
                    </a:p>
                  </a:txBody>
                  <a:tcPr anchor="ctr" horzOverflow="overflow">
                    <a:lnL cap="flat">
                      <a:noFill/>
                    </a:lnL>
                    <a:lnR>
                      <a:noFill/>
                    </a:lnR>
                    <a:lnT>
                      <a:noFill/>
                    </a:lnT>
                    <a:lnB>
                      <a:noFill/>
                    </a:lnB>
                    <a:lnTlToBr>
                      <a:noFill/>
                    </a:lnTlToBr>
                    <a:lnBlToTr>
                      <a:noFill/>
                    </a:lnBlToTr>
                    <a:solidFill>
                      <a:srgbClr val="A5002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IS6110 and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16S rRNA</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Fluorimetric</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55-100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30-80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45-100</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4"/>
                  </a:ext>
                </a:extLst>
              </a:tr>
              <a:tr h="388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chemeClr val="bg1"/>
                          </a:solidFill>
                          <a:effectLst/>
                          <a:latin typeface="Times New Roman" pitchFamily="18" charset="0"/>
                          <a:cs typeface="Times New Roman" pitchFamily="18" charset="0"/>
                        </a:rPr>
                        <a:t>INNO-LIPA v2</a:t>
                      </a:r>
                    </a:p>
                  </a:txBody>
                  <a:tcPr anchor="ctr" horzOverflow="overflow">
                    <a:lnL cap="flat">
                      <a:noFill/>
                    </a:lnL>
                    <a:lnR>
                      <a:noFill/>
                    </a:lnR>
                    <a:lnT>
                      <a:noFill/>
                    </a:lnT>
                    <a:lnB>
                      <a:noFill/>
                    </a:lnB>
                    <a:lnTlToBr>
                      <a:noFill/>
                    </a:lnTlToBr>
                    <a:lnBlToTr>
                      <a:noFill/>
                    </a:lnBlToTr>
                    <a:solidFill>
                      <a:srgbClr val="A5002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IR16S-23S</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Colorimetric</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50-95</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60-80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90-100</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5"/>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chemeClr val="bg1"/>
                          </a:solidFill>
                          <a:effectLst/>
                          <a:latin typeface="Times New Roman" pitchFamily="18" charset="0"/>
                          <a:cs typeface="Times New Roman" pitchFamily="18" charset="0"/>
                        </a:rPr>
                        <a:t>GenoType </a:t>
                      </a:r>
                      <a:r>
                        <a:rPr kumimoji="0" lang="en-GB" sz="1300" b="0" i="1" u="none" strike="noStrike" cap="none" normalizeH="0" baseline="0">
                          <a:ln>
                            <a:noFill/>
                          </a:ln>
                          <a:solidFill>
                            <a:schemeClr val="bg1"/>
                          </a:solidFill>
                          <a:effectLst/>
                          <a:latin typeface="Times New Roman" pitchFamily="18" charset="0"/>
                          <a:cs typeface="Times New Roman" pitchFamily="18" charset="0"/>
                        </a:rPr>
                        <a:t>Direct</a:t>
                      </a:r>
                      <a:endParaRPr kumimoji="0" lang="en-GB" sz="1300" b="0" i="0" u="none" strike="noStrike" cap="none" normalizeH="0" baseline="0">
                        <a:ln>
                          <a:noFill/>
                        </a:ln>
                        <a:solidFill>
                          <a:schemeClr val="bg1"/>
                        </a:solidFill>
                        <a:effectLst/>
                        <a:latin typeface="Times New Roman" pitchFamily="18" charset="0"/>
                        <a:cs typeface="Times New Roman" pitchFamily="18" charset="0"/>
                      </a:endParaRPr>
                    </a:p>
                  </a:txBody>
                  <a:tcPr anchor="ctr" horzOverflow="overflow">
                    <a:lnL cap="flat">
                      <a:noFill/>
                    </a:lnL>
                    <a:lnR>
                      <a:noFill/>
                    </a:lnR>
                    <a:lnT>
                      <a:noFill/>
                    </a:lnT>
                    <a:lnB>
                      <a:noFill/>
                    </a:lnB>
                    <a:lnTlToBr>
                      <a:noFill/>
                    </a:lnTlToBr>
                    <a:lnBlToTr>
                      <a:noFill/>
                    </a:lnBlToTr>
                    <a:solidFill>
                      <a:srgbClr val="A5002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23S rRNA</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Colorimetric</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60-95</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60-80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95-100</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6"/>
                  </a:ext>
                </a:extLst>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chemeClr val="bg1"/>
                          </a:solidFill>
                          <a:effectLst/>
                          <a:latin typeface="Times New Roman" pitchFamily="18" charset="0"/>
                          <a:cs typeface="Times New Roman" pitchFamily="18" charset="0"/>
                        </a:rPr>
                        <a:t>PCR real time</a:t>
                      </a: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16S rRNA</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Fluorimetric</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70-90</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65-85</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a:ln>
                            <a:noFill/>
                          </a:ln>
                          <a:solidFill>
                            <a:srgbClr val="000000"/>
                          </a:solidFill>
                          <a:effectLst/>
                          <a:latin typeface="Times New Roman" pitchFamily="18" charset="0"/>
                          <a:cs typeface="Times New Roman" pitchFamily="18" charset="0"/>
                        </a:rPr>
                        <a:t>85</a:t>
                      </a: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118841" name="Text Box 57"/>
          <p:cNvSpPr txBox="1">
            <a:spLocks noChangeArrowheads="1"/>
          </p:cNvSpPr>
          <p:nvPr/>
        </p:nvSpPr>
        <p:spPr bwMode="auto">
          <a:xfrm>
            <a:off x="900113" y="5734050"/>
            <a:ext cx="5208587" cy="304800"/>
          </a:xfrm>
          <a:prstGeom prst="rect">
            <a:avLst/>
          </a:prstGeom>
          <a:noFill/>
          <a:ln w="9525">
            <a:noFill/>
            <a:miter lim="800000"/>
            <a:headEnd/>
            <a:tailEnd/>
          </a:ln>
        </p:spPr>
        <p:txBody>
          <a:bodyPr wrap="none">
            <a:spAutoFit/>
          </a:bodyPr>
          <a:lstStyle/>
          <a:p>
            <a:r>
              <a:rPr lang="ca-ES" sz="1400" b="0"/>
              <a:t>* In smear negative samples the sensitivity is reduced in a 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8841"/>
                                        </p:tgtEl>
                                        <p:attrNameLst>
                                          <p:attrName>style.visibility</p:attrName>
                                        </p:attrNameLst>
                                      </p:cBhvr>
                                      <p:to>
                                        <p:strVal val="visible"/>
                                      </p:to>
                                    </p:set>
                                    <p:animEffect transition="in" filter="dissolve">
                                      <p:cBhvr>
                                        <p:cTn id="7" dur="500"/>
                                        <p:tgtEl>
                                          <p:spTgt spid="118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normAutofit/>
          </a:bodyPr>
          <a:lstStyle/>
          <a:p>
            <a:r>
              <a:rPr lang="en-US" sz="2400" dirty="0"/>
              <a:t>SYMPTOMS:</a:t>
            </a:r>
          </a:p>
          <a:p>
            <a:r>
              <a:rPr lang="en-US" sz="2000" dirty="0"/>
              <a:t>THESE CAN BE GROUPED AS  GENERALISED AND ORGAN SPECIFIC.</a:t>
            </a:r>
          </a:p>
          <a:p>
            <a:endParaRPr lang="en-US" sz="2000" dirty="0"/>
          </a:p>
          <a:p>
            <a:r>
              <a:rPr lang="en-US" sz="2000" dirty="0"/>
              <a:t>GENERALISED:</a:t>
            </a:r>
          </a:p>
          <a:p>
            <a:r>
              <a:rPr lang="en-US" sz="2000" dirty="0"/>
              <a:t>FEVER- USUALLY LOW GRADE,EVENING RISE.SOMETIMES MAY BE HIGH GRADE ASSO.WITH CHILLS,NIGHT SWEATS.</a:t>
            </a:r>
          </a:p>
          <a:p>
            <a:r>
              <a:rPr lang="en-US" sz="2000" dirty="0"/>
              <a:t>PUO- MAY BE THE ONLY MANIFESTATION ESP. MILIARY TB</a:t>
            </a:r>
          </a:p>
          <a:p>
            <a:r>
              <a:rPr lang="en-US" sz="2000" dirty="0"/>
              <a:t>MALAISE</a:t>
            </a:r>
          </a:p>
          <a:p>
            <a:r>
              <a:rPr lang="en-US" sz="2000" dirty="0"/>
              <a:t>LOSS OF WEIGHT</a:t>
            </a:r>
          </a:p>
          <a:p>
            <a:r>
              <a:rPr lang="en-US" sz="2000" dirty="0"/>
              <a:t>LOSS OF APPETITE.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11188" y="0"/>
            <a:ext cx="8091487" cy="6486525"/>
            <a:chOff x="331" y="48"/>
            <a:chExt cx="5097" cy="4086"/>
          </a:xfrm>
        </p:grpSpPr>
        <p:pic>
          <p:nvPicPr>
            <p:cNvPr id="26627" name="Picture 3"/>
            <p:cNvPicPr>
              <a:picLocks noChangeAspect="1" noChangeArrowheads="1"/>
            </p:cNvPicPr>
            <p:nvPr/>
          </p:nvPicPr>
          <p:blipFill>
            <a:blip r:embed="rId2" cstate="print"/>
            <a:srcRect/>
            <a:stretch>
              <a:fillRect/>
            </a:stretch>
          </p:blipFill>
          <p:spPr bwMode="auto">
            <a:xfrm>
              <a:off x="343" y="48"/>
              <a:ext cx="5074" cy="238"/>
            </a:xfrm>
            <a:prstGeom prst="rect">
              <a:avLst/>
            </a:prstGeom>
            <a:noFill/>
            <a:ln w="9525">
              <a:noFill/>
              <a:miter lim="800000"/>
              <a:headEnd/>
              <a:tailEnd/>
            </a:ln>
          </p:spPr>
        </p:pic>
        <p:pic>
          <p:nvPicPr>
            <p:cNvPr id="26628" name="Picture 4"/>
            <p:cNvPicPr>
              <a:picLocks noChangeAspect="1" noChangeArrowheads="1"/>
            </p:cNvPicPr>
            <p:nvPr/>
          </p:nvPicPr>
          <p:blipFill>
            <a:blip r:embed="rId3" cstate="print"/>
            <a:srcRect/>
            <a:stretch>
              <a:fillRect/>
            </a:stretch>
          </p:blipFill>
          <p:spPr bwMode="auto">
            <a:xfrm>
              <a:off x="331" y="261"/>
              <a:ext cx="5097" cy="612"/>
            </a:xfrm>
            <a:prstGeom prst="rect">
              <a:avLst/>
            </a:prstGeom>
            <a:noFill/>
            <a:ln w="9525">
              <a:noFill/>
              <a:miter lim="800000"/>
              <a:headEnd/>
              <a:tailEnd/>
            </a:ln>
          </p:spPr>
        </p:pic>
        <p:grpSp>
          <p:nvGrpSpPr>
            <p:cNvPr id="3" name="Group 5"/>
            <p:cNvGrpSpPr>
              <a:grpSpLocks/>
            </p:cNvGrpSpPr>
            <p:nvPr/>
          </p:nvGrpSpPr>
          <p:grpSpPr bwMode="auto">
            <a:xfrm>
              <a:off x="636" y="890"/>
              <a:ext cx="4356" cy="3244"/>
              <a:chOff x="636" y="974"/>
              <a:chExt cx="4356" cy="3244"/>
            </a:xfrm>
          </p:grpSpPr>
          <p:pic>
            <p:nvPicPr>
              <p:cNvPr id="26632" name="Picture 6"/>
              <p:cNvPicPr>
                <a:picLocks noChangeAspect="1" noChangeArrowheads="1"/>
              </p:cNvPicPr>
              <p:nvPr/>
            </p:nvPicPr>
            <p:blipFill>
              <a:blip r:embed="rId4" cstate="print"/>
              <a:srcRect/>
              <a:stretch>
                <a:fillRect/>
              </a:stretch>
            </p:blipFill>
            <p:spPr bwMode="auto">
              <a:xfrm>
                <a:off x="744" y="974"/>
                <a:ext cx="4239" cy="2143"/>
              </a:xfrm>
              <a:prstGeom prst="rect">
                <a:avLst/>
              </a:prstGeom>
              <a:noFill/>
              <a:ln w="9525">
                <a:noFill/>
                <a:miter lim="800000"/>
                <a:headEnd/>
                <a:tailEnd/>
              </a:ln>
            </p:spPr>
          </p:pic>
          <p:pic>
            <p:nvPicPr>
              <p:cNvPr id="26633" name="Picture 7"/>
              <p:cNvPicPr>
                <a:picLocks noChangeAspect="1" noChangeArrowheads="1"/>
              </p:cNvPicPr>
              <p:nvPr/>
            </p:nvPicPr>
            <p:blipFill>
              <a:blip r:embed="rId5" cstate="print"/>
              <a:srcRect/>
              <a:stretch>
                <a:fillRect/>
              </a:stretch>
            </p:blipFill>
            <p:spPr bwMode="auto">
              <a:xfrm>
                <a:off x="636" y="3077"/>
                <a:ext cx="4356" cy="1141"/>
              </a:xfrm>
              <a:prstGeom prst="rect">
                <a:avLst/>
              </a:prstGeom>
              <a:noFill/>
              <a:ln w="9525">
                <a:noFill/>
                <a:miter lim="800000"/>
                <a:headEnd/>
                <a:tailEnd/>
              </a:ln>
            </p:spPr>
          </p:pic>
        </p:grpSp>
        <p:sp>
          <p:nvSpPr>
            <p:cNvPr id="26630" name="Oval 8"/>
            <p:cNvSpPr>
              <a:spLocks noChangeArrowheads="1"/>
            </p:cNvSpPr>
            <p:nvPr/>
          </p:nvSpPr>
          <p:spPr bwMode="auto">
            <a:xfrm>
              <a:off x="476" y="2659"/>
              <a:ext cx="4808" cy="408"/>
            </a:xfrm>
            <a:prstGeom prst="ellipse">
              <a:avLst/>
            </a:prstGeom>
            <a:noFill/>
            <a:ln w="28575">
              <a:solidFill>
                <a:srgbClr val="FF3300"/>
              </a:solidFill>
              <a:round/>
              <a:headEnd/>
              <a:tailEnd/>
            </a:ln>
          </p:spPr>
          <p:txBody>
            <a:bodyPr wrap="none" anchor="ctr"/>
            <a:lstStyle/>
            <a:p>
              <a:endParaRPr lang="fr-FR"/>
            </a:p>
          </p:txBody>
        </p:sp>
        <p:sp>
          <p:nvSpPr>
            <p:cNvPr id="26631" name="Oval 9"/>
            <p:cNvSpPr>
              <a:spLocks noChangeArrowheads="1"/>
            </p:cNvSpPr>
            <p:nvPr/>
          </p:nvSpPr>
          <p:spPr bwMode="auto">
            <a:xfrm>
              <a:off x="476" y="3521"/>
              <a:ext cx="4808" cy="453"/>
            </a:xfrm>
            <a:prstGeom prst="ellipse">
              <a:avLst/>
            </a:prstGeom>
            <a:noFill/>
            <a:ln w="28575">
              <a:solidFill>
                <a:srgbClr val="FF3300"/>
              </a:solidFill>
              <a:round/>
              <a:headEnd/>
              <a:tailEnd/>
            </a:ln>
          </p:spPr>
          <p:txBody>
            <a:bodyPr wrap="none" anchor="ctr"/>
            <a:lstStyle/>
            <a:p>
              <a:endParaRPr lang="fr-F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5724525" y="1485900"/>
            <a:ext cx="3384550" cy="2159000"/>
          </a:xfrm>
        </p:spPr>
        <p:txBody>
          <a:bodyPr/>
          <a:lstStyle/>
          <a:p>
            <a:pPr eaLnBrk="1" hangingPunct="1">
              <a:lnSpc>
                <a:spcPct val="80000"/>
              </a:lnSpc>
            </a:pPr>
            <a:r>
              <a:rPr lang="es-ES_tradnl" sz="2800">
                <a:latin typeface="Tahoma" pitchFamily="34" charset="0"/>
                <a:cs typeface="Tahoma" pitchFamily="34" charset="0"/>
              </a:rPr>
              <a:t>RFLP (</a:t>
            </a:r>
            <a:r>
              <a:rPr lang="es-ES_tradnl" sz="2800" i="1">
                <a:latin typeface="Tahoma" pitchFamily="34" charset="0"/>
                <a:cs typeface="Tahoma" pitchFamily="34" charset="0"/>
              </a:rPr>
              <a:t>IS6110)</a:t>
            </a:r>
          </a:p>
          <a:p>
            <a:pPr eaLnBrk="1" hangingPunct="1">
              <a:lnSpc>
                <a:spcPct val="80000"/>
              </a:lnSpc>
            </a:pPr>
            <a:endParaRPr lang="es-ES_tradnl" sz="2800" i="1">
              <a:latin typeface="Tahoma" pitchFamily="34" charset="0"/>
              <a:cs typeface="Tahoma" pitchFamily="34" charset="0"/>
            </a:endParaRPr>
          </a:p>
          <a:p>
            <a:pPr eaLnBrk="1" hangingPunct="1">
              <a:lnSpc>
                <a:spcPct val="80000"/>
              </a:lnSpc>
            </a:pPr>
            <a:r>
              <a:rPr lang="es-ES_tradnl" sz="2800" i="1">
                <a:latin typeface="Tahoma" pitchFamily="34" charset="0"/>
                <a:cs typeface="Tahoma" pitchFamily="34" charset="0"/>
              </a:rPr>
              <a:t>Spoligotyping</a:t>
            </a:r>
          </a:p>
          <a:p>
            <a:pPr eaLnBrk="1" hangingPunct="1">
              <a:lnSpc>
                <a:spcPct val="80000"/>
              </a:lnSpc>
            </a:pPr>
            <a:endParaRPr lang="es-ES_tradnl" sz="2800" i="1">
              <a:latin typeface="Tahoma" pitchFamily="34" charset="0"/>
              <a:cs typeface="Tahoma" pitchFamily="34" charset="0"/>
            </a:endParaRPr>
          </a:p>
          <a:p>
            <a:pPr eaLnBrk="1" hangingPunct="1">
              <a:lnSpc>
                <a:spcPct val="80000"/>
              </a:lnSpc>
            </a:pPr>
            <a:r>
              <a:rPr lang="es-ES_tradnl" sz="2800" i="1">
                <a:latin typeface="Tahoma" pitchFamily="34" charset="0"/>
                <a:cs typeface="Tahoma" pitchFamily="34" charset="0"/>
              </a:rPr>
              <a:t>MIRUs</a:t>
            </a:r>
            <a:endParaRPr lang="es-ES" sz="2800">
              <a:latin typeface="Tahoma" pitchFamily="34" charset="0"/>
              <a:cs typeface="Tahoma" pitchFamily="34" charset="0"/>
            </a:endParaRPr>
          </a:p>
        </p:txBody>
      </p:sp>
      <p:pic>
        <p:nvPicPr>
          <p:cNvPr id="27651" name="Picture 4" descr="temp"/>
          <p:cNvPicPr>
            <a:picLocks noChangeAspect="1" noChangeArrowheads="1"/>
          </p:cNvPicPr>
          <p:nvPr/>
        </p:nvPicPr>
        <p:blipFill>
          <a:blip r:embed="rId2" cstate="print"/>
          <a:srcRect/>
          <a:stretch>
            <a:fillRect/>
          </a:stretch>
        </p:blipFill>
        <p:spPr bwMode="auto">
          <a:xfrm>
            <a:off x="250825" y="1268413"/>
            <a:ext cx="5400675" cy="4570412"/>
          </a:xfrm>
          <a:prstGeom prst="rect">
            <a:avLst/>
          </a:prstGeom>
          <a:noFill/>
          <a:ln w="9525">
            <a:solidFill>
              <a:schemeClr val="tx1"/>
            </a:solidFill>
            <a:miter lim="800000"/>
            <a:headEnd/>
            <a:tailEnd/>
          </a:ln>
        </p:spPr>
      </p:pic>
      <p:sp>
        <p:nvSpPr>
          <p:cNvPr id="27652" name="Rectangle 4"/>
          <p:cNvSpPr>
            <a:spLocks noChangeArrowheads="1"/>
          </p:cNvSpPr>
          <p:nvPr/>
        </p:nvSpPr>
        <p:spPr bwMode="auto">
          <a:xfrm>
            <a:off x="0" y="0"/>
            <a:ext cx="9144000" cy="692150"/>
          </a:xfrm>
          <a:prstGeom prst="rect">
            <a:avLst/>
          </a:prstGeom>
          <a:gradFill rotWithShape="1">
            <a:gsLst>
              <a:gs pos="0">
                <a:srgbClr val="A50021"/>
              </a:gs>
              <a:gs pos="100000">
                <a:srgbClr val="4C000F"/>
              </a:gs>
            </a:gsLst>
            <a:lin ang="5400000" scaled="1"/>
          </a:gradFill>
          <a:ln w="9525">
            <a:solidFill>
              <a:schemeClr val="tx1"/>
            </a:solidFill>
            <a:miter lim="800000"/>
            <a:headEnd/>
            <a:tailEnd/>
          </a:ln>
        </p:spPr>
        <p:txBody>
          <a:bodyPr wrap="none" anchor="ctr"/>
          <a:lstStyle/>
          <a:p>
            <a:pPr algn="ctr"/>
            <a:r>
              <a:rPr lang="es-ES_tradnl" b="0">
                <a:solidFill>
                  <a:schemeClr val="bg1"/>
                </a:solidFill>
              </a:rPr>
              <a:t>Molecular epidemiology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body" sz="half" idx="4294967295"/>
          </p:nvPr>
        </p:nvSpPr>
        <p:spPr>
          <a:xfrm>
            <a:off x="827088" y="1557338"/>
            <a:ext cx="7410450" cy="3740150"/>
          </a:xfrm>
        </p:spPr>
        <p:txBody>
          <a:bodyPr/>
          <a:lstStyle/>
          <a:p>
            <a:pPr eaLnBrk="1" hangingPunct="1"/>
            <a:r>
              <a:rPr lang="en-GB" sz="2600">
                <a:latin typeface="Tahoma" pitchFamily="34" charset="0"/>
                <a:cs typeface="Tahoma" pitchFamily="34" charset="0"/>
              </a:rPr>
              <a:t>Insertion sequence present exclusively in the </a:t>
            </a:r>
            <a:r>
              <a:rPr lang="en-GB" sz="2600" i="1">
                <a:latin typeface="Tahoma" pitchFamily="34" charset="0"/>
                <a:cs typeface="Tahoma" pitchFamily="34" charset="0"/>
              </a:rPr>
              <a:t>M.tuberculosis </a:t>
            </a:r>
            <a:r>
              <a:rPr lang="en-GB" sz="2600">
                <a:latin typeface="Tahoma" pitchFamily="34" charset="0"/>
                <a:cs typeface="Tahoma" pitchFamily="34" charset="0"/>
              </a:rPr>
              <a:t>complex: IS</a:t>
            </a:r>
            <a:r>
              <a:rPr lang="en-GB" sz="2600" i="1">
                <a:latin typeface="Tahoma" pitchFamily="34" charset="0"/>
                <a:cs typeface="Tahoma" pitchFamily="34" charset="0"/>
              </a:rPr>
              <a:t>6110</a:t>
            </a:r>
          </a:p>
          <a:p>
            <a:pPr eaLnBrk="1" hangingPunct="1"/>
            <a:r>
              <a:rPr lang="en-GB" sz="2600">
                <a:latin typeface="Tahoma" pitchFamily="34" charset="0"/>
                <a:cs typeface="Tahoma" pitchFamily="34" charset="0"/>
              </a:rPr>
              <a:t>High polymorphism between no related strains regarding the number of copies and their localization in the chromosome.</a:t>
            </a:r>
            <a:endParaRPr lang="en-GB" sz="2600" i="1">
              <a:latin typeface="Tahoma" pitchFamily="34" charset="0"/>
              <a:cs typeface="Tahoma" pitchFamily="34" charset="0"/>
            </a:endParaRPr>
          </a:p>
          <a:p>
            <a:pPr eaLnBrk="1" hangingPunct="1"/>
            <a:r>
              <a:rPr lang="en-GB" sz="2600" u="sng">
                <a:latin typeface="Tahoma" pitchFamily="34" charset="0"/>
                <a:cs typeface="Tahoma" pitchFamily="34" charset="0"/>
              </a:rPr>
              <a:t>Advantages</a:t>
            </a:r>
            <a:r>
              <a:rPr lang="en-GB" sz="2600">
                <a:latin typeface="Tahoma" pitchFamily="34" charset="0"/>
                <a:cs typeface="Tahoma" pitchFamily="34" charset="0"/>
              </a:rPr>
              <a:t>: High discriminative power.</a:t>
            </a:r>
          </a:p>
          <a:p>
            <a:pPr eaLnBrk="1" hangingPunct="1"/>
            <a:r>
              <a:rPr lang="en-GB" sz="2600" u="sng">
                <a:latin typeface="Tahoma" pitchFamily="34" charset="0"/>
                <a:cs typeface="Tahoma" pitchFamily="34" charset="0"/>
              </a:rPr>
              <a:t>Disadvantages</a:t>
            </a:r>
            <a:r>
              <a:rPr lang="en-GB" sz="2600">
                <a:latin typeface="Tahoma" pitchFamily="34" charset="0"/>
                <a:cs typeface="Tahoma" pitchFamily="34" charset="0"/>
              </a:rPr>
              <a:t>: Slow, laborious and with certain complexity.</a:t>
            </a:r>
          </a:p>
        </p:txBody>
      </p:sp>
      <p:sp>
        <p:nvSpPr>
          <p:cNvPr id="28675" name="Rectangle 3"/>
          <p:cNvSpPr>
            <a:spLocks noChangeArrowheads="1"/>
          </p:cNvSpPr>
          <p:nvPr/>
        </p:nvSpPr>
        <p:spPr bwMode="auto">
          <a:xfrm>
            <a:off x="0" y="0"/>
            <a:ext cx="9144000" cy="765175"/>
          </a:xfrm>
          <a:prstGeom prst="rect">
            <a:avLst/>
          </a:prstGeom>
          <a:gradFill rotWithShape="1">
            <a:gsLst>
              <a:gs pos="0">
                <a:srgbClr val="A50021"/>
              </a:gs>
              <a:gs pos="100000">
                <a:srgbClr val="4C000F"/>
              </a:gs>
            </a:gsLst>
            <a:lin ang="5400000" scaled="1"/>
          </a:gradFill>
          <a:ln w="9525">
            <a:solidFill>
              <a:schemeClr val="tx1"/>
            </a:solidFill>
            <a:miter lim="800000"/>
            <a:headEnd/>
            <a:tailEnd/>
          </a:ln>
        </p:spPr>
        <p:txBody>
          <a:bodyPr wrap="none" anchor="ctr"/>
          <a:lstStyle/>
          <a:p>
            <a:pPr algn="ctr"/>
            <a:r>
              <a:rPr lang="es-ES_tradnl" b="0">
                <a:solidFill>
                  <a:schemeClr val="bg1"/>
                </a:solidFill>
              </a:rPr>
              <a:t>Restriction Fragment Length Polymorphism (RFLP)</a:t>
            </a:r>
            <a:endParaRPr lang="ca-ES" b="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4741863" y="727075"/>
            <a:ext cx="1270000" cy="901700"/>
            <a:chOff x="1796" y="1336"/>
            <a:chExt cx="800" cy="568"/>
          </a:xfrm>
        </p:grpSpPr>
        <p:sp>
          <p:nvSpPr>
            <p:cNvPr id="32788" name="Freeform 20"/>
            <p:cNvSpPr>
              <a:spLocks/>
            </p:cNvSpPr>
            <p:nvPr/>
          </p:nvSpPr>
          <p:spPr bwMode="auto">
            <a:xfrm>
              <a:off x="1796" y="1600"/>
              <a:ext cx="480" cy="56"/>
            </a:xfrm>
            <a:custGeom>
              <a:avLst/>
              <a:gdLst/>
              <a:ahLst/>
              <a:cxnLst>
                <a:cxn ang="0">
                  <a:pos x="0" y="24"/>
                </a:cxn>
                <a:cxn ang="0">
                  <a:pos x="16" y="16"/>
                </a:cxn>
                <a:cxn ang="0">
                  <a:pos x="64" y="24"/>
                </a:cxn>
                <a:cxn ang="0">
                  <a:pos x="120" y="40"/>
                </a:cxn>
                <a:cxn ang="0">
                  <a:pos x="152" y="32"/>
                </a:cxn>
                <a:cxn ang="0">
                  <a:pos x="160" y="16"/>
                </a:cxn>
                <a:cxn ang="0">
                  <a:pos x="168" y="0"/>
                </a:cxn>
                <a:cxn ang="0">
                  <a:pos x="192" y="0"/>
                </a:cxn>
                <a:cxn ang="0">
                  <a:pos x="232" y="0"/>
                </a:cxn>
                <a:cxn ang="0">
                  <a:pos x="264" y="0"/>
                </a:cxn>
                <a:cxn ang="0">
                  <a:pos x="296" y="16"/>
                </a:cxn>
                <a:cxn ang="0">
                  <a:pos x="296" y="16"/>
                </a:cxn>
                <a:cxn ang="0">
                  <a:pos x="296" y="16"/>
                </a:cxn>
                <a:cxn ang="0">
                  <a:pos x="352" y="32"/>
                </a:cxn>
                <a:cxn ang="0">
                  <a:pos x="424" y="56"/>
                </a:cxn>
                <a:cxn ang="0">
                  <a:pos x="472" y="32"/>
                </a:cxn>
                <a:cxn ang="0">
                  <a:pos x="472" y="16"/>
                </a:cxn>
                <a:cxn ang="0">
                  <a:pos x="480" y="8"/>
                </a:cxn>
              </a:cxnLst>
              <a:rect l="0" t="0" r="r" b="b"/>
              <a:pathLst>
                <a:path w="480" h="56">
                  <a:moveTo>
                    <a:pt x="0" y="24"/>
                  </a:moveTo>
                  <a:lnTo>
                    <a:pt x="16" y="16"/>
                  </a:lnTo>
                  <a:lnTo>
                    <a:pt x="64" y="24"/>
                  </a:lnTo>
                  <a:lnTo>
                    <a:pt x="120" y="40"/>
                  </a:lnTo>
                  <a:lnTo>
                    <a:pt x="152" y="32"/>
                  </a:lnTo>
                  <a:lnTo>
                    <a:pt x="160" y="16"/>
                  </a:lnTo>
                  <a:lnTo>
                    <a:pt x="168" y="0"/>
                  </a:lnTo>
                  <a:lnTo>
                    <a:pt x="192" y="0"/>
                  </a:lnTo>
                  <a:lnTo>
                    <a:pt x="232" y="0"/>
                  </a:lnTo>
                  <a:lnTo>
                    <a:pt x="264" y="0"/>
                  </a:lnTo>
                  <a:lnTo>
                    <a:pt x="296" y="16"/>
                  </a:lnTo>
                  <a:lnTo>
                    <a:pt x="296" y="16"/>
                  </a:lnTo>
                  <a:lnTo>
                    <a:pt x="296" y="16"/>
                  </a:lnTo>
                  <a:lnTo>
                    <a:pt x="352" y="32"/>
                  </a:lnTo>
                  <a:lnTo>
                    <a:pt x="424" y="56"/>
                  </a:lnTo>
                  <a:lnTo>
                    <a:pt x="472" y="32"/>
                  </a:lnTo>
                  <a:lnTo>
                    <a:pt x="472" y="16"/>
                  </a:lnTo>
                  <a:lnTo>
                    <a:pt x="480" y="8"/>
                  </a:lnTo>
                </a:path>
              </a:pathLst>
            </a:custGeom>
            <a:noFill/>
            <a:ln w="25400">
              <a:solidFill>
                <a:srgbClr val="DD0000"/>
              </a:solidFill>
              <a:prstDash val="solid"/>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2789" name="Freeform 21"/>
            <p:cNvSpPr>
              <a:spLocks/>
            </p:cNvSpPr>
            <p:nvPr/>
          </p:nvSpPr>
          <p:spPr bwMode="auto">
            <a:xfrm>
              <a:off x="1820" y="1584"/>
              <a:ext cx="504" cy="80"/>
            </a:xfrm>
            <a:custGeom>
              <a:avLst/>
              <a:gdLst/>
              <a:ahLst/>
              <a:cxnLst>
                <a:cxn ang="0">
                  <a:pos x="0" y="72"/>
                </a:cxn>
                <a:cxn ang="0">
                  <a:pos x="8" y="72"/>
                </a:cxn>
                <a:cxn ang="0">
                  <a:pos x="32" y="56"/>
                </a:cxn>
                <a:cxn ang="0">
                  <a:pos x="56" y="40"/>
                </a:cxn>
                <a:cxn ang="0">
                  <a:pos x="56" y="16"/>
                </a:cxn>
                <a:cxn ang="0">
                  <a:pos x="64" y="8"/>
                </a:cxn>
                <a:cxn ang="0">
                  <a:pos x="96" y="0"/>
                </a:cxn>
                <a:cxn ang="0">
                  <a:pos x="128" y="8"/>
                </a:cxn>
                <a:cxn ang="0">
                  <a:pos x="176" y="32"/>
                </a:cxn>
                <a:cxn ang="0">
                  <a:pos x="184" y="48"/>
                </a:cxn>
                <a:cxn ang="0">
                  <a:pos x="200" y="64"/>
                </a:cxn>
                <a:cxn ang="0">
                  <a:pos x="264" y="80"/>
                </a:cxn>
                <a:cxn ang="0">
                  <a:pos x="288" y="64"/>
                </a:cxn>
                <a:cxn ang="0">
                  <a:pos x="320" y="56"/>
                </a:cxn>
                <a:cxn ang="0">
                  <a:pos x="352" y="32"/>
                </a:cxn>
                <a:cxn ang="0">
                  <a:pos x="360" y="16"/>
                </a:cxn>
                <a:cxn ang="0">
                  <a:pos x="376" y="16"/>
                </a:cxn>
                <a:cxn ang="0">
                  <a:pos x="392" y="24"/>
                </a:cxn>
                <a:cxn ang="0">
                  <a:pos x="440" y="56"/>
                </a:cxn>
                <a:cxn ang="0">
                  <a:pos x="488" y="64"/>
                </a:cxn>
                <a:cxn ang="0">
                  <a:pos x="504" y="64"/>
                </a:cxn>
              </a:cxnLst>
              <a:rect l="0" t="0" r="r" b="b"/>
              <a:pathLst>
                <a:path w="504" h="80">
                  <a:moveTo>
                    <a:pt x="0" y="72"/>
                  </a:moveTo>
                  <a:lnTo>
                    <a:pt x="8" y="72"/>
                  </a:lnTo>
                  <a:lnTo>
                    <a:pt x="32" y="56"/>
                  </a:lnTo>
                  <a:lnTo>
                    <a:pt x="56" y="40"/>
                  </a:lnTo>
                  <a:lnTo>
                    <a:pt x="56" y="16"/>
                  </a:lnTo>
                  <a:lnTo>
                    <a:pt x="64" y="8"/>
                  </a:lnTo>
                  <a:lnTo>
                    <a:pt x="96" y="0"/>
                  </a:lnTo>
                  <a:lnTo>
                    <a:pt x="128" y="8"/>
                  </a:lnTo>
                  <a:lnTo>
                    <a:pt x="176" y="32"/>
                  </a:lnTo>
                  <a:lnTo>
                    <a:pt x="184" y="48"/>
                  </a:lnTo>
                  <a:lnTo>
                    <a:pt x="200" y="64"/>
                  </a:lnTo>
                  <a:lnTo>
                    <a:pt x="264" y="80"/>
                  </a:lnTo>
                  <a:lnTo>
                    <a:pt x="288" y="64"/>
                  </a:lnTo>
                  <a:lnTo>
                    <a:pt x="320" y="56"/>
                  </a:lnTo>
                  <a:lnTo>
                    <a:pt x="352" y="32"/>
                  </a:lnTo>
                  <a:lnTo>
                    <a:pt x="360" y="16"/>
                  </a:lnTo>
                  <a:lnTo>
                    <a:pt x="376" y="16"/>
                  </a:lnTo>
                  <a:lnTo>
                    <a:pt x="392" y="24"/>
                  </a:lnTo>
                  <a:lnTo>
                    <a:pt x="440" y="56"/>
                  </a:lnTo>
                  <a:lnTo>
                    <a:pt x="488" y="64"/>
                  </a:lnTo>
                  <a:lnTo>
                    <a:pt x="504" y="64"/>
                  </a:lnTo>
                </a:path>
              </a:pathLst>
            </a:custGeom>
            <a:noFill/>
            <a:ln w="25400">
              <a:solidFill>
                <a:srgbClr val="DD0000"/>
              </a:solidFill>
              <a:prstDash val="solid"/>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2790" name="Freeform 22"/>
            <p:cNvSpPr>
              <a:spLocks/>
            </p:cNvSpPr>
            <p:nvPr/>
          </p:nvSpPr>
          <p:spPr bwMode="auto">
            <a:xfrm>
              <a:off x="2388" y="1560"/>
              <a:ext cx="152" cy="328"/>
            </a:xfrm>
            <a:custGeom>
              <a:avLst/>
              <a:gdLst/>
              <a:ahLst/>
              <a:cxnLst>
                <a:cxn ang="0">
                  <a:pos x="88" y="0"/>
                </a:cxn>
                <a:cxn ang="0">
                  <a:pos x="96" y="0"/>
                </a:cxn>
                <a:cxn ang="0">
                  <a:pos x="120" y="8"/>
                </a:cxn>
                <a:cxn ang="0">
                  <a:pos x="144" y="16"/>
                </a:cxn>
                <a:cxn ang="0">
                  <a:pos x="152" y="32"/>
                </a:cxn>
                <a:cxn ang="0">
                  <a:pos x="152" y="48"/>
                </a:cxn>
                <a:cxn ang="0">
                  <a:pos x="136" y="64"/>
                </a:cxn>
                <a:cxn ang="0">
                  <a:pos x="88" y="80"/>
                </a:cxn>
                <a:cxn ang="0">
                  <a:pos x="40" y="96"/>
                </a:cxn>
                <a:cxn ang="0">
                  <a:pos x="48" y="128"/>
                </a:cxn>
                <a:cxn ang="0">
                  <a:pos x="88" y="136"/>
                </a:cxn>
                <a:cxn ang="0">
                  <a:pos x="120" y="144"/>
                </a:cxn>
                <a:cxn ang="0">
                  <a:pos x="144" y="160"/>
                </a:cxn>
                <a:cxn ang="0">
                  <a:pos x="144" y="168"/>
                </a:cxn>
                <a:cxn ang="0">
                  <a:pos x="144" y="184"/>
                </a:cxn>
                <a:cxn ang="0">
                  <a:pos x="136" y="216"/>
                </a:cxn>
                <a:cxn ang="0">
                  <a:pos x="88" y="232"/>
                </a:cxn>
                <a:cxn ang="0">
                  <a:pos x="48" y="240"/>
                </a:cxn>
                <a:cxn ang="0">
                  <a:pos x="16" y="248"/>
                </a:cxn>
                <a:cxn ang="0">
                  <a:pos x="0" y="272"/>
                </a:cxn>
                <a:cxn ang="0">
                  <a:pos x="8" y="288"/>
                </a:cxn>
                <a:cxn ang="0">
                  <a:pos x="56" y="312"/>
                </a:cxn>
                <a:cxn ang="0">
                  <a:pos x="104" y="328"/>
                </a:cxn>
              </a:cxnLst>
              <a:rect l="0" t="0" r="r" b="b"/>
              <a:pathLst>
                <a:path w="152" h="328">
                  <a:moveTo>
                    <a:pt x="88" y="0"/>
                  </a:moveTo>
                  <a:lnTo>
                    <a:pt x="96" y="0"/>
                  </a:lnTo>
                  <a:lnTo>
                    <a:pt x="120" y="8"/>
                  </a:lnTo>
                  <a:lnTo>
                    <a:pt x="144" y="16"/>
                  </a:lnTo>
                  <a:lnTo>
                    <a:pt x="152" y="32"/>
                  </a:lnTo>
                  <a:lnTo>
                    <a:pt x="152" y="48"/>
                  </a:lnTo>
                  <a:lnTo>
                    <a:pt x="136" y="64"/>
                  </a:lnTo>
                  <a:lnTo>
                    <a:pt x="88" y="80"/>
                  </a:lnTo>
                  <a:lnTo>
                    <a:pt x="40" y="96"/>
                  </a:lnTo>
                  <a:lnTo>
                    <a:pt x="48" y="128"/>
                  </a:lnTo>
                  <a:lnTo>
                    <a:pt x="88" y="136"/>
                  </a:lnTo>
                  <a:lnTo>
                    <a:pt x="120" y="144"/>
                  </a:lnTo>
                  <a:lnTo>
                    <a:pt x="144" y="160"/>
                  </a:lnTo>
                  <a:lnTo>
                    <a:pt x="144" y="168"/>
                  </a:lnTo>
                  <a:lnTo>
                    <a:pt x="144" y="184"/>
                  </a:lnTo>
                  <a:lnTo>
                    <a:pt x="136" y="216"/>
                  </a:lnTo>
                  <a:lnTo>
                    <a:pt x="88" y="232"/>
                  </a:lnTo>
                  <a:lnTo>
                    <a:pt x="48" y="240"/>
                  </a:lnTo>
                  <a:lnTo>
                    <a:pt x="16" y="248"/>
                  </a:lnTo>
                  <a:lnTo>
                    <a:pt x="0" y="272"/>
                  </a:lnTo>
                  <a:lnTo>
                    <a:pt x="8" y="288"/>
                  </a:lnTo>
                  <a:lnTo>
                    <a:pt x="56" y="312"/>
                  </a:lnTo>
                  <a:lnTo>
                    <a:pt x="104" y="328"/>
                  </a:lnTo>
                </a:path>
              </a:pathLst>
            </a:custGeom>
            <a:noFill/>
            <a:ln w="25400">
              <a:solidFill>
                <a:srgbClr val="DD0000"/>
              </a:solidFill>
              <a:prstDash val="solid"/>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2791" name="Freeform 23"/>
            <p:cNvSpPr>
              <a:spLocks/>
            </p:cNvSpPr>
            <p:nvPr/>
          </p:nvSpPr>
          <p:spPr bwMode="auto">
            <a:xfrm>
              <a:off x="2380" y="1552"/>
              <a:ext cx="216" cy="352"/>
            </a:xfrm>
            <a:custGeom>
              <a:avLst/>
              <a:gdLst/>
              <a:ahLst/>
              <a:cxnLst>
                <a:cxn ang="0">
                  <a:pos x="216" y="0"/>
                </a:cxn>
                <a:cxn ang="0">
                  <a:pos x="160" y="16"/>
                </a:cxn>
                <a:cxn ang="0">
                  <a:pos x="96" y="40"/>
                </a:cxn>
                <a:cxn ang="0">
                  <a:pos x="72" y="64"/>
                </a:cxn>
                <a:cxn ang="0">
                  <a:pos x="72" y="80"/>
                </a:cxn>
                <a:cxn ang="0">
                  <a:pos x="104" y="104"/>
                </a:cxn>
                <a:cxn ang="0">
                  <a:pos x="136" y="112"/>
                </a:cxn>
                <a:cxn ang="0">
                  <a:pos x="160" y="128"/>
                </a:cxn>
                <a:cxn ang="0">
                  <a:pos x="160" y="136"/>
                </a:cxn>
                <a:cxn ang="0">
                  <a:pos x="112" y="160"/>
                </a:cxn>
                <a:cxn ang="0">
                  <a:pos x="64" y="176"/>
                </a:cxn>
                <a:cxn ang="0">
                  <a:pos x="24" y="184"/>
                </a:cxn>
                <a:cxn ang="0">
                  <a:pos x="16" y="200"/>
                </a:cxn>
                <a:cxn ang="0">
                  <a:pos x="24" y="224"/>
                </a:cxn>
                <a:cxn ang="0">
                  <a:pos x="80" y="256"/>
                </a:cxn>
                <a:cxn ang="0">
                  <a:pos x="104" y="264"/>
                </a:cxn>
                <a:cxn ang="0">
                  <a:pos x="136" y="280"/>
                </a:cxn>
                <a:cxn ang="0">
                  <a:pos x="128" y="288"/>
                </a:cxn>
                <a:cxn ang="0">
                  <a:pos x="112" y="304"/>
                </a:cxn>
                <a:cxn ang="0">
                  <a:pos x="88" y="312"/>
                </a:cxn>
                <a:cxn ang="0">
                  <a:pos x="64" y="328"/>
                </a:cxn>
                <a:cxn ang="0">
                  <a:pos x="24" y="336"/>
                </a:cxn>
                <a:cxn ang="0">
                  <a:pos x="0" y="352"/>
                </a:cxn>
              </a:cxnLst>
              <a:rect l="0" t="0" r="r" b="b"/>
              <a:pathLst>
                <a:path w="216" h="352">
                  <a:moveTo>
                    <a:pt x="216" y="0"/>
                  </a:moveTo>
                  <a:lnTo>
                    <a:pt x="160" y="16"/>
                  </a:lnTo>
                  <a:lnTo>
                    <a:pt x="96" y="40"/>
                  </a:lnTo>
                  <a:lnTo>
                    <a:pt x="72" y="64"/>
                  </a:lnTo>
                  <a:lnTo>
                    <a:pt x="72" y="80"/>
                  </a:lnTo>
                  <a:lnTo>
                    <a:pt x="104" y="104"/>
                  </a:lnTo>
                  <a:lnTo>
                    <a:pt x="136" y="112"/>
                  </a:lnTo>
                  <a:lnTo>
                    <a:pt x="160" y="128"/>
                  </a:lnTo>
                  <a:lnTo>
                    <a:pt x="160" y="136"/>
                  </a:lnTo>
                  <a:lnTo>
                    <a:pt x="112" y="160"/>
                  </a:lnTo>
                  <a:lnTo>
                    <a:pt x="64" y="176"/>
                  </a:lnTo>
                  <a:lnTo>
                    <a:pt x="24" y="184"/>
                  </a:lnTo>
                  <a:lnTo>
                    <a:pt x="16" y="200"/>
                  </a:lnTo>
                  <a:lnTo>
                    <a:pt x="24" y="224"/>
                  </a:lnTo>
                  <a:lnTo>
                    <a:pt x="80" y="256"/>
                  </a:lnTo>
                  <a:lnTo>
                    <a:pt x="104" y="264"/>
                  </a:lnTo>
                  <a:lnTo>
                    <a:pt x="136" y="280"/>
                  </a:lnTo>
                  <a:lnTo>
                    <a:pt x="128" y="288"/>
                  </a:lnTo>
                  <a:lnTo>
                    <a:pt x="112" y="304"/>
                  </a:lnTo>
                  <a:lnTo>
                    <a:pt x="88" y="312"/>
                  </a:lnTo>
                  <a:lnTo>
                    <a:pt x="64" y="328"/>
                  </a:lnTo>
                  <a:lnTo>
                    <a:pt x="24" y="336"/>
                  </a:lnTo>
                  <a:lnTo>
                    <a:pt x="0" y="352"/>
                  </a:lnTo>
                </a:path>
              </a:pathLst>
            </a:custGeom>
            <a:noFill/>
            <a:ln w="25400">
              <a:solidFill>
                <a:srgbClr val="DD0000"/>
              </a:solidFill>
              <a:prstDash val="solid"/>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2792" name="Freeform 24"/>
            <p:cNvSpPr>
              <a:spLocks/>
            </p:cNvSpPr>
            <p:nvPr/>
          </p:nvSpPr>
          <p:spPr bwMode="auto">
            <a:xfrm>
              <a:off x="1956" y="1688"/>
              <a:ext cx="360" cy="136"/>
            </a:xfrm>
            <a:custGeom>
              <a:avLst/>
              <a:gdLst/>
              <a:ahLst/>
              <a:cxnLst>
                <a:cxn ang="0">
                  <a:pos x="360" y="80"/>
                </a:cxn>
                <a:cxn ang="0">
                  <a:pos x="352" y="88"/>
                </a:cxn>
                <a:cxn ang="0">
                  <a:pos x="352" y="104"/>
                </a:cxn>
                <a:cxn ang="0">
                  <a:pos x="328" y="136"/>
                </a:cxn>
                <a:cxn ang="0">
                  <a:pos x="304" y="136"/>
                </a:cxn>
                <a:cxn ang="0">
                  <a:pos x="296" y="120"/>
                </a:cxn>
                <a:cxn ang="0">
                  <a:pos x="272" y="80"/>
                </a:cxn>
                <a:cxn ang="0">
                  <a:pos x="256" y="32"/>
                </a:cxn>
                <a:cxn ang="0">
                  <a:pos x="224" y="40"/>
                </a:cxn>
                <a:cxn ang="0">
                  <a:pos x="216" y="80"/>
                </a:cxn>
                <a:cxn ang="0">
                  <a:pos x="184" y="128"/>
                </a:cxn>
                <a:cxn ang="0">
                  <a:pos x="168" y="128"/>
                </a:cxn>
                <a:cxn ang="0">
                  <a:pos x="160" y="128"/>
                </a:cxn>
                <a:cxn ang="0">
                  <a:pos x="128" y="120"/>
                </a:cxn>
                <a:cxn ang="0">
                  <a:pos x="104" y="80"/>
                </a:cxn>
                <a:cxn ang="0">
                  <a:pos x="96" y="40"/>
                </a:cxn>
                <a:cxn ang="0">
                  <a:pos x="80" y="16"/>
                </a:cxn>
                <a:cxn ang="0">
                  <a:pos x="64" y="0"/>
                </a:cxn>
                <a:cxn ang="0">
                  <a:pos x="48" y="8"/>
                </a:cxn>
                <a:cxn ang="0">
                  <a:pos x="16" y="48"/>
                </a:cxn>
                <a:cxn ang="0">
                  <a:pos x="0" y="96"/>
                </a:cxn>
              </a:cxnLst>
              <a:rect l="0" t="0" r="r" b="b"/>
              <a:pathLst>
                <a:path w="360" h="136">
                  <a:moveTo>
                    <a:pt x="360" y="80"/>
                  </a:moveTo>
                  <a:lnTo>
                    <a:pt x="352" y="88"/>
                  </a:lnTo>
                  <a:lnTo>
                    <a:pt x="352" y="104"/>
                  </a:lnTo>
                  <a:lnTo>
                    <a:pt x="328" y="136"/>
                  </a:lnTo>
                  <a:lnTo>
                    <a:pt x="304" y="136"/>
                  </a:lnTo>
                  <a:lnTo>
                    <a:pt x="296" y="120"/>
                  </a:lnTo>
                  <a:lnTo>
                    <a:pt x="272" y="80"/>
                  </a:lnTo>
                  <a:lnTo>
                    <a:pt x="256" y="32"/>
                  </a:lnTo>
                  <a:lnTo>
                    <a:pt x="224" y="40"/>
                  </a:lnTo>
                  <a:lnTo>
                    <a:pt x="216" y="80"/>
                  </a:lnTo>
                  <a:lnTo>
                    <a:pt x="184" y="128"/>
                  </a:lnTo>
                  <a:lnTo>
                    <a:pt x="168" y="128"/>
                  </a:lnTo>
                  <a:lnTo>
                    <a:pt x="160" y="128"/>
                  </a:lnTo>
                  <a:lnTo>
                    <a:pt x="128" y="120"/>
                  </a:lnTo>
                  <a:lnTo>
                    <a:pt x="104" y="80"/>
                  </a:lnTo>
                  <a:lnTo>
                    <a:pt x="96" y="40"/>
                  </a:lnTo>
                  <a:lnTo>
                    <a:pt x="80" y="16"/>
                  </a:lnTo>
                  <a:lnTo>
                    <a:pt x="64" y="0"/>
                  </a:lnTo>
                  <a:lnTo>
                    <a:pt x="48" y="8"/>
                  </a:lnTo>
                  <a:lnTo>
                    <a:pt x="16" y="48"/>
                  </a:lnTo>
                  <a:lnTo>
                    <a:pt x="0" y="96"/>
                  </a:lnTo>
                </a:path>
              </a:pathLst>
            </a:custGeom>
            <a:noFill/>
            <a:ln w="25400">
              <a:solidFill>
                <a:srgbClr val="DD0000"/>
              </a:solidFill>
              <a:prstDash val="solid"/>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2793" name="Freeform 25"/>
            <p:cNvSpPr>
              <a:spLocks/>
            </p:cNvSpPr>
            <p:nvPr/>
          </p:nvSpPr>
          <p:spPr bwMode="auto">
            <a:xfrm>
              <a:off x="1948" y="1680"/>
              <a:ext cx="392" cy="192"/>
            </a:xfrm>
            <a:custGeom>
              <a:avLst/>
              <a:gdLst/>
              <a:ahLst/>
              <a:cxnLst>
                <a:cxn ang="0">
                  <a:pos x="392" y="192"/>
                </a:cxn>
                <a:cxn ang="0">
                  <a:pos x="368" y="144"/>
                </a:cxn>
                <a:cxn ang="0">
                  <a:pos x="344" y="88"/>
                </a:cxn>
                <a:cxn ang="0">
                  <a:pos x="320" y="64"/>
                </a:cxn>
                <a:cxn ang="0">
                  <a:pos x="304" y="64"/>
                </a:cxn>
                <a:cxn ang="0">
                  <a:pos x="272" y="96"/>
                </a:cxn>
                <a:cxn ang="0">
                  <a:pos x="264" y="120"/>
                </a:cxn>
                <a:cxn ang="0">
                  <a:pos x="248" y="144"/>
                </a:cxn>
                <a:cxn ang="0">
                  <a:pos x="240" y="144"/>
                </a:cxn>
                <a:cxn ang="0">
                  <a:pos x="216" y="104"/>
                </a:cxn>
                <a:cxn ang="0">
                  <a:pos x="192" y="56"/>
                </a:cxn>
                <a:cxn ang="0">
                  <a:pos x="176" y="24"/>
                </a:cxn>
                <a:cxn ang="0">
                  <a:pos x="168" y="16"/>
                </a:cxn>
                <a:cxn ang="0">
                  <a:pos x="144" y="24"/>
                </a:cxn>
                <a:cxn ang="0">
                  <a:pos x="104" y="72"/>
                </a:cxn>
                <a:cxn ang="0">
                  <a:pos x="96" y="96"/>
                </a:cxn>
                <a:cxn ang="0">
                  <a:pos x="80" y="120"/>
                </a:cxn>
                <a:cxn ang="0">
                  <a:pos x="64" y="112"/>
                </a:cxn>
                <a:cxn ang="0">
                  <a:pos x="56" y="104"/>
                </a:cxn>
                <a:cxn ang="0">
                  <a:pos x="24" y="56"/>
                </a:cxn>
                <a:cxn ang="0">
                  <a:pos x="16" y="24"/>
                </a:cxn>
                <a:cxn ang="0">
                  <a:pos x="0" y="0"/>
                </a:cxn>
              </a:cxnLst>
              <a:rect l="0" t="0" r="r" b="b"/>
              <a:pathLst>
                <a:path w="392" h="192">
                  <a:moveTo>
                    <a:pt x="392" y="192"/>
                  </a:moveTo>
                  <a:lnTo>
                    <a:pt x="368" y="144"/>
                  </a:lnTo>
                  <a:lnTo>
                    <a:pt x="344" y="88"/>
                  </a:lnTo>
                  <a:lnTo>
                    <a:pt x="320" y="64"/>
                  </a:lnTo>
                  <a:lnTo>
                    <a:pt x="304" y="64"/>
                  </a:lnTo>
                  <a:lnTo>
                    <a:pt x="272" y="96"/>
                  </a:lnTo>
                  <a:lnTo>
                    <a:pt x="264" y="120"/>
                  </a:lnTo>
                  <a:lnTo>
                    <a:pt x="248" y="144"/>
                  </a:lnTo>
                  <a:lnTo>
                    <a:pt x="240" y="144"/>
                  </a:lnTo>
                  <a:lnTo>
                    <a:pt x="216" y="104"/>
                  </a:lnTo>
                  <a:lnTo>
                    <a:pt x="192" y="56"/>
                  </a:lnTo>
                  <a:lnTo>
                    <a:pt x="176" y="24"/>
                  </a:lnTo>
                  <a:lnTo>
                    <a:pt x="168" y="16"/>
                  </a:lnTo>
                  <a:lnTo>
                    <a:pt x="144" y="24"/>
                  </a:lnTo>
                  <a:lnTo>
                    <a:pt x="104" y="72"/>
                  </a:lnTo>
                  <a:lnTo>
                    <a:pt x="96" y="96"/>
                  </a:lnTo>
                  <a:lnTo>
                    <a:pt x="80" y="120"/>
                  </a:lnTo>
                  <a:lnTo>
                    <a:pt x="64" y="112"/>
                  </a:lnTo>
                  <a:lnTo>
                    <a:pt x="56" y="104"/>
                  </a:lnTo>
                  <a:lnTo>
                    <a:pt x="24" y="56"/>
                  </a:lnTo>
                  <a:lnTo>
                    <a:pt x="16" y="24"/>
                  </a:lnTo>
                  <a:lnTo>
                    <a:pt x="0" y="0"/>
                  </a:lnTo>
                </a:path>
              </a:pathLst>
            </a:custGeom>
            <a:noFill/>
            <a:ln w="25400">
              <a:solidFill>
                <a:srgbClr val="DD0000"/>
              </a:solidFill>
              <a:prstDash val="solid"/>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2794" name="Freeform 26"/>
            <p:cNvSpPr>
              <a:spLocks/>
            </p:cNvSpPr>
            <p:nvPr/>
          </p:nvSpPr>
          <p:spPr bwMode="auto">
            <a:xfrm>
              <a:off x="2036" y="1336"/>
              <a:ext cx="368" cy="248"/>
            </a:xfrm>
            <a:custGeom>
              <a:avLst/>
              <a:gdLst/>
              <a:ahLst/>
              <a:cxnLst>
                <a:cxn ang="0">
                  <a:pos x="0" y="232"/>
                </a:cxn>
                <a:cxn ang="0">
                  <a:pos x="0" y="224"/>
                </a:cxn>
                <a:cxn ang="0">
                  <a:pos x="8" y="200"/>
                </a:cxn>
                <a:cxn ang="0">
                  <a:pos x="24" y="192"/>
                </a:cxn>
                <a:cxn ang="0">
                  <a:pos x="56" y="200"/>
                </a:cxn>
                <a:cxn ang="0">
                  <a:pos x="80" y="216"/>
                </a:cxn>
                <a:cxn ang="0">
                  <a:pos x="96" y="224"/>
                </a:cxn>
                <a:cxn ang="0">
                  <a:pos x="112" y="240"/>
                </a:cxn>
                <a:cxn ang="0">
                  <a:pos x="144" y="248"/>
                </a:cxn>
                <a:cxn ang="0">
                  <a:pos x="160" y="248"/>
                </a:cxn>
                <a:cxn ang="0">
                  <a:pos x="168" y="224"/>
                </a:cxn>
                <a:cxn ang="0">
                  <a:pos x="176" y="192"/>
                </a:cxn>
                <a:cxn ang="0">
                  <a:pos x="184" y="152"/>
                </a:cxn>
                <a:cxn ang="0">
                  <a:pos x="192" y="112"/>
                </a:cxn>
                <a:cxn ang="0">
                  <a:pos x="200" y="80"/>
                </a:cxn>
                <a:cxn ang="0">
                  <a:pos x="224" y="56"/>
                </a:cxn>
                <a:cxn ang="0">
                  <a:pos x="240" y="56"/>
                </a:cxn>
                <a:cxn ang="0">
                  <a:pos x="264" y="72"/>
                </a:cxn>
                <a:cxn ang="0">
                  <a:pos x="280" y="96"/>
                </a:cxn>
                <a:cxn ang="0">
                  <a:pos x="312" y="120"/>
                </a:cxn>
                <a:cxn ang="0">
                  <a:pos x="336" y="128"/>
                </a:cxn>
                <a:cxn ang="0">
                  <a:pos x="352" y="112"/>
                </a:cxn>
                <a:cxn ang="0">
                  <a:pos x="360" y="80"/>
                </a:cxn>
                <a:cxn ang="0">
                  <a:pos x="368" y="56"/>
                </a:cxn>
                <a:cxn ang="0">
                  <a:pos x="368" y="32"/>
                </a:cxn>
                <a:cxn ang="0">
                  <a:pos x="368" y="0"/>
                </a:cxn>
              </a:cxnLst>
              <a:rect l="0" t="0" r="r" b="b"/>
              <a:pathLst>
                <a:path w="368" h="248">
                  <a:moveTo>
                    <a:pt x="0" y="232"/>
                  </a:moveTo>
                  <a:lnTo>
                    <a:pt x="0" y="224"/>
                  </a:lnTo>
                  <a:lnTo>
                    <a:pt x="8" y="200"/>
                  </a:lnTo>
                  <a:lnTo>
                    <a:pt x="24" y="192"/>
                  </a:lnTo>
                  <a:lnTo>
                    <a:pt x="56" y="200"/>
                  </a:lnTo>
                  <a:lnTo>
                    <a:pt x="80" y="216"/>
                  </a:lnTo>
                  <a:lnTo>
                    <a:pt x="96" y="224"/>
                  </a:lnTo>
                  <a:lnTo>
                    <a:pt x="112" y="240"/>
                  </a:lnTo>
                  <a:lnTo>
                    <a:pt x="144" y="248"/>
                  </a:lnTo>
                  <a:lnTo>
                    <a:pt x="160" y="248"/>
                  </a:lnTo>
                  <a:lnTo>
                    <a:pt x="168" y="224"/>
                  </a:lnTo>
                  <a:lnTo>
                    <a:pt x="176" y="192"/>
                  </a:lnTo>
                  <a:lnTo>
                    <a:pt x="184" y="152"/>
                  </a:lnTo>
                  <a:lnTo>
                    <a:pt x="192" y="112"/>
                  </a:lnTo>
                  <a:lnTo>
                    <a:pt x="200" y="80"/>
                  </a:lnTo>
                  <a:lnTo>
                    <a:pt x="224" y="56"/>
                  </a:lnTo>
                  <a:lnTo>
                    <a:pt x="240" y="56"/>
                  </a:lnTo>
                  <a:lnTo>
                    <a:pt x="264" y="72"/>
                  </a:lnTo>
                  <a:lnTo>
                    <a:pt x="280" y="96"/>
                  </a:lnTo>
                  <a:lnTo>
                    <a:pt x="312" y="120"/>
                  </a:lnTo>
                  <a:lnTo>
                    <a:pt x="336" y="128"/>
                  </a:lnTo>
                  <a:lnTo>
                    <a:pt x="352" y="112"/>
                  </a:lnTo>
                  <a:lnTo>
                    <a:pt x="360" y="80"/>
                  </a:lnTo>
                  <a:lnTo>
                    <a:pt x="368" y="56"/>
                  </a:lnTo>
                  <a:lnTo>
                    <a:pt x="368" y="32"/>
                  </a:lnTo>
                  <a:lnTo>
                    <a:pt x="368" y="0"/>
                  </a:lnTo>
                </a:path>
              </a:pathLst>
            </a:custGeom>
            <a:noFill/>
            <a:ln w="25400">
              <a:solidFill>
                <a:srgbClr val="DD0000"/>
              </a:solidFill>
              <a:prstDash val="solid"/>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2795" name="Freeform 27"/>
            <p:cNvSpPr>
              <a:spLocks/>
            </p:cNvSpPr>
            <p:nvPr/>
          </p:nvSpPr>
          <p:spPr bwMode="auto">
            <a:xfrm>
              <a:off x="2028" y="1352"/>
              <a:ext cx="432" cy="264"/>
            </a:xfrm>
            <a:custGeom>
              <a:avLst/>
              <a:gdLst/>
              <a:ahLst/>
              <a:cxnLst>
                <a:cxn ang="0">
                  <a:pos x="0" y="264"/>
                </a:cxn>
                <a:cxn ang="0">
                  <a:pos x="16" y="232"/>
                </a:cxn>
                <a:cxn ang="0">
                  <a:pos x="32" y="192"/>
                </a:cxn>
                <a:cxn ang="0">
                  <a:pos x="56" y="160"/>
                </a:cxn>
                <a:cxn ang="0">
                  <a:pos x="64" y="136"/>
                </a:cxn>
                <a:cxn ang="0">
                  <a:pos x="80" y="128"/>
                </a:cxn>
                <a:cxn ang="0">
                  <a:pos x="88" y="120"/>
                </a:cxn>
                <a:cxn ang="0">
                  <a:pos x="104" y="120"/>
                </a:cxn>
                <a:cxn ang="0">
                  <a:pos x="120" y="120"/>
                </a:cxn>
                <a:cxn ang="0">
                  <a:pos x="160" y="136"/>
                </a:cxn>
                <a:cxn ang="0">
                  <a:pos x="184" y="144"/>
                </a:cxn>
                <a:cxn ang="0">
                  <a:pos x="208" y="160"/>
                </a:cxn>
                <a:cxn ang="0">
                  <a:pos x="232" y="168"/>
                </a:cxn>
                <a:cxn ang="0">
                  <a:pos x="256" y="168"/>
                </a:cxn>
                <a:cxn ang="0">
                  <a:pos x="272" y="160"/>
                </a:cxn>
                <a:cxn ang="0">
                  <a:pos x="280" y="128"/>
                </a:cxn>
                <a:cxn ang="0">
                  <a:pos x="280" y="96"/>
                </a:cxn>
                <a:cxn ang="0">
                  <a:pos x="288" y="56"/>
                </a:cxn>
                <a:cxn ang="0">
                  <a:pos x="312" y="24"/>
                </a:cxn>
                <a:cxn ang="0">
                  <a:pos x="328" y="0"/>
                </a:cxn>
                <a:cxn ang="0">
                  <a:pos x="336" y="8"/>
                </a:cxn>
                <a:cxn ang="0">
                  <a:pos x="360" y="24"/>
                </a:cxn>
                <a:cxn ang="0">
                  <a:pos x="400" y="40"/>
                </a:cxn>
                <a:cxn ang="0">
                  <a:pos x="416" y="48"/>
                </a:cxn>
                <a:cxn ang="0">
                  <a:pos x="432" y="56"/>
                </a:cxn>
              </a:cxnLst>
              <a:rect l="0" t="0" r="r" b="b"/>
              <a:pathLst>
                <a:path w="432" h="264">
                  <a:moveTo>
                    <a:pt x="0" y="264"/>
                  </a:moveTo>
                  <a:lnTo>
                    <a:pt x="16" y="232"/>
                  </a:lnTo>
                  <a:lnTo>
                    <a:pt x="32" y="192"/>
                  </a:lnTo>
                  <a:lnTo>
                    <a:pt x="56" y="160"/>
                  </a:lnTo>
                  <a:lnTo>
                    <a:pt x="64" y="136"/>
                  </a:lnTo>
                  <a:lnTo>
                    <a:pt x="80" y="128"/>
                  </a:lnTo>
                  <a:lnTo>
                    <a:pt x="88" y="120"/>
                  </a:lnTo>
                  <a:lnTo>
                    <a:pt x="104" y="120"/>
                  </a:lnTo>
                  <a:lnTo>
                    <a:pt x="120" y="120"/>
                  </a:lnTo>
                  <a:lnTo>
                    <a:pt x="160" y="136"/>
                  </a:lnTo>
                  <a:lnTo>
                    <a:pt x="184" y="144"/>
                  </a:lnTo>
                  <a:lnTo>
                    <a:pt x="208" y="160"/>
                  </a:lnTo>
                  <a:lnTo>
                    <a:pt x="232" y="168"/>
                  </a:lnTo>
                  <a:lnTo>
                    <a:pt x="256" y="168"/>
                  </a:lnTo>
                  <a:lnTo>
                    <a:pt x="272" y="160"/>
                  </a:lnTo>
                  <a:lnTo>
                    <a:pt x="280" y="128"/>
                  </a:lnTo>
                  <a:lnTo>
                    <a:pt x="280" y="96"/>
                  </a:lnTo>
                  <a:lnTo>
                    <a:pt x="288" y="56"/>
                  </a:lnTo>
                  <a:lnTo>
                    <a:pt x="312" y="24"/>
                  </a:lnTo>
                  <a:lnTo>
                    <a:pt x="328" y="0"/>
                  </a:lnTo>
                  <a:lnTo>
                    <a:pt x="336" y="8"/>
                  </a:lnTo>
                  <a:lnTo>
                    <a:pt x="360" y="24"/>
                  </a:lnTo>
                  <a:lnTo>
                    <a:pt x="400" y="40"/>
                  </a:lnTo>
                  <a:lnTo>
                    <a:pt x="416" y="48"/>
                  </a:lnTo>
                  <a:lnTo>
                    <a:pt x="432" y="56"/>
                  </a:lnTo>
                </a:path>
              </a:pathLst>
            </a:custGeom>
            <a:noFill/>
            <a:ln w="25400">
              <a:solidFill>
                <a:srgbClr val="DD0000"/>
              </a:solidFill>
              <a:prstDash val="solid"/>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grpSp>
      <p:sp>
        <p:nvSpPr>
          <p:cNvPr id="1031" name="Rectangle 627"/>
          <p:cNvSpPr>
            <a:spLocks noChangeArrowheads="1"/>
          </p:cNvSpPr>
          <p:nvPr/>
        </p:nvSpPr>
        <p:spPr bwMode="auto">
          <a:xfrm>
            <a:off x="7156450" y="1235075"/>
            <a:ext cx="1187450" cy="212725"/>
          </a:xfrm>
          <a:prstGeom prst="rect">
            <a:avLst/>
          </a:prstGeom>
          <a:noFill/>
          <a:ln w="9525">
            <a:noFill/>
            <a:miter lim="800000"/>
            <a:headEnd/>
            <a:tailEnd/>
          </a:ln>
        </p:spPr>
        <p:txBody>
          <a:bodyPr wrap="none" lIns="0" tIns="0" rIns="0" bIns="0">
            <a:spAutoFit/>
          </a:bodyPr>
          <a:lstStyle/>
          <a:p>
            <a:pPr eaLnBrk="0" hangingPunct="0"/>
            <a:r>
              <a:rPr lang="en-GB" sz="1400">
                <a:solidFill>
                  <a:srgbClr val="990033"/>
                </a:solidFill>
                <a:latin typeface="Times New Roman" pitchFamily="18" charset="0"/>
              </a:rPr>
              <a:t>Electrophoresis</a:t>
            </a:r>
            <a:endParaRPr lang="en-GB" b="0">
              <a:solidFill>
                <a:srgbClr val="990033"/>
              </a:solidFill>
              <a:latin typeface="Times New Roman" pitchFamily="18" charset="0"/>
            </a:endParaRPr>
          </a:p>
        </p:txBody>
      </p:sp>
      <p:sp>
        <p:nvSpPr>
          <p:cNvPr id="1032" name="Rectangle 631"/>
          <p:cNvSpPr>
            <a:spLocks noChangeArrowheads="1"/>
          </p:cNvSpPr>
          <p:nvPr/>
        </p:nvSpPr>
        <p:spPr bwMode="auto">
          <a:xfrm>
            <a:off x="5148263" y="333375"/>
            <a:ext cx="368300" cy="274638"/>
          </a:xfrm>
          <a:prstGeom prst="rect">
            <a:avLst/>
          </a:prstGeom>
          <a:noFill/>
          <a:ln w="9525">
            <a:noFill/>
            <a:miter lim="800000"/>
            <a:headEnd/>
            <a:tailEnd/>
          </a:ln>
        </p:spPr>
        <p:txBody>
          <a:bodyPr wrap="none" lIns="0" tIns="0" rIns="0" bIns="0">
            <a:spAutoFit/>
          </a:bodyPr>
          <a:lstStyle/>
          <a:p>
            <a:pPr eaLnBrk="0" hangingPunct="0"/>
            <a:r>
              <a:rPr lang="en-GB" sz="1800" i="1">
                <a:latin typeface="Times New Roman" pitchFamily="18" charset="0"/>
              </a:rPr>
              <a:t>Pvu</a:t>
            </a:r>
            <a:endParaRPr lang="en-GB" b="0">
              <a:latin typeface="Times New Roman" pitchFamily="18" charset="0"/>
            </a:endParaRPr>
          </a:p>
        </p:txBody>
      </p:sp>
      <p:sp>
        <p:nvSpPr>
          <p:cNvPr id="1033" name="Rectangle 632"/>
          <p:cNvSpPr>
            <a:spLocks noChangeArrowheads="1"/>
          </p:cNvSpPr>
          <p:nvPr/>
        </p:nvSpPr>
        <p:spPr bwMode="auto">
          <a:xfrm>
            <a:off x="5554663" y="333375"/>
            <a:ext cx="57150" cy="274638"/>
          </a:xfrm>
          <a:prstGeom prst="rect">
            <a:avLst/>
          </a:prstGeom>
          <a:noFill/>
          <a:ln w="9525">
            <a:noFill/>
            <a:miter lim="800000"/>
            <a:headEnd/>
            <a:tailEnd/>
          </a:ln>
        </p:spPr>
        <p:txBody>
          <a:bodyPr wrap="none" lIns="0" tIns="0" rIns="0" bIns="0">
            <a:spAutoFit/>
          </a:bodyPr>
          <a:lstStyle/>
          <a:p>
            <a:pPr eaLnBrk="0" hangingPunct="0"/>
            <a:r>
              <a:rPr lang="en-GB" sz="1800" b="0" i="1">
                <a:latin typeface="Times New Roman" pitchFamily="18" charset="0"/>
              </a:rPr>
              <a:t> </a:t>
            </a:r>
            <a:endParaRPr lang="en-GB" b="0">
              <a:latin typeface="Times New Roman" pitchFamily="18" charset="0"/>
            </a:endParaRPr>
          </a:p>
        </p:txBody>
      </p:sp>
      <p:sp>
        <p:nvSpPr>
          <p:cNvPr id="1034" name="Rectangle 633"/>
          <p:cNvSpPr>
            <a:spLocks noChangeArrowheads="1"/>
          </p:cNvSpPr>
          <p:nvPr/>
        </p:nvSpPr>
        <p:spPr bwMode="auto">
          <a:xfrm>
            <a:off x="5618163" y="333375"/>
            <a:ext cx="234950" cy="274638"/>
          </a:xfrm>
          <a:prstGeom prst="rect">
            <a:avLst/>
          </a:prstGeom>
          <a:noFill/>
          <a:ln w="9525">
            <a:noFill/>
            <a:miter lim="800000"/>
            <a:headEnd/>
            <a:tailEnd/>
          </a:ln>
        </p:spPr>
        <p:txBody>
          <a:bodyPr wrap="none" lIns="0" tIns="0" rIns="0" bIns="0">
            <a:spAutoFit/>
          </a:bodyPr>
          <a:lstStyle/>
          <a:p>
            <a:pPr eaLnBrk="0" hangingPunct="0"/>
            <a:r>
              <a:rPr lang="en-GB" sz="1800">
                <a:latin typeface="Times New Roman" pitchFamily="18" charset="0"/>
              </a:rPr>
              <a:t>II </a:t>
            </a:r>
            <a:endParaRPr lang="en-GB" b="0">
              <a:latin typeface="Times New Roman" pitchFamily="18" charset="0"/>
            </a:endParaRPr>
          </a:p>
        </p:txBody>
      </p:sp>
      <p:sp>
        <p:nvSpPr>
          <p:cNvPr id="1035" name="Rectangle 634"/>
          <p:cNvSpPr>
            <a:spLocks noChangeArrowheads="1"/>
          </p:cNvSpPr>
          <p:nvPr/>
        </p:nvSpPr>
        <p:spPr bwMode="auto">
          <a:xfrm>
            <a:off x="5059363" y="333375"/>
            <a:ext cx="0" cy="365125"/>
          </a:xfrm>
          <a:prstGeom prst="rect">
            <a:avLst/>
          </a:prstGeom>
          <a:noFill/>
          <a:ln w="9525">
            <a:noFill/>
            <a:miter lim="800000"/>
            <a:headEnd/>
            <a:tailEnd/>
          </a:ln>
        </p:spPr>
        <p:txBody>
          <a:bodyPr wrap="none" lIns="0" tIns="0" rIns="0" bIns="0">
            <a:spAutoFit/>
          </a:bodyPr>
          <a:lstStyle/>
          <a:p>
            <a:pPr eaLnBrk="0" hangingPunct="0"/>
            <a:endParaRPr lang="en-GB" b="0">
              <a:latin typeface="Times New Roman" pitchFamily="18" charset="0"/>
            </a:endParaRPr>
          </a:p>
        </p:txBody>
      </p:sp>
      <p:sp>
        <p:nvSpPr>
          <p:cNvPr id="1036" name="Rectangle 636"/>
          <p:cNvSpPr>
            <a:spLocks noChangeArrowheads="1"/>
          </p:cNvSpPr>
          <p:nvPr/>
        </p:nvSpPr>
        <p:spPr bwMode="auto">
          <a:xfrm>
            <a:off x="4500563" y="1700213"/>
            <a:ext cx="1974850" cy="212725"/>
          </a:xfrm>
          <a:prstGeom prst="rect">
            <a:avLst/>
          </a:prstGeom>
          <a:noFill/>
          <a:ln w="9525">
            <a:noFill/>
            <a:miter lim="800000"/>
            <a:headEnd/>
            <a:tailEnd/>
          </a:ln>
        </p:spPr>
        <p:txBody>
          <a:bodyPr wrap="none" lIns="0" tIns="0" rIns="0" bIns="0">
            <a:spAutoFit/>
          </a:bodyPr>
          <a:lstStyle/>
          <a:p>
            <a:pPr eaLnBrk="0" hangingPunct="0"/>
            <a:r>
              <a:rPr lang="en-GB" sz="1400">
                <a:solidFill>
                  <a:srgbClr val="990033"/>
                </a:solidFill>
                <a:latin typeface="Times New Roman" pitchFamily="18" charset="0"/>
              </a:rPr>
              <a:t>Extraction and restriction</a:t>
            </a:r>
            <a:endParaRPr lang="en-GB" b="0">
              <a:solidFill>
                <a:srgbClr val="990033"/>
              </a:solidFill>
              <a:latin typeface="Times New Roman" pitchFamily="18" charset="0"/>
            </a:endParaRPr>
          </a:p>
        </p:txBody>
      </p:sp>
      <p:sp>
        <p:nvSpPr>
          <p:cNvPr id="1037" name="Rectangle 640"/>
          <p:cNvSpPr>
            <a:spLocks noChangeArrowheads="1"/>
          </p:cNvSpPr>
          <p:nvPr/>
        </p:nvSpPr>
        <p:spPr bwMode="auto">
          <a:xfrm>
            <a:off x="4140200" y="5373688"/>
            <a:ext cx="1065213" cy="212725"/>
          </a:xfrm>
          <a:prstGeom prst="rect">
            <a:avLst/>
          </a:prstGeom>
          <a:noFill/>
          <a:ln w="9525">
            <a:noFill/>
            <a:miter lim="800000"/>
            <a:headEnd/>
            <a:tailEnd/>
          </a:ln>
        </p:spPr>
        <p:txBody>
          <a:bodyPr wrap="none" lIns="0" tIns="0" rIns="0" bIns="0">
            <a:spAutoFit/>
          </a:bodyPr>
          <a:lstStyle/>
          <a:p>
            <a:pPr eaLnBrk="0" hangingPunct="0"/>
            <a:r>
              <a:rPr lang="en-GB" sz="1400">
                <a:solidFill>
                  <a:srgbClr val="990033"/>
                </a:solidFill>
                <a:latin typeface="Times New Roman" pitchFamily="18" charset="0"/>
              </a:rPr>
              <a:t>Hybridization</a:t>
            </a:r>
            <a:endParaRPr lang="en-GB" sz="1400" b="0">
              <a:solidFill>
                <a:srgbClr val="990033"/>
              </a:solidFill>
              <a:latin typeface="Times New Roman" pitchFamily="18" charset="0"/>
            </a:endParaRPr>
          </a:p>
        </p:txBody>
      </p:sp>
      <p:grpSp>
        <p:nvGrpSpPr>
          <p:cNvPr id="3" name="Group 1093"/>
          <p:cNvGrpSpPr>
            <a:grpSpLocks/>
          </p:cNvGrpSpPr>
          <p:nvPr/>
        </p:nvGrpSpPr>
        <p:grpSpPr bwMode="auto">
          <a:xfrm>
            <a:off x="7150100" y="1565275"/>
            <a:ext cx="1498600" cy="1431925"/>
            <a:chOff x="4504" y="986"/>
            <a:chExt cx="944" cy="902"/>
          </a:xfrm>
        </p:grpSpPr>
        <p:sp>
          <p:nvSpPr>
            <p:cNvPr id="32796" name="AutoShape 28"/>
            <p:cNvSpPr>
              <a:spLocks noChangeArrowheads="1"/>
            </p:cNvSpPr>
            <p:nvPr/>
          </p:nvSpPr>
          <p:spPr bwMode="auto">
            <a:xfrm>
              <a:off x="4504" y="986"/>
              <a:ext cx="944" cy="902"/>
            </a:xfrm>
            <a:prstGeom prst="roundRect">
              <a:avLst>
                <a:gd name="adj" fmla="val 843"/>
              </a:avLst>
            </a:prstGeom>
            <a:solidFill>
              <a:srgbClr val="FFFFFF"/>
            </a:solid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grpSp>
          <p:nvGrpSpPr>
            <p:cNvPr id="4" name="Group 650"/>
            <p:cNvGrpSpPr>
              <a:grpSpLocks/>
            </p:cNvGrpSpPr>
            <p:nvPr/>
          </p:nvGrpSpPr>
          <p:grpSpPr bwMode="auto">
            <a:xfrm>
              <a:off x="4588" y="1162"/>
              <a:ext cx="144" cy="633"/>
              <a:chOff x="4292" y="1248"/>
              <a:chExt cx="144" cy="633"/>
            </a:xfrm>
          </p:grpSpPr>
          <p:sp>
            <p:nvSpPr>
              <p:cNvPr id="33419" name="Line 651"/>
              <p:cNvSpPr>
                <a:spLocks noChangeShapeType="1"/>
              </p:cNvSpPr>
              <p:nvPr/>
            </p:nvSpPr>
            <p:spPr bwMode="auto">
              <a:xfrm flipH="1">
                <a:off x="4292" y="1304"/>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20" name="Line 652"/>
              <p:cNvSpPr>
                <a:spLocks noChangeShapeType="1"/>
              </p:cNvSpPr>
              <p:nvPr/>
            </p:nvSpPr>
            <p:spPr bwMode="auto">
              <a:xfrm flipH="1">
                <a:off x="4292" y="1584"/>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21" name="Line 653"/>
              <p:cNvSpPr>
                <a:spLocks noChangeShapeType="1"/>
              </p:cNvSpPr>
              <p:nvPr/>
            </p:nvSpPr>
            <p:spPr bwMode="auto">
              <a:xfrm flipH="1">
                <a:off x="4292" y="1432"/>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22" name="Line 654"/>
              <p:cNvSpPr>
                <a:spLocks noChangeShapeType="1"/>
              </p:cNvSpPr>
              <p:nvPr/>
            </p:nvSpPr>
            <p:spPr bwMode="auto">
              <a:xfrm flipH="1">
                <a:off x="4292" y="124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23" name="Line 655"/>
              <p:cNvSpPr>
                <a:spLocks noChangeShapeType="1"/>
              </p:cNvSpPr>
              <p:nvPr/>
            </p:nvSpPr>
            <p:spPr bwMode="auto">
              <a:xfrm flipH="1">
                <a:off x="4292" y="1776"/>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24" name="Line 656"/>
              <p:cNvSpPr>
                <a:spLocks noChangeShapeType="1"/>
              </p:cNvSpPr>
              <p:nvPr/>
            </p:nvSpPr>
            <p:spPr bwMode="auto">
              <a:xfrm flipH="1">
                <a:off x="4292" y="183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25" name="Line 657"/>
              <p:cNvSpPr>
                <a:spLocks noChangeShapeType="1"/>
              </p:cNvSpPr>
              <p:nvPr/>
            </p:nvSpPr>
            <p:spPr bwMode="auto">
              <a:xfrm flipH="1">
                <a:off x="4292" y="160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26" name="Line 658"/>
              <p:cNvSpPr>
                <a:spLocks noChangeShapeType="1"/>
              </p:cNvSpPr>
              <p:nvPr/>
            </p:nvSpPr>
            <p:spPr bwMode="auto">
              <a:xfrm flipH="1">
                <a:off x="4292" y="127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27" name="Line 659"/>
              <p:cNvSpPr>
                <a:spLocks noChangeShapeType="1"/>
              </p:cNvSpPr>
              <p:nvPr/>
            </p:nvSpPr>
            <p:spPr bwMode="auto">
              <a:xfrm flipH="1">
                <a:off x="4292" y="129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28" name="Line 660"/>
              <p:cNvSpPr>
                <a:spLocks noChangeShapeType="1"/>
              </p:cNvSpPr>
              <p:nvPr/>
            </p:nvSpPr>
            <p:spPr bwMode="auto">
              <a:xfrm flipH="1">
                <a:off x="4292" y="131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29" name="Line 661"/>
              <p:cNvSpPr>
                <a:spLocks noChangeShapeType="1"/>
              </p:cNvSpPr>
              <p:nvPr/>
            </p:nvSpPr>
            <p:spPr bwMode="auto">
              <a:xfrm flipH="1">
                <a:off x="4292" y="133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30" name="Line 662"/>
              <p:cNvSpPr>
                <a:spLocks noChangeShapeType="1"/>
              </p:cNvSpPr>
              <p:nvPr/>
            </p:nvSpPr>
            <p:spPr bwMode="auto">
              <a:xfrm flipH="1">
                <a:off x="4292" y="136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31" name="Line 663"/>
              <p:cNvSpPr>
                <a:spLocks noChangeShapeType="1"/>
              </p:cNvSpPr>
              <p:nvPr/>
            </p:nvSpPr>
            <p:spPr bwMode="auto">
              <a:xfrm flipH="1">
                <a:off x="4292" y="138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32" name="Line 664"/>
              <p:cNvSpPr>
                <a:spLocks noChangeShapeType="1"/>
              </p:cNvSpPr>
              <p:nvPr/>
            </p:nvSpPr>
            <p:spPr bwMode="auto">
              <a:xfrm flipH="1">
                <a:off x="4292" y="140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33" name="Line 665"/>
              <p:cNvSpPr>
                <a:spLocks noChangeShapeType="1"/>
              </p:cNvSpPr>
              <p:nvPr/>
            </p:nvSpPr>
            <p:spPr bwMode="auto">
              <a:xfrm flipH="1">
                <a:off x="4292" y="143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34" name="Line 666"/>
              <p:cNvSpPr>
                <a:spLocks noChangeShapeType="1"/>
              </p:cNvSpPr>
              <p:nvPr/>
            </p:nvSpPr>
            <p:spPr bwMode="auto">
              <a:xfrm flipH="1">
                <a:off x="4292" y="144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35" name="Line 667"/>
              <p:cNvSpPr>
                <a:spLocks noChangeShapeType="1"/>
              </p:cNvSpPr>
              <p:nvPr/>
            </p:nvSpPr>
            <p:spPr bwMode="auto">
              <a:xfrm flipH="1">
                <a:off x="4292" y="147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36" name="Line 668"/>
              <p:cNvSpPr>
                <a:spLocks noChangeShapeType="1"/>
              </p:cNvSpPr>
              <p:nvPr/>
            </p:nvSpPr>
            <p:spPr bwMode="auto">
              <a:xfrm flipH="1">
                <a:off x="4292" y="149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37" name="Line 669"/>
              <p:cNvSpPr>
                <a:spLocks noChangeShapeType="1"/>
              </p:cNvSpPr>
              <p:nvPr/>
            </p:nvSpPr>
            <p:spPr bwMode="auto">
              <a:xfrm flipH="1">
                <a:off x="4292" y="152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38" name="Line 670"/>
              <p:cNvSpPr>
                <a:spLocks noChangeShapeType="1"/>
              </p:cNvSpPr>
              <p:nvPr/>
            </p:nvSpPr>
            <p:spPr bwMode="auto">
              <a:xfrm flipH="1">
                <a:off x="4292" y="154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39" name="Line 671"/>
              <p:cNvSpPr>
                <a:spLocks noChangeShapeType="1"/>
              </p:cNvSpPr>
              <p:nvPr/>
            </p:nvSpPr>
            <p:spPr bwMode="auto">
              <a:xfrm flipH="1">
                <a:off x="4292" y="156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40" name="Line 672"/>
              <p:cNvSpPr>
                <a:spLocks noChangeShapeType="1"/>
              </p:cNvSpPr>
              <p:nvPr/>
            </p:nvSpPr>
            <p:spPr bwMode="auto">
              <a:xfrm flipH="1">
                <a:off x="4292" y="158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41" name="Line 673"/>
              <p:cNvSpPr>
                <a:spLocks noChangeShapeType="1"/>
              </p:cNvSpPr>
              <p:nvPr/>
            </p:nvSpPr>
            <p:spPr bwMode="auto">
              <a:xfrm flipH="1">
                <a:off x="4292" y="160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42" name="Line 674"/>
              <p:cNvSpPr>
                <a:spLocks noChangeShapeType="1"/>
              </p:cNvSpPr>
              <p:nvPr/>
            </p:nvSpPr>
            <p:spPr bwMode="auto">
              <a:xfrm flipH="1">
                <a:off x="4292" y="163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43" name="Line 675"/>
              <p:cNvSpPr>
                <a:spLocks noChangeShapeType="1"/>
              </p:cNvSpPr>
              <p:nvPr/>
            </p:nvSpPr>
            <p:spPr bwMode="auto">
              <a:xfrm flipH="1">
                <a:off x="4292" y="165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44" name="Line 676"/>
              <p:cNvSpPr>
                <a:spLocks noChangeShapeType="1"/>
              </p:cNvSpPr>
              <p:nvPr/>
            </p:nvSpPr>
            <p:spPr bwMode="auto">
              <a:xfrm flipH="1">
                <a:off x="4292" y="168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45" name="Line 677"/>
              <p:cNvSpPr>
                <a:spLocks noChangeShapeType="1"/>
              </p:cNvSpPr>
              <p:nvPr/>
            </p:nvSpPr>
            <p:spPr bwMode="auto">
              <a:xfrm flipH="1">
                <a:off x="4292" y="170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46" name="Line 678"/>
              <p:cNvSpPr>
                <a:spLocks noChangeShapeType="1"/>
              </p:cNvSpPr>
              <p:nvPr/>
            </p:nvSpPr>
            <p:spPr bwMode="auto">
              <a:xfrm flipH="1">
                <a:off x="4292" y="172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47" name="Line 679"/>
              <p:cNvSpPr>
                <a:spLocks noChangeShapeType="1"/>
              </p:cNvSpPr>
              <p:nvPr/>
            </p:nvSpPr>
            <p:spPr bwMode="auto">
              <a:xfrm flipH="1">
                <a:off x="4292" y="174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48" name="Line 680"/>
              <p:cNvSpPr>
                <a:spLocks noChangeShapeType="1"/>
              </p:cNvSpPr>
              <p:nvPr/>
            </p:nvSpPr>
            <p:spPr bwMode="auto">
              <a:xfrm flipH="1">
                <a:off x="4292" y="176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49" name="Line 681"/>
              <p:cNvSpPr>
                <a:spLocks noChangeShapeType="1"/>
              </p:cNvSpPr>
              <p:nvPr/>
            </p:nvSpPr>
            <p:spPr bwMode="auto">
              <a:xfrm flipH="1">
                <a:off x="4292" y="179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50" name="Line 682"/>
              <p:cNvSpPr>
                <a:spLocks noChangeShapeType="1"/>
              </p:cNvSpPr>
              <p:nvPr/>
            </p:nvSpPr>
            <p:spPr bwMode="auto">
              <a:xfrm flipH="1">
                <a:off x="4292" y="181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51" name="Line 683"/>
              <p:cNvSpPr>
                <a:spLocks noChangeShapeType="1"/>
              </p:cNvSpPr>
              <p:nvPr/>
            </p:nvSpPr>
            <p:spPr bwMode="auto">
              <a:xfrm flipH="1">
                <a:off x="4292" y="184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52" name="Line 684"/>
              <p:cNvSpPr>
                <a:spLocks noChangeShapeType="1"/>
              </p:cNvSpPr>
              <p:nvPr/>
            </p:nvSpPr>
            <p:spPr bwMode="auto">
              <a:xfrm flipH="1">
                <a:off x="4292" y="185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53" name="Line 685"/>
              <p:cNvSpPr>
                <a:spLocks noChangeShapeType="1"/>
              </p:cNvSpPr>
              <p:nvPr/>
            </p:nvSpPr>
            <p:spPr bwMode="auto">
              <a:xfrm flipH="1">
                <a:off x="4292" y="188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grpSp>
        <p:grpSp>
          <p:nvGrpSpPr>
            <p:cNvPr id="5" name="Group 686"/>
            <p:cNvGrpSpPr>
              <a:grpSpLocks/>
            </p:cNvGrpSpPr>
            <p:nvPr/>
          </p:nvGrpSpPr>
          <p:grpSpPr bwMode="auto">
            <a:xfrm>
              <a:off x="4780" y="1162"/>
              <a:ext cx="144" cy="633"/>
              <a:chOff x="4484" y="1248"/>
              <a:chExt cx="144" cy="633"/>
            </a:xfrm>
          </p:grpSpPr>
          <p:sp>
            <p:nvSpPr>
              <p:cNvPr id="33455" name="Line 687"/>
              <p:cNvSpPr>
                <a:spLocks noChangeShapeType="1"/>
              </p:cNvSpPr>
              <p:nvPr/>
            </p:nvSpPr>
            <p:spPr bwMode="auto">
              <a:xfrm flipH="1">
                <a:off x="4484" y="1304"/>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56" name="Line 688"/>
              <p:cNvSpPr>
                <a:spLocks noChangeShapeType="1"/>
              </p:cNvSpPr>
              <p:nvPr/>
            </p:nvSpPr>
            <p:spPr bwMode="auto">
              <a:xfrm flipH="1">
                <a:off x="4484" y="1584"/>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57" name="Line 689"/>
              <p:cNvSpPr>
                <a:spLocks noChangeShapeType="1"/>
              </p:cNvSpPr>
              <p:nvPr/>
            </p:nvSpPr>
            <p:spPr bwMode="auto">
              <a:xfrm flipH="1">
                <a:off x="4484" y="1432"/>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58" name="Line 690"/>
              <p:cNvSpPr>
                <a:spLocks noChangeShapeType="1"/>
              </p:cNvSpPr>
              <p:nvPr/>
            </p:nvSpPr>
            <p:spPr bwMode="auto">
              <a:xfrm flipH="1">
                <a:off x="4484" y="124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59" name="Line 691"/>
              <p:cNvSpPr>
                <a:spLocks noChangeShapeType="1"/>
              </p:cNvSpPr>
              <p:nvPr/>
            </p:nvSpPr>
            <p:spPr bwMode="auto">
              <a:xfrm flipH="1">
                <a:off x="4484" y="1776"/>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60" name="Line 692"/>
              <p:cNvSpPr>
                <a:spLocks noChangeShapeType="1"/>
              </p:cNvSpPr>
              <p:nvPr/>
            </p:nvSpPr>
            <p:spPr bwMode="auto">
              <a:xfrm flipH="1">
                <a:off x="4484" y="183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61" name="Line 693"/>
              <p:cNvSpPr>
                <a:spLocks noChangeShapeType="1"/>
              </p:cNvSpPr>
              <p:nvPr/>
            </p:nvSpPr>
            <p:spPr bwMode="auto">
              <a:xfrm flipH="1">
                <a:off x="4484" y="160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62" name="Line 694"/>
              <p:cNvSpPr>
                <a:spLocks noChangeShapeType="1"/>
              </p:cNvSpPr>
              <p:nvPr/>
            </p:nvSpPr>
            <p:spPr bwMode="auto">
              <a:xfrm flipH="1">
                <a:off x="4484" y="127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63" name="Line 695"/>
              <p:cNvSpPr>
                <a:spLocks noChangeShapeType="1"/>
              </p:cNvSpPr>
              <p:nvPr/>
            </p:nvSpPr>
            <p:spPr bwMode="auto">
              <a:xfrm flipH="1">
                <a:off x="4484" y="129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64" name="Line 696"/>
              <p:cNvSpPr>
                <a:spLocks noChangeShapeType="1"/>
              </p:cNvSpPr>
              <p:nvPr/>
            </p:nvSpPr>
            <p:spPr bwMode="auto">
              <a:xfrm flipH="1">
                <a:off x="4484" y="131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65" name="Line 697"/>
              <p:cNvSpPr>
                <a:spLocks noChangeShapeType="1"/>
              </p:cNvSpPr>
              <p:nvPr/>
            </p:nvSpPr>
            <p:spPr bwMode="auto">
              <a:xfrm flipH="1">
                <a:off x="4484" y="133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66" name="Line 698"/>
              <p:cNvSpPr>
                <a:spLocks noChangeShapeType="1"/>
              </p:cNvSpPr>
              <p:nvPr/>
            </p:nvSpPr>
            <p:spPr bwMode="auto">
              <a:xfrm flipH="1">
                <a:off x="4484" y="136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67" name="Line 699"/>
              <p:cNvSpPr>
                <a:spLocks noChangeShapeType="1"/>
              </p:cNvSpPr>
              <p:nvPr/>
            </p:nvSpPr>
            <p:spPr bwMode="auto">
              <a:xfrm flipH="1">
                <a:off x="4484" y="138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68" name="Line 700"/>
              <p:cNvSpPr>
                <a:spLocks noChangeShapeType="1"/>
              </p:cNvSpPr>
              <p:nvPr/>
            </p:nvSpPr>
            <p:spPr bwMode="auto">
              <a:xfrm flipH="1">
                <a:off x="4484" y="140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69" name="Line 701"/>
              <p:cNvSpPr>
                <a:spLocks noChangeShapeType="1"/>
              </p:cNvSpPr>
              <p:nvPr/>
            </p:nvSpPr>
            <p:spPr bwMode="auto">
              <a:xfrm flipH="1">
                <a:off x="4484" y="143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70" name="Line 702"/>
              <p:cNvSpPr>
                <a:spLocks noChangeShapeType="1"/>
              </p:cNvSpPr>
              <p:nvPr/>
            </p:nvSpPr>
            <p:spPr bwMode="auto">
              <a:xfrm flipH="1">
                <a:off x="4484" y="144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71" name="Line 703"/>
              <p:cNvSpPr>
                <a:spLocks noChangeShapeType="1"/>
              </p:cNvSpPr>
              <p:nvPr/>
            </p:nvSpPr>
            <p:spPr bwMode="auto">
              <a:xfrm flipH="1">
                <a:off x="4484" y="147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72" name="Line 704"/>
              <p:cNvSpPr>
                <a:spLocks noChangeShapeType="1"/>
              </p:cNvSpPr>
              <p:nvPr/>
            </p:nvSpPr>
            <p:spPr bwMode="auto">
              <a:xfrm flipH="1">
                <a:off x="4484" y="149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73" name="Line 705"/>
              <p:cNvSpPr>
                <a:spLocks noChangeShapeType="1"/>
              </p:cNvSpPr>
              <p:nvPr/>
            </p:nvSpPr>
            <p:spPr bwMode="auto">
              <a:xfrm flipH="1">
                <a:off x="4484" y="152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74" name="Line 706"/>
              <p:cNvSpPr>
                <a:spLocks noChangeShapeType="1"/>
              </p:cNvSpPr>
              <p:nvPr/>
            </p:nvSpPr>
            <p:spPr bwMode="auto">
              <a:xfrm flipH="1">
                <a:off x="4484" y="154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75" name="Line 707"/>
              <p:cNvSpPr>
                <a:spLocks noChangeShapeType="1"/>
              </p:cNvSpPr>
              <p:nvPr/>
            </p:nvSpPr>
            <p:spPr bwMode="auto">
              <a:xfrm flipH="1">
                <a:off x="4484" y="156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76" name="Line 708"/>
              <p:cNvSpPr>
                <a:spLocks noChangeShapeType="1"/>
              </p:cNvSpPr>
              <p:nvPr/>
            </p:nvSpPr>
            <p:spPr bwMode="auto">
              <a:xfrm flipH="1">
                <a:off x="4484" y="158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77" name="Line 709"/>
              <p:cNvSpPr>
                <a:spLocks noChangeShapeType="1"/>
              </p:cNvSpPr>
              <p:nvPr/>
            </p:nvSpPr>
            <p:spPr bwMode="auto">
              <a:xfrm flipH="1">
                <a:off x="4484" y="160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78" name="Line 710"/>
              <p:cNvSpPr>
                <a:spLocks noChangeShapeType="1"/>
              </p:cNvSpPr>
              <p:nvPr/>
            </p:nvSpPr>
            <p:spPr bwMode="auto">
              <a:xfrm flipH="1">
                <a:off x="4484" y="163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79" name="Line 711"/>
              <p:cNvSpPr>
                <a:spLocks noChangeShapeType="1"/>
              </p:cNvSpPr>
              <p:nvPr/>
            </p:nvSpPr>
            <p:spPr bwMode="auto">
              <a:xfrm flipH="1">
                <a:off x="4484" y="165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80" name="Line 712"/>
              <p:cNvSpPr>
                <a:spLocks noChangeShapeType="1"/>
              </p:cNvSpPr>
              <p:nvPr/>
            </p:nvSpPr>
            <p:spPr bwMode="auto">
              <a:xfrm flipH="1">
                <a:off x="4484" y="168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81" name="Line 713"/>
              <p:cNvSpPr>
                <a:spLocks noChangeShapeType="1"/>
              </p:cNvSpPr>
              <p:nvPr/>
            </p:nvSpPr>
            <p:spPr bwMode="auto">
              <a:xfrm flipH="1">
                <a:off x="4484" y="170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82" name="Line 714"/>
              <p:cNvSpPr>
                <a:spLocks noChangeShapeType="1"/>
              </p:cNvSpPr>
              <p:nvPr/>
            </p:nvSpPr>
            <p:spPr bwMode="auto">
              <a:xfrm flipH="1">
                <a:off x="4484" y="172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83" name="Line 715"/>
              <p:cNvSpPr>
                <a:spLocks noChangeShapeType="1"/>
              </p:cNvSpPr>
              <p:nvPr/>
            </p:nvSpPr>
            <p:spPr bwMode="auto">
              <a:xfrm flipH="1">
                <a:off x="4484" y="174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84" name="Line 716"/>
              <p:cNvSpPr>
                <a:spLocks noChangeShapeType="1"/>
              </p:cNvSpPr>
              <p:nvPr/>
            </p:nvSpPr>
            <p:spPr bwMode="auto">
              <a:xfrm flipH="1">
                <a:off x="4484" y="176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85" name="Line 717"/>
              <p:cNvSpPr>
                <a:spLocks noChangeShapeType="1"/>
              </p:cNvSpPr>
              <p:nvPr/>
            </p:nvSpPr>
            <p:spPr bwMode="auto">
              <a:xfrm flipH="1">
                <a:off x="4484" y="179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86" name="Line 718"/>
              <p:cNvSpPr>
                <a:spLocks noChangeShapeType="1"/>
              </p:cNvSpPr>
              <p:nvPr/>
            </p:nvSpPr>
            <p:spPr bwMode="auto">
              <a:xfrm flipH="1">
                <a:off x="4484" y="181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87" name="Line 719"/>
              <p:cNvSpPr>
                <a:spLocks noChangeShapeType="1"/>
              </p:cNvSpPr>
              <p:nvPr/>
            </p:nvSpPr>
            <p:spPr bwMode="auto">
              <a:xfrm flipH="1">
                <a:off x="4484" y="184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88" name="Line 720"/>
              <p:cNvSpPr>
                <a:spLocks noChangeShapeType="1"/>
              </p:cNvSpPr>
              <p:nvPr/>
            </p:nvSpPr>
            <p:spPr bwMode="auto">
              <a:xfrm flipH="1">
                <a:off x="4484" y="185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89" name="Line 721"/>
              <p:cNvSpPr>
                <a:spLocks noChangeShapeType="1"/>
              </p:cNvSpPr>
              <p:nvPr/>
            </p:nvSpPr>
            <p:spPr bwMode="auto">
              <a:xfrm flipH="1">
                <a:off x="4484" y="188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grpSp>
        <p:grpSp>
          <p:nvGrpSpPr>
            <p:cNvPr id="6" name="Group 722"/>
            <p:cNvGrpSpPr>
              <a:grpSpLocks/>
            </p:cNvGrpSpPr>
            <p:nvPr/>
          </p:nvGrpSpPr>
          <p:grpSpPr bwMode="auto">
            <a:xfrm>
              <a:off x="5012" y="1162"/>
              <a:ext cx="144" cy="633"/>
              <a:chOff x="4716" y="1248"/>
              <a:chExt cx="144" cy="633"/>
            </a:xfrm>
          </p:grpSpPr>
          <p:sp>
            <p:nvSpPr>
              <p:cNvPr id="33491" name="Line 723"/>
              <p:cNvSpPr>
                <a:spLocks noChangeShapeType="1"/>
              </p:cNvSpPr>
              <p:nvPr/>
            </p:nvSpPr>
            <p:spPr bwMode="auto">
              <a:xfrm flipH="1">
                <a:off x="4716" y="1304"/>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92" name="Line 724"/>
              <p:cNvSpPr>
                <a:spLocks noChangeShapeType="1"/>
              </p:cNvSpPr>
              <p:nvPr/>
            </p:nvSpPr>
            <p:spPr bwMode="auto">
              <a:xfrm flipH="1">
                <a:off x="4716" y="1584"/>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93" name="Line 725"/>
              <p:cNvSpPr>
                <a:spLocks noChangeShapeType="1"/>
              </p:cNvSpPr>
              <p:nvPr/>
            </p:nvSpPr>
            <p:spPr bwMode="auto">
              <a:xfrm flipH="1">
                <a:off x="4716" y="1432"/>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94" name="Line 726"/>
              <p:cNvSpPr>
                <a:spLocks noChangeShapeType="1"/>
              </p:cNvSpPr>
              <p:nvPr/>
            </p:nvSpPr>
            <p:spPr bwMode="auto">
              <a:xfrm flipH="1">
                <a:off x="4716" y="1248"/>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95" name="Line 727"/>
              <p:cNvSpPr>
                <a:spLocks noChangeShapeType="1"/>
              </p:cNvSpPr>
              <p:nvPr/>
            </p:nvSpPr>
            <p:spPr bwMode="auto">
              <a:xfrm flipH="1">
                <a:off x="4716" y="1776"/>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96" name="Line 728"/>
              <p:cNvSpPr>
                <a:spLocks noChangeShapeType="1"/>
              </p:cNvSpPr>
              <p:nvPr/>
            </p:nvSpPr>
            <p:spPr bwMode="auto">
              <a:xfrm flipH="1">
                <a:off x="4716" y="1832"/>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97" name="Line 729"/>
              <p:cNvSpPr>
                <a:spLocks noChangeShapeType="1"/>
              </p:cNvSpPr>
              <p:nvPr/>
            </p:nvSpPr>
            <p:spPr bwMode="auto">
              <a:xfrm flipH="1">
                <a:off x="4716" y="1608"/>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98" name="Line 730"/>
              <p:cNvSpPr>
                <a:spLocks noChangeShapeType="1"/>
              </p:cNvSpPr>
              <p:nvPr/>
            </p:nvSpPr>
            <p:spPr bwMode="auto">
              <a:xfrm flipH="1">
                <a:off x="4716" y="1272"/>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499" name="Line 731"/>
              <p:cNvSpPr>
                <a:spLocks noChangeShapeType="1"/>
              </p:cNvSpPr>
              <p:nvPr/>
            </p:nvSpPr>
            <p:spPr bwMode="auto">
              <a:xfrm flipH="1">
                <a:off x="4716" y="1296"/>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00" name="Line 732"/>
              <p:cNvSpPr>
                <a:spLocks noChangeShapeType="1"/>
              </p:cNvSpPr>
              <p:nvPr/>
            </p:nvSpPr>
            <p:spPr bwMode="auto">
              <a:xfrm flipH="1">
                <a:off x="4716" y="1312"/>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01" name="Line 733"/>
              <p:cNvSpPr>
                <a:spLocks noChangeShapeType="1"/>
              </p:cNvSpPr>
              <p:nvPr/>
            </p:nvSpPr>
            <p:spPr bwMode="auto">
              <a:xfrm flipH="1">
                <a:off x="4716" y="1336"/>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02" name="Line 734"/>
              <p:cNvSpPr>
                <a:spLocks noChangeShapeType="1"/>
              </p:cNvSpPr>
              <p:nvPr/>
            </p:nvSpPr>
            <p:spPr bwMode="auto">
              <a:xfrm flipH="1">
                <a:off x="4716" y="1360"/>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03" name="Line 735"/>
              <p:cNvSpPr>
                <a:spLocks noChangeShapeType="1"/>
              </p:cNvSpPr>
              <p:nvPr/>
            </p:nvSpPr>
            <p:spPr bwMode="auto">
              <a:xfrm flipH="1">
                <a:off x="4716" y="1384"/>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04" name="Line 736"/>
              <p:cNvSpPr>
                <a:spLocks noChangeShapeType="1"/>
              </p:cNvSpPr>
              <p:nvPr/>
            </p:nvSpPr>
            <p:spPr bwMode="auto">
              <a:xfrm flipH="1">
                <a:off x="4716" y="1408"/>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05" name="Line 737"/>
              <p:cNvSpPr>
                <a:spLocks noChangeShapeType="1"/>
              </p:cNvSpPr>
              <p:nvPr/>
            </p:nvSpPr>
            <p:spPr bwMode="auto">
              <a:xfrm flipH="1">
                <a:off x="4716" y="1432"/>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06" name="Line 738"/>
              <p:cNvSpPr>
                <a:spLocks noChangeShapeType="1"/>
              </p:cNvSpPr>
              <p:nvPr/>
            </p:nvSpPr>
            <p:spPr bwMode="auto">
              <a:xfrm flipH="1">
                <a:off x="4716" y="1448"/>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07" name="Line 739"/>
              <p:cNvSpPr>
                <a:spLocks noChangeShapeType="1"/>
              </p:cNvSpPr>
              <p:nvPr/>
            </p:nvSpPr>
            <p:spPr bwMode="auto">
              <a:xfrm flipH="1">
                <a:off x="4716" y="1472"/>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08" name="Line 740"/>
              <p:cNvSpPr>
                <a:spLocks noChangeShapeType="1"/>
              </p:cNvSpPr>
              <p:nvPr/>
            </p:nvSpPr>
            <p:spPr bwMode="auto">
              <a:xfrm flipH="1">
                <a:off x="4716" y="1496"/>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09" name="Line 741"/>
              <p:cNvSpPr>
                <a:spLocks noChangeShapeType="1"/>
              </p:cNvSpPr>
              <p:nvPr/>
            </p:nvSpPr>
            <p:spPr bwMode="auto">
              <a:xfrm flipH="1">
                <a:off x="4716" y="1520"/>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10" name="Line 742"/>
              <p:cNvSpPr>
                <a:spLocks noChangeShapeType="1"/>
              </p:cNvSpPr>
              <p:nvPr/>
            </p:nvSpPr>
            <p:spPr bwMode="auto">
              <a:xfrm flipH="1">
                <a:off x="4716" y="1544"/>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11" name="Line 743"/>
              <p:cNvSpPr>
                <a:spLocks noChangeShapeType="1"/>
              </p:cNvSpPr>
              <p:nvPr/>
            </p:nvSpPr>
            <p:spPr bwMode="auto">
              <a:xfrm flipH="1">
                <a:off x="4716" y="1568"/>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12" name="Line 744"/>
              <p:cNvSpPr>
                <a:spLocks noChangeShapeType="1"/>
              </p:cNvSpPr>
              <p:nvPr/>
            </p:nvSpPr>
            <p:spPr bwMode="auto">
              <a:xfrm flipH="1">
                <a:off x="4716" y="1584"/>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13" name="Line 745"/>
              <p:cNvSpPr>
                <a:spLocks noChangeShapeType="1"/>
              </p:cNvSpPr>
              <p:nvPr/>
            </p:nvSpPr>
            <p:spPr bwMode="auto">
              <a:xfrm flipH="1">
                <a:off x="4716" y="1608"/>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14" name="Line 746"/>
              <p:cNvSpPr>
                <a:spLocks noChangeShapeType="1"/>
              </p:cNvSpPr>
              <p:nvPr/>
            </p:nvSpPr>
            <p:spPr bwMode="auto">
              <a:xfrm flipH="1">
                <a:off x="4716" y="1632"/>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15" name="Line 747"/>
              <p:cNvSpPr>
                <a:spLocks noChangeShapeType="1"/>
              </p:cNvSpPr>
              <p:nvPr/>
            </p:nvSpPr>
            <p:spPr bwMode="auto">
              <a:xfrm flipH="1">
                <a:off x="4716" y="1656"/>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16" name="Line 748"/>
              <p:cNvSpPr>
                <a:spLocks noChangeShapeType="1"/>
              </p:cNvSpPr>
              <p:nvPr/>
            </p:nvSpPr>
            <p:spPr bwMode="auto">
              <a:xfrm flipH="1">
                <a:off x="4716" y="1680"/>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17" name="Line 749"/>
              <p:cNvSpPr>
                <a:spLocks noChangeShapeType="1"/>
              </p:cNvSpPr>
              <p:nvPr/>
            </p:nvSpPr>
            <p:spPr bwMode="auto">
              <a:xfrm flipH="1">
                <a:off x="4716" y="1704"/>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18" name="Line 750"/>
              <p:cNvSpPr>
                <a:spLocks noChangeShapeType="1"/>
              </p:cNvSpPr>
              <p:nvPr/>
            </p:nvSpPr>
            <p:spPr bwMode="auto">
              <a:xfrm flipH="1">
                <a:off x="4716" y="1720"/>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19" name="Line 751"/>
              <p:cNvSpPr>
                <a:spLocks noChangeShapeType="1"/>
              </p:cNvSpPr>
              <p:nvPr/>
            </p:nvSpPr>
            <p:spPr bwMode="auto">
              <a:xfrm flipH="1">
                <a:off x="4716" y="1744"/>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20" name="Line 752"/>
              <p:cNvSpPr>
                <a:spLocks noChangeShapeType="1"/>
              </p:cNvSpPr>
              <p:nvPr/>
            </p:nvSpPr>
            <p:spPr bwMode="auto">
              <a:xfrm flipH="1">
                <a:off x="4716" y="1768"/>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21" name="Line 753"/>
              <p:cNvSpPr>
                <a:spLocks noChangeShapeType="1"/>
              </p:cNvSpPr>
              <p:nvPr/>
            </p:nvSpPr>
            <p:spPr bwMode="auto">
              <a:xfrm flipH="1">
                <a:off x="4716" y="1792"/>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22" name="Line 754"/>
              <p:cNvSpPr>
                <a:spLocks noChangeShapeType="1"/>
              </p:cNvSpPr>
              <p:nvPr/>
            </p:nvSpPr>
            <p:spPr bwMode="auto">
              <a:xfrm flipH="1">
                <a:off x="4716" y="1816"/>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23" name="Line 755"/>
              <p:cNvSpPr>
                <a:spLocks noChangeShapeType="1"/>
              </p:cNvSpPr>
              <p:nvPr/>
            </p:nvSpPr>
            <p:spPr bwMode="auto">
              <a:xfrm flipH="1">
                <a:off x="4716" y="1840"/>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24" name="Line 756"/>
              <p:cNvSpPr>
                <a:spLocks noChangeShapeType="1"/>
              </p:cNvSpPr>
              <p:nvPr/>
            </p:nvSpPr>
            <p:spPr bwMode="auto">
              <a:xfrm flipH="1">
                <a:off x="4716" y="1856"/>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25" name="Line 757"/>
              <p:cNvSpPr>
                <a:spLocks noChangeShapeType="1"/>
              </p:cNvSpPr>
              <p:nvPr/>
            </p:nvSpPr>
            <p:spPr bwMode="auto">
              <a:xfrm flipH="1">
                <a:off x="4716" y="1880"/>
                <a:ext cx="128"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grpSp>
        <p:grpSp>
          <p:nvGrpSpPr>
            <p:cNvPr id="7" name="Group 758"/>
            <p:cNvGrpSpPr>
              <a:grpSpLocks/>
            </p:cNvGrpSpPr>
            <p:nvPr/>
          </p:nvGrpSpPr>
          <p:grpSpPr bwMode="auto">
            <a:xfrm>
              <a:off x="5212" y="1162"/>
              <a:ext cx="144" cy="633"/>
              <a:chOff x="4916" y="1248"/>
              <a:chExt cx="144" cy="633"/>
            </a:xfrm>
          </p:grpSpPr>
          <p:sp>
            <p:nvSpPr>
              <p:cNvPr id="33527" name="Line 759"/>
              <p:cNvSpPr>
                <a:spLocks noChangeShapeType="1"/>
              </p:cNvSpPr>
              <p:nvPr/>
            </p:nvSpPr>
            <p:spPr bwMode="auto">
              <a:xfrm flipH="1">
                <a:off x="4916" y="1304"/>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28" name="Line 760"/>
              <p:cNvSpPr>
                <a:spLocks noChangeShapeType="1"/>
              </p:cNvSpPr>
              <p:nvPr/>
            </p:nvSpPr>
            <p:spPr bwMode="auto">
              <a:xfrm flipH="1">
                <a:off x="4916" y="1584"/>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29" name="Line 761"/>
              <p:cNvSpPr>
                <a:spLocks noChangeShapeType="1"/>
              </p:cNvSpPr>
              <p:nvPr/>
            </p:nvSpPr>
            <p:spPr bwMode="auto">
              <a:xfrm flipH="1">
                <a:off x="4916" y="1432"/>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30" name="Line 762"/>
              <p:cNvSpPr>
                <a:spLocks noChangeShapeType="1"/>
              </p:cNvSpPr>
              <p:nvPr/>
            </p:nvSpPr>
            <p:spPr bwMode="auto">
              <a:xfrm flipH="1">
                <a:off x="4916" y="124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31" name="Line 763"/>
              <p:cNvSpPr>
                <a:spLocks noChangeShapeType="1"/>
              </p:cNvSpPr>
              <p:nvPr/>
            </p:nvSpPr>
            <p:spPr bwMode="auto">
              <a:xfrm flipH="1">
                <a:off x="4916" y="1776"/>
                <a:ext cx="144"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32" name="Line 764"/>
              <p:cNvSpPr>
                <a:spLocks noChangeShapeType="1"/>
              </p:cNvSpPr>
              <p:nvPr/>
            </p:nvSpPr>
            <p:spPr bwMode="auto">
              <a:xfrm flipH="1">
                <a:off x="4916" y="183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33" name="Line 765"/>
              <p:cNvSpPr>
                <a:spLocks noChangeShapeType="1"/>
              </p:cNvSpPr>
              <p:nvPr/>
            </p:nvSpPr>
            <p:spPr bwMode="auto">
              <a:xfrm flipH="1">
                <a:off x="4916" y="160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34" name="Line 766"/>
              <p:cNvSpPr>
                <a:spLocks noChangeShapeType="1"/>
              </p:cNvSpPr>
              <p:nvPr/>
            </p:nvSpPr>
            <p:spPr bwMode="auto">
              <a:xfrm flipH="1">
                <a:off x="4916" y="127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35" name="Line 767"/>
              <p:cNvSpPr>
                <a:spLocks noChangeShapeType="1"/>
              </p:cNvSpPr>
              <p:nvPr/>
            </p:nvSpPr>
            <p:spPr bwMode="auto">
              <a:xfrm flipH="1">
                <a:off x="4916" y="129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36" name="Line 768"/>
              <p:cNvSpPr>
                <a:spLocks noChangeShapeType="1"/>
              </p:cNvSpPr>
              <p:nvPr/>
            </p:nvSpPr>
            <p:spPr bwMode="auto">
              <a:xfrm flipH="1">
                <a:off x="4916" y="131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37" name="Line 769"/>
              <p:cNvSpPr>
                <a:spLocks noChangeShapeType="1"/>
              </p:cNvSpPr>
              <p:nvPr/>
            </p:nvSpPr>
            <p:spPr bwMode="auto">
              <a:xfrm flipH="1">
                <a:off x="4916" y="133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38" name="Line 770"/>
              <p:cNvSpPr>
                <a:spLocks noChangeShapeType="1"/>
              </p:cNvSpPr>
              <p:nvPr/>
            </p:nvSpPr>
            <p:spPr bwMode="auto">
              <a:xfrm flipH="1">
                <a:off x="4916" y="136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39" name="Line 771"/>
              <p:cNvSpPr>
                <a:spLocks noChangeShapeType="1"/>
              </p:cNvSpPr>
              <p:nvPr/>
            </p:nvSpPr>
            <p:spPr bwMode="auto">
              <a:xfrm flipH="1">
                <a:off x="4916" y="138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40" name="Line 772"/>
              <p:cNvSpPr>
                <a:spLocks noChangeShapeType="1"/>
              </p:cNvSpPr>
              <p:nvPr/>
            </p:nvSpPr>
            <p:spPr bwMode="auto">
              <a:xfrm flipH="1">
                <a:off x="4916" y="140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41" name="Line 773"/>
              <p:cNvSpPr>
                <a:spLocks noChangeShapeType="1"/>
              </p:cNvSpPr>
              <p:nvPr/>
            </p:nvSpPr>
            <p:spPr bwMode="auto">
              <a:xfrm flipH="1">
                <a:off x="4916" y="143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42" name="Line 774"/>
              <p:cNvSpPr>
                <a:spLocks noChangeShapeType="1"/>
              </p:cNvSpPr>
              <p:nvPr/>
            </p:nvSpPr>
            <p:spPr bwMode="auto">
              <a:xfrm flipH="1">
                <a:off x="4916" y="144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43" name="Line 775"/>
              <p:cNvSpPr>
                <a:spLocks noChangeShapeType="1"/>
              </p:cNvSpPr>
              <p:nvPr/>
            </p:nvSpPr>
            <p:spPr bwMode="auto">
              <a:xfrm flipH="1">
                <a:off x="4916" y="147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44" name="Line 776"/>
              <p:cNvSpPr>
                <a:spLocks noChangeShapeType="1"/>
              </p:cNvSpPr>
              <p:nvPr/>
            </p:nvSpPr>
            <p:spPr bwMode="auto">
              <a:xfrm flipH="1">
                <a:off x="4916" y="149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45" name="Line 777"/>
              <p:cNvSpPr>
                <a:spLocks noChangeShapeType="1"/>
              </p:cNvSpPr>
              <p:nvPr/>
            </p:nvSpPr>
            <p:spPr bwMode="auto">
              <a:xfrm flipH="1">
                <a:off x="4916" y="152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46" name="Line 778"/>
              <p:cNvSpPr>
                <a:spLocks noChangeShapeType="1"/>
              </p:cNvSpPr>
              <p:nvPr/>
            </p:nvSpPr>
            <p:spPr bwMode="auto">
              <a:xfrm flipH="1">
                <a:off x="4916" y="154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47" name="Line 779"/>
              <p:cNvSpPr>
                <a:spLocks noChangeShapeType="1"/>
              </p:cNvSpPr>
              <p:nvPr/>
            </p:nvSpPr>
            <p:spPr bwMode="auto">
              <a:xfrm flipH="1">
                <a:off x="4916" y="156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48" name="Line 780"/>
              <p:cNvSpPr>
                <a:spLocks noChangeShapeType="1"/>
              </p:cNvSpPr>
              <p:nvPr/>
            </p:nvSpPr>
            <p:spPr bwMode="auto">
              <a:xfrm flipH="1">
                <a:off x="4916" y="158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49" name="Line 781"/>
              <p:cNvSpPr>
                <a:spLocks noChangeShapeType="1"/>
              </p:cNvSpPr>
              <p:nvPr/>
            </p:nvSpPr>
            <p:spPr bwMode="auto">
              <a:xfrm flipH="1">
                <a:off x="4916" y="160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50" name="Line 782"/>
              <p:cNvSpPr>
                <a:spLocks noChangeShapeType="1"/>
              </p:cNvSpPr>
              <p:nvPr/>
            </p:nvSpPr>
            <p:spPr bwMode="auto">
              <a:xfrm flipH="1">
                <a:off x="4916" y="163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51" name="Line 783"/>
              <p:cNvSpPr>
                <a:spLocks noChangeShapeType="1"/>
              </p:cNvSpPr>
              <p:nvPr/>
            </p:nvSpPr>
            <p:spPr bwMode="auto">
              <a:xfrm flipH="1">
                <a:off x="4916" y="165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52" name="Line 784"/>
              <p:cNvSpPr>
                <a:spLocks noChangeShapeType="1"/>
              </p:cNvSpPr>
              <p:nvPr/>
            </p:nvSpPr>
            <p:spPr bwMode="auto">
              <a:xfrm flipH="1">
                <a:off x="4916" y="168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53" name="Line 785"/>
              <p:cNvSpPr>
                <a:spLocks noChangeShapeType="1"/>
              </p:cNvSpPr>
              <p:nvPr/>
            </p:nvSpPr>
            <p:spPr bwMode="auto">
              <a:xfrm flipH="1">
                <a:off x="4916" y="170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54" name="Line 786"/>
              <p:cNvSpPr>
                <a:spLocks noChangeShapeType="1"/>
              </p:cNvSpPr>
              <p:nvPr/>
            </p:nvSpPr>
            <p:spPr bwMode="auto">
              <a:xfrm flipH="1">
                <a:off x="4916" y="172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55" name="Line 787"/>
              <p:cNvSpPr>
                <a:spLocks noChangeShapeType="1"/>
              </p:cNvSpPr>
              <p:nvPr/>
            </p:nvSpPr>
            <p:spPr bwMode="auto">
              <a:xfrm flipH="1">
                <a:off x="4916" y="1744"/>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56" name="Line 788"/>
              <p:cNvSpPr>
                <a:spLocks noChangeShapeType="1"/>
              </p:cNvSpPr>
              <p:nvPr/>
            </p:nvSpPr>
            <p:spPr bwMode="auto">
              <a:xfrm flipH="1">
                <a:off x="4916" y="1768"/>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57" name="Line 789"/>
              <p:cNvSpPr>
                <a:spLocks noChangeShapeType="1"/>
              </p:cNvSpPr>
              <p:nvPr/>
            </p:nvSpPr>
            <p:spPr bwMode="auto">
              <a:xfrm flipH="1">
                <a:off x="4916" y="1792"/>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58" name="Line 790"/>
              <p:cNvSpPr>
                <a:spLocks noChangeShapeType="1"/>
              </p:cNvSpPr>
              <p:nvPr/>
            </p:nvSpPr>
            <p:spPr bwMode="auto">
              <a:xfrm flipH="1">
                <a:off x="4916" y="181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59" name="Line 791"/>
              <p:cNvSpPr>
                <a:spLocks noChangeShapeType="1"/>
              </p:cNvSpPr>
              <p:nvPr/>
            </p:nvSpPr>
            <p:spPr bwMode="auto">
              <a:xfrm flipH="1">
                <a:off x="4916" y="184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60" name="Line 792"/>
              <p:cNvSpPr>
                <a:spLocks noChangeShapeType="1"/>
              </p:cNvSpPr>
              <p:nvPr/>
            </p:nvSpPr>
            <p:spPr bwMode="auto">
              <a:xfrm flipH="1">
                <a:off x="4916" y="1856"/>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561" name="Line 793"/>
              <p:cNvSpPr>
                <a:spLocks noChangeShapeType="1"/>
              </p:cNvSpPr>
              <p:nvPr/>
            </p:nvSpPr>
            <p:spPr bwMode="auto">
              <a:xfrm flipH="1">
                <a:off x="4916" y="1880"/>
                <a:ext cx="136" cy="1"/>
              </a:xfrm>
              <a:prstGeom prst="line">
                <a:avLst/>
              </a:prstGeom>
              <a:noFill/>
              <a:ln w="12700">
                <a:solidFill>
                  <a:srgbClr val="000000"/>
                </a:solidFill>
                <a:round/>
                <a:headEnd/>
                <a:tailEnd/>
              </a:ln>
            </p:spPr>
            <p:txBody>
              <a:bodyP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grpSp>
      </p:grpSp>
      <p:sp>
        <p:nvSpPr>
          <p:cNvPr id="1039" name="Rectangle 1058"/>
          <p:cNvSpPr>
            <a:spLocks noChangeArrowheads="1"/>
          </p:cNvSpPr>
          <p:nvPr/>
        </p:nvSpPr>
        <p:spPr bwMode="auto">
          <a:xfrm>
            <a:off x="2806700" y="1758950"/>
            <a:ext cx="184150" cy="457200"/>
          </a:xfrm>
          <a:prstGeom prst="rect">
            <a:avLst/>
          </a:prstGeom>
          <a:noFill/>
          <a:ln w="9525">
            <a:noFill/>
            <a:miter lim="800000"/>
            <a:headEnd/>
            <a:tailEnd/>
          </a:ln>
        </p:spPr>
        <p:txBody>
          <a:bodyPr wrap="none">
            <a:spAutoFit/>
          </a:bodyPr>
          <a:lstStyle/>
          <a:p>
            <a:pPr eaLnBrk="0" hangingPunct="0"/>
            <a:endParaRPr lang="es-ES_tradnl" b="0">
              <a:latin typeface="Times New Roman" pitchFamily="18" charset="0"/>
            </a:endParaRPr>
          </a:p>
        </p:txBody>
      </p:sp>
      <p:sp>
        <p:nvSpPr>
          <p:cNvPr id="1040" name="Text Box 1062"/>
          <p:cNvSpPr txBox="1">
            <a:spLocks noChangeArrowheads="1"/>
          </p:cNvSpPr>
          <p:nvPr/>
        </p:nvSpPr>
        <p:spPr bwMode="auto">
          <a:xfrm>
            <a:off x="1979613" y="765175"/>
            <a:ext cx="360362" cy="366713"/>
          </a:xfrm>
          <a:prstGeom prst="rect">
            <a:avLst/>
          </a:prstGeom>
          <a:noFill/>
          <a:ln w="9525">
            <a:noFill/>
            <a:miter lim="800000"/>
            <a:headEnd/>
            <a:tailEnd/>
          </a:ln>
        </p:spPr>
        <p:txBody>
          <a:bodyPr>
            <a:spAutoFit/>
          </a:bodyPr>
          <a:lstStyle/>
          <a:p>
            <a:pPr>
              <a:spcBef>
                <a:spcPct val="50000"/>
              </a:spcBef>
            </a:pPr>
            <a:endParaRPr lang="es-ES_tradnl" sz="1800" b="0">
              <a:latin typeface="Arial" charset="0"/>
            </a:endParaRPr>
          </a:p>
        </p:txBody>
      </p:sp>
      <p:pic>
        <p:nvPicPr>
          <p:cNvPr id="1041" name="Picture 1068" descr="forn d'hibridació"/>
          <p:cNvPicPr>
            <a:picLocks noChangeAspect="1" noChangeArrowheads="1"/>
          </p:cNvPicPr>
          <p:nvPr/>
        </p:nvPicPr>
        <p:blipFill>
          <a:blip r:embed="rId3" cstate="print"/>
          <a:srcRect/>
          <a:stretch>
            <a:fillRect/>
          </a:stretch>
        </p:blipFill>
        <p:spPr bwMode="auto">
          <a:xfrm>
            <a:off x="3348038" y="2781300"/>
            <a:ext cx="2527300" cy="2527300"/>
          </a:xfrm>
          <a:prstGeom prst="rect">
            <a:avLst/>
          </a:prstGeom>
          <a:noFill/>
          <a:ln w="9525">
            <a:solidFill>
              <a:schemeClr val="tx1"/>
            </a:solidFill>
            <a:miter lim="800000"/>
            <a:headEnd/>
            <a:tailEnd/>
          </a:ln>
        </p:spPr>
      </p:pic>
      <p:grpSp>
        <p:nvGrpSpPr>
          <p:cNvPr id="8" name="Group 1069"/>
          <p:cNvGrpSpPr>
            <a:grpSpLocks/>
          </p:cNvGrpSpPr>
          <p:nvPr/>
        </p:nvGrpSpPr>
        <p:grpSpPr bwMode="auto">
          <a:xfrm>
            <a:off x="1562100" y="333375"/>
            <a:ext cx="1425575" cy="1800225"/>
            <a:chOff x="1200" y="384"/>
            <a:chExt cx="3486" cy="3519"/>
          </a:xfrm>
        </p:grpSpPr>
        <p:graphicFrame>
          <p:nvGraphicFramePr>
            <p:cNvPr id="1026" name="Object 1070"/>
            <p:cNvGraphicFramePr>
              <a:graphicFrameLocks noChangeAspect="1"/>
            </p:cNvGraphicFramePr>
            <p:nvPr/>
          </p:nvGraphicFramePr>
          <p:xfrm>
            <a:off x="3864" y="384"/>
            <a:ext cx="822" cy="762"/>
          </p:xfrm>
          <a:graphic>
            <a:graphicData uri="http://schemas.openxmlformats.org/presentationml/2006/ole">
              <p:oleObj spid="_x0000_s1062" name="Foto de Photo Editor" r:id="rId4" imgW="1305107" imgH="1209524" progId="">
                <p:embed/>
              </p:oleObj>
            </a:graphicData>
          </a:graphic>
        </p:graphicFrame>
        <p:pic>
          <p:nvPicPr>
            <p:cNvPr id="1053" name="Picture 1071" descr="tuber cultivo"/>
            <p:cNvPicPr>
              <a:picLocks noChangeAspect="1" noChangeArrowheads="1"/>
            </p:cNvPicPr>
            <p:nvPr/>
          </p:nvPicPr>
          <p:blipFill>
            <a:blip r:embed="rId5" cstate="print"/>
            <a:srcRect/>
            <a:stretch>
              <a:fillRect/>
            </a:stretch>
          </p:blipFill>
          <p:spPr bwMode="auto">
            <a:xfrm>
              <a:off x="1200" y="385"/>
              <a:ext cx="2464" cy="760"/>
            </a:xfrm>
            <a:prstGeom prst="rect">
              <a:avLst/>
            </a:prstGeom>
            <a:noFill/>
            <a:ln w="9525">
              <a:solidFill>
                <a:schemeClr val="tx1"/>
              </a:solidFill>
              <a:miter lim="800000"/>
              <a:headEnd/>
              <a:tailEnd/>
            </a:ln>
          </p:spPr>
        </p:pic>
        <p:pic>
          <p:nvPicPr>
            <p:cNvPr id="1054" name="Picture 1072" descr="tuber cultivo"/>
            <p:cNvPicPr>
              <a:picLocks noChangeAspect="1" noChangeArrowheads="1"/>
            </p:cNvPicPr>
            <p:nvPr/>
          </p:nvPicPr>
          <p:blipFill>
            <a:blip r:embed="rId5" cstate="print"/>
            <a:srcRect/>
            <a:stretch>
              <a:fillRect/>
            </a:stretch>
          </p:blipFill>
          <p:spPr bwMode="auto">
            <a:xfrm>
              <a:off x="1200" y="3143"/>
              <a:ext cx="2464" cy="760"/>
            </a:xfrm>
            <a:prstGeom prst="rect">
              <a:avLst/>
            </a:prstGeom>
            <a:noFill/>
            <a:ln w="9525">
              <a:solidFill>
                <a:schemeClr val="tx1"/>
              </a:solidFill>
              <a:miter lim="800000"/>
              <a:headEnd/>
              <a:tailEnd/>
            </a:ln>
          </p:spPr>
        </p:pic>
        <p:pic>
          <p:nvPicPr>
            <p:cNvPr id="1055" name="Picture 1073" descr="tuber cultivo"/>
            <p:cNvPicPr>
              <a:picLocks noChangeAspect="1" noChangeArrowheads="1"/>
            </p:cNvPicPr>
            <p:nvPr/>
          </p:nvPicPr>
          <p:blipFill>
            <a:blip r:embed="rId5" cstate="print"/>
            <a:srcRect/>
            <a:stretch>
              <a:fillRect/>
            </a:stretch>
          </p:blipFill>
          <p:spPr bwMode="auto">
            <a:xfrm>
              <a:off x="1200" y="2251"/>
              <a:ext cx="2464" cy="760"/>
            </a:xfrm>
            <a:prstGeom prst="rect">
              <a:avLst/>
            </a:prstGeom>
            <a:noFill/>
            <a:ln w="9525">
              <a:solidFill>
                <a:schemeClr val="tx1"/>
              </a:solidFill>
              <a:miter lim="800000"/>
              <a:headEnd/>
              <a:tailEnd/>
            </a:ln>
          </p:spPr>
        </p:pic>
        <p:pic>
          <p:nvPicPr>
            <p:cNvPr id="1056" name="Picture 1074" descr="tuber cultivo"/>
            <p:cNvPicPr>
              <a:picLocks noChangeAspect="1" noChangeArrowheads="1"/>
            </p:cNvPicPr>
            <p:nvPr/>
          </p:nvPicPr>
          <p:blipFill>
            <a:blip r:embed="rId5" cstate="print"/>
            <a:srcRect/>
            <a:stretch>
              <a:fillRect/>
            </a:stretch>
          </p:blipFill>
          <p:spPr bwMode="auto">
            <a:xfrm>
              <a:off x="1200" y="1314"/>
              <a:ext cx="2464" cy="760"/>
            </a:xfrm>
            <a:prstGeom prst="rect">
              <a:avLst/>
            </a:prstGeom>
            <a:noFill/>
            <a:ln w="9525">
              <a:solidFill>
                <a:schemeClr val="tx1"/>
              </a:solidFill>
              <a:miter lim="800000"/>
              <a:headEnd/>
              <a:tailEnd/>
            </a:ln>
          </p:spPr>
        </p:pic>
        <p:graphicFrame>
          <p:nvGraphicFramePr>
            <p:cNvPr id="1027" name="Object 1075"/>
            <p:cNvGraphicFramePr>
              <a:graphicFrameLocks noChangeAspect="1"/>
            </p:cNvGraphicFramePr>
            <p:nvPr/>
          </p:nvGraphicFramePr>
          <p:xfrm>
            <a:off x="3864" y="1313"/>
            <a:ext cx="822" cy="762"/>
          </p:xfrm>
          <a:graphic>
            <a:graphicData uri="http://schemas.openxmlformats.org/presentationml/2006/ole">
              <p:oleObj spid="_x0000_s1063" name="Foto de Photo Editor" r:id="rId6" imgW="1305107" imgH="1209524" progId="">
                <p:embed/>
              </p:oleObj>
            </a:graphicData>
          </a:graphic>
        </p:graphicFrame>
        <p:graphicFrame>
          <p:nvGraphicFramePr>
            <p:cNvPr id="1028" name="Object 1076"/>
            <p:cNvGraphicFramePr>
              <a:graphicFrameLocks noChangeAspect="1"/>
            </p:cNvGraphicFramePr>
            <p:nvPr/>
          </p:nvGraphicFramePr>
          <p:xfrm>
            <a:off x="3864" y="2250"/>
            <a:ext cx="822" cy="762"/>
          </p:xfrm>
          <a:graphic>
            <a:graphicData uri="http://schemas.openxmlformats.org/presentationml/2006/ole">
              <p:oleObj spid="_x0000_s1064" name="Foto de Photo Editor" r:id="rId7" imgW="1305107" imgH="1209524" progId="">
                <p:embed/>
              </p:oleObj>
            </a:graphicData>
          </a:graphic>
        </p:graphicFrame>
        <p:graphicFrame>
          <p:nvGraphicFramePr>
            <p:cNvPr id="1029" name="Object 1077"/>
            <p:cNvGraphicFramePr>
              <a:graphicFrameLocks noChangeAspect="1"/>
            </p:cNvGraphicFramePr>
            <p:nvPr/>
          </p:nvGraphicFramePr>
          <p:xfrm>
            <a:off x="3840" y="3120"/>
            <a:ext cx="822" cy="762"/>
          </p:xfrm>
          <a:graphic>
            <a:graphicData uri="http://schemas.openxmlformats.org/presentationml/2006/ole">
              <p:oleObj spid="_x0000_s1065" name="Foto de Photo Editor" r:id="rId8" imgW="1305107" imgH="1209524" progId="">
                <p:embed/>
              </p:oleObj>
            </a:graphicData>
          </a:graphic>
        </p:graphicFrame>
      </p:grpSp>
      <p:sp>
        <p:nvSpPr>
          <p:cNvPr id="33848" name="AutoShape 1080"/>
          <p:cNvSpPr>
            <a:spLocks noChangeArrowheads="1"/>
          </p:cNvSpPr>
          <p:nvPr/>
        </p:nvSpPr>
        <p:spPr bwMode="auto">
          <a:xfrm>
            <a:off x="6084888" y="260350"/>
            <a:ext cx="1800225" cy="1223963"/>
          </a:xfrm>
          <a:custGeom>
            <a:avLst/>
            <a:gdLst>
              <a:gd name="G0" fmla="+- 0 0 0"/>
              <a:gd name="G1" fmla="+- -8690189 0 0"/>
              <a:gd name="G2" fmla="+- 0 0 -8690189"/>
              <a:gd name="G3" fmla="+- 10800 0 0"/>
              <a:gd name="G4" fmla="+- 0 0 0"/>
              <a:gd name="T0" fmla="*/ 360 256 1"/>
              <a:gd name="T1" fmla="*/ 0 256 1"/>
              <a:gd name="G5" fmla="+- G2 T0 T1"/>
              <a:gd name="G6" fmla="?: G2 G2 G5"/>
              <a:gd name="G7" fmla="+- 0 0 G6"/>
              <a:gd name="G8" fmla="+- 5400 0 0"/>
              <a:gd name="G9" fmla="+- 0 0 -8690189"/>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8690189"/>
              <a:gd name="G36" fmla="sin G34 -8690189"/>
              <a:gd name="G37" fmla="+/ -8690189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5140 w 21600"/>
              <a:gd name="T5" fmla="*/ 910 h 21600"/>
              <a:gd name="T6" fmla="*/ 5317 w 21600"/>
              <a:gd name="T7" fmla="*/ 4837 h 21600"/>
              <a:gd name="T8" fmla="*/ 12970 w 21600"/>
              <a:gd name="T9" fmla="*/ 5855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445" y="5399"/>
                  <a:pt x="8141" y="5908"/>
                  <a:pt x="7144" y="6825"/>
                </a:cubicBezTo>
                <a:lnTo>
                  <a:pt x="3489" y="2850"/>
                </a:lnTo>
                <a:cubicBezTo>
                  <a:pt x="5482" y="1017"/>
                  <a:pt x="809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849" name="AutoShape 1081"/>
          <p:cNvSpPr>
            <a:spLocks noChangeArrowheads="1"/>
          </p:cNvSpPr>
          <p:nvPr/>
        </p:nvSpPr>
        <p:spPr bwMode="auto">
          <a:xfrm>
            <a:off x="3348038" y="836613"/>
            <a:ext cx="1152525" cy="574675"/>
          </a:xfrm>
          <a:prstGeom prst="rightArrow">
            <a:avLst>
              <a:gd name="adj1" fmla="val 50000"/>
              <a:gd name="adj2" fmla="val 50138"/>
            </a:avLst>
          </a:prstGeom>
          <a:solidFill>
            <a:schemeClr val="accent1"/>
          </a:solidFill>
          <a:ln w="9525">
            <a:solidFill>
              <a:schemeClr val="tx1"/>
            </a:solidFill>
            <a:miter lim="800000"/>
            <a:headEnd/>
            <a:tailEnd/>
          </a:ln>
          <a:effectLst/>
        </p:spPr>
        <p:txBody>
          <a:bodyPr wrap="none" anchor="ct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1045" name="Rectangle 1084"/>
          <p:cNvSpPr>
            <a:spLocks noChangeArrowheads="1"/>
          </p:cNvSpPr>
          <p:nvPr/>
        </p:nvSpPr>
        <p:spPr bwMode="auto">
          <a:xfrm>
            <a:off x="7596188" y="6308725"/>
            <a:ext cx="1009650" cy="212725"/>
          </a:xfrm>
          <a:prstGeom prst="rect">
            <a:avLst/>
          </a:prstGeom>
          <a:noFill/>
          <a:ln w="9525">
            <a:noFill/>
            <a:miter lim="800000"/>
            <a:headEnd/>
            <a:tailEnd/>
          </a:ln>
        </p:spPr>
        <p:txBody>
          <a:bodyPr wrap="none" lIns="0" tIns="0" rIns="0" bIns="0">
            <a:spAutoFit/>
          </a:bodyPr>
          <a:lstStyle/>
          <a:p>
            <a:pPr eaLnBrk="0" hangingPunct="0"/>
            <a:r>
              <a:rPr lang="en-GB" sz="1400">
                <a:solidFill>
                  <a:srgbClr val="990033"/>
                </a:solidFill>
                <a:latin typeface="Times New Roman" pitchFamily="18" charset="0"/>
              </a:rPr>
              <a:t>Transference</a:t>
            </a:r>
          </a:p>
        </p:txBody>
      </p:sp>
      <p:sp>
        <p:nvSpPr>
          <p:cNvPr id="33853" name="AutoShape 1085"/>
          <p:cNvSpPr>
            <a:spLocks noChangeArrowheads="1"/>
          </p:cNvSpPr>
          <p:nvPr/>
        </p:nvSpPr>
        <p:spPr bwMode="auto">
          <a:xfrm>
            <a:off x="7524750" y="3068638"/>
            <a:ext cx="719138" cy="4318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854" name="AutoShape 1086"/>
          <p:cNvSpPr>
            <a:spLocks noChangeArrowheads="1"/>
          </p:cNvSpPr>
          <p:nvPr/>
        </p:nvSpPr>
        <p:spPr bwMode="auto">
          <a:xfrm rot="10584424">
            <a:off x="4210050" y="5373688"/>
            <a:ext cx="2089150" cy="1368425"/>
          </a:xfrm>
          <a:custGeom>
            <a:avLst/>
            <a:gdLst>
              <a:gd name="G0" fmla="+- 0 0 0"/>
              <a:gd name="G1" fmla="+- -10596464 0 0"/>
              <a:gd name="G2" fmla="+- 0 0 -10596464"/>
              <a:gd name="G3" fmla="+- 10800 0 0"/>
              <a:gd name="G4" fmla="+- 0 0 0"/>
              <a:gd name="T0" fmla="*/ 360 256 1"/>
              <a:gd name="T1" fmla="*/ 0 256 1"/>
              <a:gd name="G5" fmla="+- G2 T0 T1"/>
              <a:gd name="G6" fmla="?: G2 G2 G5"/>
              <a:gd name="G7" fmla="+- 0 0 G6"/>
              <a:gd name="G8" fmla="+- 5400 0 0"/>
              <a:gd name="G9" fmla="+- 0 0 -10596464"/>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0596464"/>
              <a:gd name="G36" fmla="sin G34 -10596464"/>
              <a:gd name="G37" fmla="+/ -10596464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2518 w 21600"/>
              <a:gd name="T5" fmla="*/ 137 h 21600"/>
              <a:gd name="T6" fmla="*/ 3110 w 21600"/>
              <a:gd name="T7" fmla="*/ 8255 h 21600"/>
              <a:gd name="T8" fmla="*/ 11659 w 21600"/>
              <a:gd name="T9" fmla="*/ 5468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8471" y="5399"/>
                  <a:pt x="6405" y="6892"/>
                  <a:pt x="5673" y="9103"/>
                </a:cubicBezTo>
                <a:lnTo>
                  <a:pt x="546" y="7406"/>
                </a:lnTo>
                <a:cubicBezTo>
                  <a:pt x="2010" y="2985"/>
                  <a:pt x="6142"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33855" name="AutoShape 1087"/>
          <p:cNvSpPr>
            <a:spLocks noChangeArrowheads="1"/>
          </p:cNvSpPr>
          <p:nvPr/>
        </p:nvSpPr>
        <p:spPr bwMode="auto">
          <a:xfrm>
            <a:off x="2627313" y="3789363"/>
            <a:ext cx="649287" cy="720725"/>
          </a:xfrm>
          <a:prstGeom prst="lef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a:defRPr/>
            </a:pPr>
            <a:endParaRPr lang="es-ES_tradnl" sz="2000" b="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charset="0"/>
              <a:cs typeface="+mn-cs"/>
            </a:endParaRPr>
          </a:p>
        </p:txBody>
      </p:sp>
      <p:sp>
        <p:nvSpPr>
          <p:cNvPr id="1049" name="Rectangle 1088"/>
          <p:cNvSpPr>
            <a:spLocks noChangeArrowheads="1"/>
          </p:cNvSpPr>
          <p:nvPr/>
        </p:nvSpPr>
        <p:spPr bwMode="auto">
          <a:xfrm>
            <a:off x="539750" y="4581525"/>
            <a:ext cx="1663700" cy="212725"/>
          </a:xfrm>
          <a:prstGeom prst="rect">
            <a:avLst/>
          </a:prstGeom>
          <a:noFill/>
          <a:ln w="9525">
            <a:noFill/>
            <a:miter lim="800000"/>
            <a:headEnd/>
            <a:tailEnd/>
          </a:ln>
        </p:spPr>
        <p:txBody>
          <a:bodyPr wrap="none" lIns="0" tIns="0" rIns="0" bIns="0">
            <a:spAutoFit/>
          </a:bodyPr>
          <a:lstStyle/>
          <a:p>
            <a:pPr eaLnBrk="0" hangingPunct="0"/>
            <a:r>
              <a:rPr lang="en-GB" sz="1400">
                <a:solidFill>
                  <a:srgbClr val="990033"/>
                </a:solidFill>
                <a:latin typeface="Times New Roman" pitchFamily="18" charset="0"/>
              </a:rPr>
              <a:t>Radiographic develop</a:t>
            </a:r>
          </a:p>
        </p:txBody>
      </p:sp>
      <p:pic>
        <p:nvPicPr>
          <p:cNvPr id="1050" name="Picture 1090" descr="imagenes sesion 002"/>
          <p:cNvPicPr>
            <a:picLocks noChangeAspect="1" noChangeArrowheads="1"/>
          </p:cNvPicPr>
          <p:nvPr/>
        </p:nvPicPr>
        <p:blipFill>
          <a:blip r:embed="rId9" cstate="print"/>
          <a:srcRect/>
          <a:stretch>
            <a:fillRect/>
          </a:stretch>
        </p:blipFill>
        <p:spPr bwMode="auto">
          <a:xfrm>
            <a:off x="5940425" y="3671888"/>
            <a:ext cx="3132138" cy="2349500"/>
          </a:xfrm>
          <a:prstGeom prst="rect">
            <a:avLst/>
          </a:prstGeom>
          <a:noFill/>
          <a:ln w="9525">
            <a:noFill/>
            <a:miter lim="800000"/>
            <a:headEnd/>
            <a:tailEnd/>
          </a:ln>
        </p:spPr>
      </p:pic>
      <p:pic>
        <p:nvPicPr>
          <p:cNvPr id="1051" name="Picture 1091" descr="imagenes sesion 003"/>
          <p:cNvPicPr preferRelativeResize="0">
            <a:picLocks noChangeAspect="1" noChangeArrowheads="1"/>
          </p:cNvPicPr>
          <p:nvPr/>
        </p:nvPicPr>
        <p:blipFill>
          <a:blip r:embed="rId10" cstate="print"/>
          <a:srcRect/>
          <a:stretch>
            <a:fillRect/>
          </a:stretch>
        </p:blipFill>
        <p:spPr bwMode="auto">
          <a:xfrm>
            <a:off x="179388" y="4868863"/>
            <a:ext cx="2303462" cy="1728787"/>
          </a:xfrm>
          <a:prstGeom prst="rect">
            <a:avLst/>
          </a:prstGeom>
          <a:noFill/>
          <a:ln w="9525">
            <a:noFill/>
            <a:miter lim="800000"/>
            <a:headEnd/>
            <a:tailEnd/>
          </a:ln>
        </p:spPr>
      </p:pic>
      <p:pic>
        <p:nvPicPr>
          <p:cNvPr id="1052" name="Picture 1092" descr="imagenes sesion 004"/>
          <p:cNvPicPr>
            <a:picLocks noChangeAspect="1" noChangeArrowheads="1"/>
          </p:cNvPicPr>
          <p:nvPr/>
        </p:nvPicPr>
        <p:blipFill>
          <a:blip r:embed="rId11" cstate="print"/>
          <a:srcRect/>
          <a:stretch>
            <a:fillRect/>
          </a:stretch>
        </p:blipFill>
        <p:spPr bwMode="auto">
          <a:xfrm>
            <a:off x="250825" y="2781300"/>
            <a:ext cx="2305050" cy="17287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IS6110"/>
          <p:cNvPicPr>
            <a:picLocks noChangeAspect="1" noChangeArrowheads="1"/>
          </p:cNvPicPr>
          <p:nvPr/>
        </p:nvPicPr>
        <p:blipFill>
          <a:blip r:embed="rId2" cstate="print"/>
          <a:srcRect/>
          <a:stretch>
            <a:fillRect/>
          </a:stretch>
        </p:blipFill>
        <p:spPr bwMode="auto">
          <a:xfrm>
            <a:off x="2555875" y="549275"/>
            <a:ext cx="4154488" cy="5229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900113" y="1268413"/>
            <a:ext cx="7632700" cy="4968875"/>
          </a:xfrm>
        </p:spPr>
        <p:txBody>
          <a:bodyPr/>
          <a:lstStyle/>
          <a:p>
            <a:pPr eaLnBrk="1" hangingPunct="1">
              <a:lnSpc>
                <a:spcPct val="80000"/>
              </a:lnSpc>
              <a:spcAft>
                <a:spcPct val="50000"/>
              </a:spcAft>
            </a:pPr>
            <a:r>
              <a:rPr lang="en-GB" sz="2000" dirty="0">
                <a:latin typeface="Tahoma" pitchFamily="34" charset="0"/>
              </a:rPr>
              <a:t>The microbiological diagnosis of TB will be rapid and accurate if adequate samples are collected and adequate inoculums are used. Don’t forget histology.</a:t>
            </a:r>
          </a:p>
          <a:p>
            <a:pPr eaLnBrk="1" hangingPunct="1">
              <a:lnSpc>
                <a:spcPct val="80000"/>
              </a:lnSpc>
              <a:spcAft>
                <a:spcPct val="50000"/>
              </a:spcAft>
            </a:pPr>
            <a:r>
              <a:rPr lang="en-GB" sz="2000" dirty="0">
                <a:latin typeface="Tahoma" pitchFamily="34" charset="0"/>
              </a:rPr>
              <a:t>The future of TB diagnosis remains in the application of new molecular techniques but, at the moment a cautious interpretation of the results is required.</a:t>
            </a:r>
            <a:endParaRPr lang="en-GB" sz="2000" dirty="0">
              <a:solidFill>
                <a:srgbClr val="800000"/>
              </a:solidFill>
              <a:latin typeface="Tahoma" pitchFamily="34" charset="0"/>
            </a:endParaRPr>
          </a:p>
          <a:p>
            <a:pPr eaLnBrk="1" hangingPunct="1">
              <a:lnSpc>
                <a:spcPct val="80000"/>
              </a:lnSpc>
              <a:spcAft>
                <a:spcPct val="50000"/>
              </a:spcAft>
            </a:pPr>
            <a:r>
              <a:rPr lang="en-GB" sz="2000" dirty="0">
                <a:latin typeface="Tahoma" pitchFamily="34" charset="0"/>
              </a:rPr>
              <a:t>The sensitivity of the molecular tests vary, and is affected by the amount of bacteria present in the samples, and also by the clinical suspicion level. Low sensitivity is present in samples with low bacterial load, especially in extra respiratory samples.</a:t>
            </a:r>
            <a:endParaRPr lang="en-GB" sz="2000" dirty="0">
              <a:solidFill>
                <a:srgbClr val="800000"/>
              </a:solidFill>
              <a:latin typeface="Tahoma" pitchFamily="34" charset="0"/>
            </a:endParaRPr>
          </a:p>
          <a:p>
            <a:pPr eaLnBrk="1" hangingPunct="1">
              <a:lnSpc>
                <a:spcPct val="80000"/>
              </a:lnSpc>
              <a:spcAft>
                <a:spcPct val="50000"/>
              </a:spcAft>
            </a:pPr>
            <a:r>
              <a:rPr lang="en-GB" sz="2000" dirty="0">
                <a:latin typeface="Tahoma" pitchFamily="34" charset="0"/>
              </a:rPr>
              <a:t>At the moment, new molecular methods can not substitute the conventional ones. The </a:t>
            </a:r>
            <a:r>
              <a:rPr lang="en-GB" sz="2000" i="1" dirty="0">
                <a:latin typeface="Tahoma" pitchFamily="34" charset="0"/>
              </a:rPr>
              <a:t>gold-standard</a:t>
            </a:r>
            <a:r>
              <a:rPr lang="en-GB" sz="2000" dirty="0">
                <a:latin typeface="Tahoma" pitchFamily="34" charset="0"/>
              </a:rPr>
              <a:t> is the culture, and the other methods have to be considered and interpreted as complementary diagnostic methods.</a:t>
            </a:r>
          </a:p>
          <a:p>
            <a:pPr eaLnBrk="1" hangingPunct="1">
              <a:lnSpc>
                <a:spcPct val="80000"/>
              </a:lnSpc>
              <a:spcAft>
                <a:spcPct val="50000"/>
              </a:spcAft>
            </a:pPr>
            <a:r>
              <a:rPr lang="en-GB" sz="2000" dirty="0">
                <a:latin typeface="Tahoma" pitchFamily="34" charset="0"/>
              </a:rPr>
              <a:t>Communication between clinicians and microbiologists is imperative.</a:t>
            </a:r>
          </a:p>
        </p:txBody>
      </p:sp>
      <p:sp>
        <p:nvSpPr>
          <p:cNvPr id="36867" name="Rectangle 3"/>
          <p:cNvSpPr>
            <a:spLocks noChangeArrowheads="1"/>
          </p:cNvSpPr>
          <p:nvPr/>
        </p:nvSpPr>
        <p:spPr bwMode="auto">
          <a:xfrm>
            <a:off x="0" y="0"/>
            <a:ext cx="9144000" cy="692150"/>
          </a:xfrm>
          <a:prstGeom prst="rect">
            <a:avLst/>
          </a:prstGeom>
          <a:gradFill rotWithShape="1">
            <a:gsLst>
              <a:gs pos="0">
                <a:srgbClr val="A50021"/>
              </a:gs>
              <a:gs pos="100000">
                <a:srgbClr val="4C000F"/>
              </a:gs>
            </a:gsLst>
            <a:lin ang="5400000" scaled="1"/>
          </a:gradFill>
          <a:ln w="9525">
            <a:solidFill>
              <a:schemeClr val="tx1"/>
            </a:solidFill>
            <a:miter lim="800000"/>
            <a:headEnd/>
            <a:tailEnd/>
          </a:ln>
        </p:spPr>
        <p:txBody>
          <a:bodyPr wrap="none" anchor="ctr"/>
          <a:lstStyle/>
          <a:p>
            <a:pPr algn="ctr"/>
            <a:r>
              <a:rPr lang="en-GB" b="0">
                <a:solidFill>
                  <a:schemeClr val="bg1"/>
                </a:solidFill>
              </a:rPr>
              <a:t>Conclusions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Effect transition="in" filter="dissolve">
                                      <p:cBhvr>
                                        <p:cTn id="7" dur="500"/>
                                        <p:tgtEl>
                                          <p:spTgt spid="133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22">
                                            <p:txEl>
                                              <p:pRg st="1" end="1"/>
                                            </p:txEl>
                                          </p:spTgt>
                                        </p:tgtEl>
                                        <p:attrNameLst>
                                          <p:attrName>style.visibility</p:attrName>
                                        </p:attrNameLst>
                                      </p:cBhvr>
                                      <p:to>
                                        <p:strVal val="visible"/>
                                      </p:to>
                                    </p:set>
                                    <p:animEffect transition="in" filter="dissolve">
                                      <p:cBhvr>
                                        <p:cTn id="12" dur="500"/>
                                        <p:tgtEl>
                                          <p:spTgt spid="133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22">
                                            <p:txEl>
                                              <p:pRg st="2" end="2"/>
                                            </p:txEl>
                                          </p:spTgt>
                                        </p:tgtEl>
                                        <p:attrNameLst>
                                          <p:attrName>style.visibility</p:attrName>
                                        </p:attrNameLst>
                                      </p:cBhvr>
                                      <p:to>
                                        <p:strVal val="visible"/>
                                      </p:to>
                                    </p:set>
                                    <p:animEffect transition="in" filter="dissolve">
                                      <p:cBhvr>
                                        <p:cTn id="17" dur="500"/>
                                        <p:tgtEl>
                                          <p:spTgt spid="1331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22">
                                            <p:txEl>
                                              <p:pRg st="3" end="3"/>
                                            </p:txEl>
                                          </p:spTgt>
                                        </p:tgtEl>
                                        <p:attrNameLst>
                                          <p:attrName>style.visibility</p:attrName>
                                        </p:attrNameLst>
                                      </p:cBhvr>
                                      <p:to>
                                        <p:strVal val="visible"/>
                                      </p:to>
                                    </p:set>
                                    <p:animEffect transition="in" filter="dissolve">
                                      <p:cBhvr>
                                        <p:cTn id="22" dur="500"/>
                                        <p:tgtEl>
                                          <p:spTgt spid="1331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22">
                                            <p:txEl>
                                              <p:pRg st="4" end="4"/>
                                            </p:txEl>
                                          </p:spTgt>
                                        </p:tgtEl>
                                        <p:attrNameLst>
                                          <p:attrName>style.visibility</p:attrName>
                                        </p:attrNameLst>
                                      </p:cBhvr>
                                      <p:to>
                                        <p:strVal val="visible"/>
                                      </p:to>
                                    </p:set>
                                    <p:animEffect transition="in" filter="dissolve">
                                      <p:cBhvr>
                                        <p:cTn id="27" dur="500"/>
                                        <p:tgtEl>
                                          <p:spTgt spid="1331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555875" y="1773238"/>
            <a:ext cx="4333875" cy="952500"/>
          </a:xfrm>
          <a:prstGeom prst="rect">
            <a:avLst/>
          </a:prstGeom>
          <a:solidFill>
            <a:schemeClr val="bg1"/>
          </a:solidFill>
          <a:ln w="38100">
            <a:solidFill>
              <a:schemeClr val="accent2"/>
            </a:solidFill>
            <a:miter lim="800000"/>
            <a:headEnd/>
            <a:tailEnd/>
          </a:ln>
        </p:spPr>
        <p:txBody>
          <a:bodyPr>
            <a:spAutoFit/>
          </a:bodyPr>
          <a:lstStyle/>
          <a:p>
            <a:r>
              <a:rPr lang="de-DE" sz="2000"/>
              <a:t>Proportion method on </a:t>
            </a:r>
          </a:p>
          <a:p>
            <a:r>
              <a:rPr lang="de-DE" sz="2000"/>
              <a:t>Löwenstein-Jensen medium</a:t>
            </a:r>
            <a:r>
              <a:rPr lang="de-DE" sz="900"/>
              <a:t> </a:t>
            </a:r>
          </a:p>
          <a:p>
            <a:r>
              <a:rPr lang="de-DE" sz="1400"/>
              <a:t>H, R, E, S, PTH, CM, OFL, CS, NSA (instead of P)</a:t>
            </a:r>
          </a:p>
        </p:txBody>
      </p:sp>
      <p:pic>
        <p:nvPicPr>
          <p:cNvPr id="41987" name="Picture 3"/>
          <p:cNvPicPr>
            <a:picLocks noChangeAspect="1" noChangeArrowheads="1"/>
          </p:cNvPicPr>
          <p:nvPr/>
        </p:nvPicPr>
        <p:blipFill>
          <a:blip r:embed="rId3" cstate="print"/>
          <a:srcRect/>
          <a:stretch>
            <a:fillRect/>
          </a:stretch>
        </p:blipFill>
        <p:spPr bwMode="auto">
          <a:xfrm>
            <a:off x="2555875" y="3048000"/>
            <a:ext cx="792163" cy="3200400"/>
          </a:xfrm>
          <a:prstGeom prst="rect">
            <a:avLst/>
          </a:prstGeom>
          <a:noFill/>
          <a:ln w="9525">
            <a:noFill/>
            <a:miter lim="800000"/>
            <a:headEnd/>
            <a:tailEnd/>
          </a:ln>
        </p:spPr>
      </p:pic>
      <p:sp>
        <p:nvSpPr>
          <p:cNvPr id="41988" name="Text Box 6"/>
          <p:cNvSpPr txBox="1">
            <a:spLocks noChangeArrowheads="1"/>
          </p:cNvSpPr>
          <p:nvPr/>
        </p:nvSpPr>
        <p:spPr bwMode="auto">
          <a:xfrm>
            <a:off x="4932363" y="3141663"/>
            <a:ext cx="3455987" cy="1503362"/>
          </a:xfrm>
          <a:prstGeom prst="rect">
            <a:avLst/>
          </a:prstGeom>
          <a:solidFill>
            <a:schemeClr val="bg1"/>
          </a:solidFill>
          <a:ln w="38100">
            <a:solidFill>
              <a:schemeClr val="accent2"/>
            </a:solidFill>
            <a:miter lim="800000"/>
            <a:headEnd/>
            <a:tailEnd/>
          </a:ln>
        </p:spPr>
        <p:txBody>
          <a:bodyPr>
            <a:spAutoFit/>
          </a:bodyPr>
          <a:lstStyle/>
          <a:p>
            <a:r>
              <a:rPr lang="de-DE" sz="1800"/>
              <a:t>Results available:</a:t>
            </a:r>
          </a:p>
          <a:p>
            <a:r>
              <a:rPr lang="de-DE" sz="1800"/>
              <a:t>4-6 weeks</a:t>
            </a:r>
          </a:p>
          <a:p>
            <a:endParaRPr lang="de-DE" sz="1800"/>
          </a:p>
          <a:p>
            <a:r>
              <a:rPr lang="de-DE" sz="1800"/>
              <a:t>No critical concentrations for new substances</a:t>
            </a:r>
          </a:p>
        </p:txBody>
      </p:sp>
      <p:sp>
        <p:nvSpPr>
          <p:cNvPr id="41989" name="Text Box 7"/>
          <p:cNvSpPr txBox="1">
            <a:spLocks noChangeArrowheads="1"/>
          </p:cNvSpPr>
          <p:nvPr/>
        </p:nvSpPr>
        <p:spPr bwMode="auto">
          <a:xfrm>
            <a:off x="457200" y="152400"/>
            <a:ext cx="8305800" cy="579438"/>
          </a:xfrm>
          <a:prstGeom prst="rect">
            <a:avLst/>
          </a:prstGeom>
          <a:noFill/>
          <a:ln w="38100">
            <a:noFill/>
            <a:miter lim="800000"/>
            <a:headEnd/>
            <a:tailEnd/>
          </a:ln>
        </p:spPr>
        <p:txBody>
          <a:bodyPr>
            <a:spAutoFit/>
          </a:bodyPr>
          <a:lstStyle/>
          <a:p>
            <a:pPr algn="ctr"/>
            <a:r>
              <a:rPr lang="de-DE" sz="3200"/>
              <a:t>Methods for Drug Susceptibility Testing</a:t>
            </a:r>
          </a:p>
        </p:txBody>
      </p:sp>
      <p:sp>
        <p:nvSpPr>
          <p:cNvPr id="41990" name="Rectangle 9"/>
          <p:cNvSpPr>
            <a:spLocks noChangeArrowheads="1"/>
          </p:cNvSpPr>
          <p:nvPr/>
        </p:nvSpPr>
        <p:spPr bwMode="auto">
          <a:xfrm>
            <a:off x="468313" y="836613"/>
            <a:ext cx="8280400" cy="73025"/>
          </a:xfrm>
          <a:prstGeom prst="rect">
            <a:avLst/>
          </a:prstGeom>
          <a:gradFill rotWithShape="1">
            <a:gsLst>
              <a:gs pos="0">
                <a:schemeClr val="accent2"/>
              </a:gs>
              <a:gs pos="100000">
                <a:schemeClr val="hlink"/>
              </a:gs>
            </a:gsLst>
            <a:lin ang="0" scaled="1"/>
          </a:gradFill>
          <a:ln w="9525">
            <a:noFill/>
            <a:miter lim="800000"/>
            <a:headEnd/>
            <a:tailEnd/>
          </a:ln>
        </p:spPr>
        <p:txBody>
          <a:bodyPr wrap="none" anchor="ctr"/>
          <a:lstStyle/>
          <a:p>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bac460"/>
          <p:cNvPicPr>
            <a:picLocks noChangeAspect="1" noChangeArrowheads="1"/>
          </p:cNvPicPr>
          <p:nvPr/>
        </p:nvPicPr>
        <p:blipFill>
          <a:blip r:embed="rId3" cstate="print"/>
          <a:srcRect/>
          <a:stretch>
            <a:fillRect/>
          </a:stretch>
        </p:blipFill>
        <p:spPr bwMode="auto">
          <a:xfrm>
            <a:off x="1403350" y="2852738"/>
            <a:ext cx="2520950" cy="2808287"/>
          </a:xfrm>
          <a:prstGeom prst="rect">
            <a:avLst/>
          </a:prstGeom>
          <a:noFill/>
          <a:ln w="9525">
            <a:noFill/>
            <a:miter lim="800000"/>
            <a:headEnd/>
            <a:tailEnd/>
          </a:ln>
        </p:spPr>
      </p:pic>
      <p:sp>
        <p:nvSpPr>
          <p:cNvPr id="43011" name="Text Box 6"/>
          <p:cNvSpPr txBox="1">
            <a:spLocks noChangeArrowheads="1"/>
          </p:cNvSpPr>
          <p:nvPr/>
        </p:nvSpPr>
        <p:spPr bwMode="auto">
          <a:xfrm>
            <a:off x="1331913" y="1341438"/>
            <a:ext cx="2592387" cy="1044575"/>
          </a:xfrm>
          <a:prstGeom prst="rect">
            <a:avLst/>
          </a:prstGeom>
          <a:solidFill>
            <a:schemeClr val="bg1"/>
          </a:solidFill>
          <a:ln w="38100">
            <a:solidFill>
              <a:schemeClr val="accent2"/>
            </a:solidFill>
            <a:miter lim="800000"/>
            <a:headEnd/>
            <a:tailEnd/>
          </a:ln>
        </p:spPr>
        <p:txBody>
          <a:bodyPr>
            <a:spAutoFit/>
          </a:bodyPr>
          <a:lstStyle/>
          <a:p>
            <a:r>
              <a:rPr lang="de-DE"/>
              <a:t>BACTEC 460TB </a:t>
            </a:r>
          </a:p>
          <a:p>
            <a:r>
              <a:rPr lang="de-DE" sz="1800"/>
              <a:t>All drugs except </a:t>
            </a:r>
          </a:p>
          <a:p>
            <a:r>
              <a:rPr lang="de-DE" sz="1800"/>
              <a:t>cycloserine</a:t>
            </a:r>
          </a:p>
        </p:txBody>
      </p:sp>
      <p:sp>
        <p:nvSpPr>
          <p:cNvPr id="43012" name="Text Box 7"/>
          <p:cNvSpPr txBox="1">
            <a:spLocks noChangeArrowheads="1"/>
          </p:cNvSpPr>
          <p:nvPr/>
        </p:nvSpPr>
        <p:spPr bwMode="auto">
          <a:xfrm>
            <a:off x="457200" y="152400"/>
            <a:ext cx="8305800" cy="579438"/>
          </a:xfrm>
          <a:prstGeom prst="rect">
            <a:avLst/>
          </a:prstGeom>
          <a:noFill/>
          <a:ln w="38100">
            <a:noFill/>
            <a:miter lim="800000"/>
            <a:headEnd/>
            <a:tailEnd/>
          </a:ln>
        </p:spPr>
        <p:txBody>
          <a:bodyPr>
            <a:spAutoFit/>
          </a:bodyPr>
          <a:lstStyle/>
          <a:p>
            <a:pPr algn="ctr"/>
            <a:r>
              <a:rPr lang="de-DE" sz="3200"/>
              <a:t>Methods for Drug Susceptibility Testing</a:t>
            </a:r>
          </a:p>
        </p:txBody>
      </p:sp>
      <p:sp>
        <p:nvSpPr>
          <p:cNvPr id="43013" name="Text Box 8"/>
          <p:cNvSpPr txBox="1">
            <a:spLocks noChangeArrowheads="1"/>
          </p:cNvSpPr>
          <p:nvPr/>
        </p:nvSpPr>
        <p:spPr bwMode="auto">
          <a:xfrm>
            <a:off x="4859338" y="2924175"/>
            <a:ext cx="2881312" cy="1352550"/>
          </a:xfrm>
          <a:prstGeom prst="rect">
            <a:avLst/>
          </a:prstGeom>
          <a:solidFill>
            <a:schemeClr val="bg1"/>
          </a:solidFill>
          <a:ln w="38100">
            <a:solidFill>
              <a:schemeClr val="tx1"/>
            </a:solidFill>
            <a:miter lim="800000"/>
            <a:headEnd/>
            <a:tailEnd/>
          </a:ln>
        </p:spPr>
        <p:txBody>
          <a:bodyPr>
            <a:spAutoFit/>
          </a:bodyPr>
          <a:lstStyle/>
          <a:p>
            <a:r>
              <a:rPr lang="de-DE" sz="1600"/>
              <a:t>Results available:</a:t>
            </a:r>
          </a:p>
          <a:p>
            <a:r>
              <a:rPr lang="de-DE" sz="1600"/>
              <a:t>1-2 weeks</a:t>
            </a:r>
          </a:p>
          <a:p>
            <a:endParaRPr lang="de-DE" sz="1600"/>
          </a:p>
          <a:p>
            <a:r>
              <a:rPr lang="de-DE" sz="1600"/>
              <a:t>Radioactive materials, waste</a:t>
            </a:r>
            <a:endParaRPr lang="de-DE" sz="1600">
              <a:solidFill>
                <a:srgbClr val="FF0000"/>
              </a:solidFill>
            </a:endParaRPr>
          </a:p>
        </p:txBody>
      </p:sp>
      <p:sp>
        <p:nvSpPr>
          <p:cNvPr id="43014" name="Rectangle 9"/>
          <p:cNvSpPr>
            <a:spLocks noChangeArrowheads="1"/>
          </p:cNvSpPr>
          <p:nvPr/>
        </p:nvSpPr>
        <p:spPr bwMode="auto">
          <a:xfrm>
            <a:off x="468313" y="836613"/>
            <a:ext cx="8280400" cy="73025"/>
          </a:xfrm>
          <a:prstGeom prst="rect">
            <a:avLst/>
          </a:prstGeom>
          <a:gradFill rotWithShape="1">
            <a:gsLst>
              <a:gs pos="0">
                <a:schemeClr val="accent2"/>
              </a:gs>
              <a:gs pos="100000">
                <a:schemeClr val="hlink"/>
              </a:gs>
            </a:gsLst>
            <a:lin ang="0" scaled="1"/>
          </a:gradFill>
          <a:ln w="9525">
            <a:noFill/>
            <a:miter lim="800000"/>
            <a:headEnd/>
            <a:tailEnd/>
          </a:ln>
        </p:spPr>
        <p:txBody>
          <a:bodyPr wrap="none" anchor="ct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003800" y="2924175"/>
            <a:ext cx="2016125" cy="863600"/>
          </a:xfrm>
          <a:prstGeom prst="rect">
            <a:avLst/>
          </a:prstGeom>
          <a:solidFill>
            <a:schemeClr val="bg1"/>
          </a:solidFill>
          <a:ln w="38100">
            <a:solidFill>
              <a:schemeClr val="accent2"/>
            </a:solidFill>
            <a:miter lim="800000"/>
            <a:headEnd/>
            <a:tailEnd/>
          </a:ln>
        </p:spPr>
        <p:txBody>
          <a:bodyPr>
            <a:spAutoFit/>
          </a:bodyPr>
          <a:lstStyle/>
          <a:p>
            <a:r>
              <a:rPr lang="de-DE" sz="1600"/>
              <a:t>Results available:</a:t>
            </a:r>
          </a:p>
          <a:p>
            <a:endParaRPr lang="de-DE" sz="1600"/>
          </a:p>
          <a:p>
            <a:r>
              <a:rPr lang="de-DE" sz="1600"/>
              <a:t>1-2 weeks</a:t>
            </a:r>
          </a:p>
        </p:txBody>
      </p:sp>
      <p:pic>
        <p:nvPicPr>
          <p:cNvPr id="44035" name="Picture 5" descr="mgit960b"/>
          <p:cNvPicPr>
            <a:picLocks noChangeAspect="1" noChangeArrowheads="1"/>
          </p:cNvPicPr>
          <p:nvPr/>
        </p:nvPicPr>
        <p:blipFill>
          <a:blip r:embed="rId3" cstate="print"/>
          <a:srcRect/>
          <a:stretch>
            <a:fillRect/>
          </a:stretch>
        </p:blipFill>
        <p:spPr bwMode="auto">
          <a:xfrm>
            <a:off x="1835150" y="2743200"/>
            <a:ext cx="2376488" cy="3546475"/>
          </a:xfrm>
          <a:prstGeom prst="rect">
            <a:avLst/>
          </a:prstGeom>
          <a:noFill/>
          <a:ln w="9525">
            <a:noFill/>
            <a:miter lim="800000"/>
            <a:headEnd/>
            <a:tailEnd/>
          </a:ln>
        </p:spPr>
      </p:pic>
      <p:sp>
        <p:nvSpPr>
          <p:cNvPr id="44036" name="Text Box 7"/>
          <p:cNvSpPr txBox="1">
            <a:spLocks noChangeArrowheads="1"/>
          </p:cNvSpPr>
          <p:nvPr/>
        </p:nvSpPr>
        <p:spPr bwMode="auto">
          <a:xfrm>
            <a:off x="457200" y="152400"/>
            <a:ext cx="8305800" cy="579438"/>
          </a:xfrm>
          <a:prstGeom prst="rect">
            <a:avLst/>
          </a:prstGeom>
          <a:noFill/>
          <a:ln w="38100">
            <a:noFill/>
            <a:miter lim="800000"/>
            <a:headEnd/>
            <a:tailEnd/>
          </a:ln>
        </p:spPr>
        <p:txBody>
          <a:bodyPr>
            <a:spAutoFit/>
          </a:bodyPr>
          <a:lstStyle/>
          <a:p>
            <a:pPr algn="ctr"/>
            <a:r>
              <a:rPr lang="de-DE" sz="3200"/>
              <a:t>Methods for Drug Susceptibility Testing</a:t>
            </a:r>
          </a:p>
        </p:txBody>
      </p:sp>
      <p:sp>
        <p:nvSpPr>
          <p:cNvPr id="44037" name="Text Box 8"/>
          <p:cNvSpPr txBox="1">
            <a:spLocks noChangeArrowheads="1"/>
          </p:cNvSpPr>
          <p:nvPr/>
        </p:nvSpPr>
        <p:spPr bwMode="auto">
          <a:xfrm>
            <a:off x="1835150" y="1628775"/>
            <a:ext cx="2881313" cy="769938"/>
          </a:xfrm>
          <a:prstGeom prst="rect">
            <a:avLst/>
          </a:prstGeom>
          <a:solidFill>
            <a:schemeClr val="bg1"/>
          </a:solidFill>
          <a:ln w="38100">
            <a:solidFill>
              <a:schemeClr val="tx1"/>
            </a:solidFill>
            <a:miter lim="800000"/>
            <a:headEnd/>
            <a:tailEnd/>
          </a:ln>
        </p:spPr>
        <p:txBody>
          <a:bodyPr>
            <a:spAutoFit/>
          </a:bodyPr>
          <a:lstStyle/>
          <a:p>
            <a:r>
              <a:rPr lang="de-DE"/>
              <a:t>MGIT 960 </a:t>
            </a:r>
          </a:p>
          <a:p>
            <a:r>
              <a:rPr lang="de-DE" sz="1800"/>
              <a:t>For all drugs, except CS</a:t>
            </a:r>
          </a:p>
        </p:txBody>
      </p:sp>
      <p:sp>
        <p:nvSpPr>
          <p:cNvPr id="44038" name="Rectangle 9"/>
          <p:cNvSpPr>
            <a:spLocks noChangeArrowheads="1"/>
          </p:cNvSpPr>
          <p:nvPr/>
        </p:nvSpPr>
        <p:spPr bwMode="auto">
          <a:xfrm>
            <a:off x="468313" y="836613"/>
            <a:ext cx="8280400" cy="73025"/>
          </a:xfrm>
          <a:prstGeom prst="rect">
            <a:avLst/>
          </a:prstGeom>
          <a:gradFill rotWithShape="1">
            <a:gsLst>
              <a:gs pos="0">
                <a:schemeClr val="accent2"/>
              </a:gs>
              <a:gs pos="100000">
                <a:schemeClr val="hlink"/>
              </a:gs>
            </a:gsLst>
            <a:lin ang="0" scaled="1"/>
          </a:gradFill>
          <a:ln w="9525">
            <a:noFill/>
            <a:miter lim="800000"/>
            <a:headEnd/>
            <a:tailEnd/>
          </a:ln>
        </p:spPr>
        <p:txBody>
          <a:bodyPr wrap="none" anchor="ctr"/>
          <a:lstStyle/>
          <a:p>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143000" y="1341438"/>
            <a:ext cx="7391400" cy="4824412"/>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45059" name="Rectangle 3"/>
          <p:cNvSpPr>
            <a:spLocks noChangeArrowheads="1"/>
          </p:cNvSpPr>
          <p:nvPr/>
        </p:nvSpPr>
        <p:spPr bwMode="auto">
          <a:xfrm>
            <a:off x="2133600" y="1557338"/>
            <a:ext cx="6019800" cy="5203825"/>
          </a:xfrm>
          <a:prstGeom prst="rect">
            <a:avLst/>
          </a:prstGeom>
          <a:noFill/>
          <a:ln w="9525">
            <a:noFill/>
            <a:miter lim="800000"/>
            <a:headEnd/>
            <a:tailEnd/>
          </a:ln>
        </p:spPr>
        <p:txBody>
          <a:bodyPr lIns="92075" tIns="46038" rIns="92075" bIns="46038">
            <a:spAutoFit/>
          </a:bodyPr>
          <a:lstStyle/>
          <a:p>
            <a:pPr eaLnBrk="0" hangingPunct="0"/>
            <a:r>
              <a:rPr lang="en-GB">
                <a:solidFill>
                  <a:srgbClr val="EC0000"/>
                </a:solidFill>
              </a:rPr>
              <a:t>Advantages </a:t>
            </a:r>
            <a:r>
              <a:rPr lang="en-GB"/>
              <a:t>compared to solid media:</a:t>
            </a:r>
          </a:p>
          <a:p>
            <a:pPr eaLnBrk="0" hangingPunct="0">
              <a:buFontTx/>
              <a:buChar char="•"/>
            </a:pPr>
            <a:r>
              <a:rPr lang="en-GB"/>
              <a:t> more rapid</a:t>
            </a:r>
          </a:p>
          <a:p>
            <a:pPr eaLnBrk="0" hangingPunct="0">
              <a:buFontTx/>
              <a:buChar char="•"/>
            </a:pPr>
            <a:r>
              <a:rPr lang="en-GB"/>
              <a:t> high quality of media</a:t>
            </a:r>
          </a:p>
          <a:p>
            <a:pPr eaLnBrk="0" hangingPunct="0">
              <a:buFontTx/>
              <a:buChar char="•"/>
            </a:pPr>
            <a:r>
              <a:rPr lang="en-GB"/>
              <a:t> fully automated system</a:t>
            </a:r>
          </a:p>
          <a:p>
            <a:pPr eaLnBrk="0" hangingPunct="0">
              <a:buFontTx/>
              <a:buChar char="•"/>
            </a:pPr>
            <a:r>
              <a:rPr lang="en-GB"/>
              <a:t> testing of 1</a:t>
            </a:r>
            <a:r>
              <a:rPr lang="en-GB" baseline="30000"/>
              <a:t>st</a:t>
            </a:r>
            <a:r>
              <a:rPr lang="en-GB"/>
              <a:t>, 2</a:t>
            </a:r>
            <a:r>
              <a:rPr lang="en-GB" baseline="30000"/>
              <a:t>nd</a:t>
            </a:r>
            <a:r>
              <a:rPr lang="en-GB"/>
              <a:t>, and new drugs</a:t>
            </a:r>
          </a:p>
          <a:p>
            <a:pPr eaLnBrk="0" hangingPunct="0">
              <a:buFontTx/>
              <a:buChar char="•"/>
            </a:pPr>
            <a:r>
              <a:rPr lang="en-GB"/>
              <a:t> safety: plastic tubes</a:t>
            </a:r>
          </a:p>
          <a:p>
            <a:pPr eaLnBrk="0" hangingPunct="0"/>
            <a:endParaRPr lang="en-GB">
              <a:solidFill>
                <a:schemeClr val="accent2"/>
              </a:solidFill>
            </a:endParaRPr>
          </a:p>
          <a:p>
            <a:pPr eaLnBrk="0" hangingPunct="0"/>
            <a:r>
              <a:rPr lang="en-GB">
                <a:solidFill>
                  <a:srgbClr val="EC0000"/>
                </a:solidFill>
              </a:rPr>
              <a:t>Disadvantages</a:t>
            </a:r>
            <a:r>
              <a:rPr lang="en-GB"/>
              <a:t>:</a:t>
            </a:r>
          </a:p>
          <a:p>
            <a:pPr eaLnBrk="0" hangingPunct="0">
              <a:buFontTx/>
              <a:buChar char="•"/>
            </a:pPr>
            <a:r>
              <a:rPr lang="en-GB"/>
              <a:t> expensive</a:t>
            </a:r>
          </a:p>
          <a:p>
            <a:pPr eaLnBrk="0" hangingPunct="0">
              <a:buFontTx/>
              <a:buChar char="•"/>
            </a:pPr>
            <a:r>
              <a:rPr lang="en-GB"/>
              <a:t> higher contamination rate</a:t>
            </a:r>
          </a:p>
          <a:p>
            <a:pPr eaLnBrk="0" hangingPunct="0">
              <a:buFontTx/>
              <a:buChar char="•"/>
            </a:pPr>
            <a:r>
              <a:rPr lang="en-GB"/>
              <a:t> dependency on a company</a:t>
            </a:r>
          </a:p>
          <a:p>
            <a:pPr eaLnBrk="0" hangingPunct="0">
              <a:buFontTx/>
              <a:buChar char="•"/>
            </a:pPr>
            <a:r>
              <a:rPr lang="en-GB"/>
              <a:t> no DST for Cycloserine </a:t>
            </a:r>
          </a:p>
          <a:p>
            <a:pPr eaLnBrk="0" hangingPunct="0"/>
            <a:endParaRPr lang="en-GB"/>
          </a:p>
          <a:p>
            <a:pPr eaLnBrk="0" hangingPunct="0"/>
            <a:endParaRPr lang="en-GB"/>
          </a:p>
        </p:txBody>
      </p:sp>
      <p:sp>
        <p:nvSpPr>
          <p:cNvPr id="45060" name="Rectangle 4"/>
          <p:cNvSpPr>
            <a:spLocks noChangeArrowheads="1"/>
          </p:cNvSpPr>
          <p:nvPr/>
        </p:nvSpPr>
        <p:spPr bwMode="auto">
          <a:xfrm>
            <a:off x="3419475" y="188913"/>
            <a:ext cx="184150" cy="579437"/>
          </a:xfrm>
          <a:prstGeom prst="rect">
            <a:avLst/>
          </a:prstGeom>
          <a:noFill/>
          <a:ln w="9525">
            <a:noFill/>
            <a:miter lim="800000"/>
            <a:headEnd/>
            <a:tailEnd/>
          </a:ln>
        </p:spPr>
        <p:txBody>
          <a:bodyPr wrap="none" lIns="92075" tIns="46038" rIns="92075" bIns="46038">
            <a:spAutoFit/>
          </a:bodyPr>
          <a:lstStyle/>
          <a:p>
            <a:pPr eaLnBrk="0" hangingPunct="0"/>
            <a:endParaRPr lang="fr-FR" sz="3200"/>
          </a:p>
        </p:txBody>
      </p:sp>
      <p:sp>
        <p:nvSpPr>
          <p:cNvPr id="45061" name="AutoShape 5"/>
          <p:cNvSpPr>
            <a:spLocks noChangeArrowheads="1"/>
          </p:cNvSpPr>
          <p:nvPr/>
        </p:nvSpPr>
        <p:spPr bwMode="auto">
          <a:xfrm>
            <a:off x="1371600" y="1700213"/>
            <a:ext cx="609600" cy="152400"/>
          </a:xfrm>
          <a:custGeom>
            <a:avLst/>
            <a:gdLst>
              <a:gd name="T0" fmla="*/ 2147483647 w 21600"/>
              <a:gd name="T1" fmla="*/ 0 h 21600"/>
              <a:gd name="T2" fmla="*/ 0 w 21600"/>
              <a:gd name="T3" fmla="*/ 26763836 h 21600"/>
              <a:gd name="T4" fmla="*/ 2147483647 w 21600"/>
              <a:gd name="T5" fmla="*/ 53527701 h 21600"/>
              <a:gd name="T6" fmla="*/ 2147483647 w 21600"/>
              <a:gd name="T7" fmla="*/ 2676383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33FF"/>
          </a:solidFill>
          <a:ln w="9525">
            <a:solidFill>
              <a:schemeClr val="tx1"/>
            </a:solidFill>
            <a:miter lim="800000"/>
            <a:headEnd/>
            <a:tailEnd/>
          </a:ln>
        </p:spPr>
        <p:txBody>
          <a:bodyPr wrap="none" anchor="ctr"/>
          <a:lstStyle/>
          <a:p>
            <a:endParaRPr lang="en-US"/>
          </a:p>
        </p:txBody>
      </p:sp>
      <p:sp>
        <p:nvSpPr>
          <p:cNvPr id="45062" name="AutoShape 6"/>
          <p:cNvSpPr>
            <a:spLocks noChangeArrowheads="1"/>
          </p:cNvSpPr>
          <p:nvPr/>
        </p:nvSpPr>
        <p:spPr bwMode="auto">
          <a:xfrm>
            <a:off x="1371600" y="4291013"/>
            <a:ext cx="609600" cy="152400"/>
          </a:xfrm>
          <a:custGeom>
            <a:avLst/>
            <a:gdLst>
              <a:gd name="T0" fmla="*/ 2147483647 w 21600"/>
              <a:gd name="T1" fmla="*/ 0 h 21600"/>
              <a:gd name="T2" fmla="*/ 0 w 21600"/>
              <a:gd name="T3" fmla="*/ 26763836 h 21600"/>
              <a:gd name="T4" fmla="*/ 2147483647 w 21600"/>
              <a:gd name="T5" fmla="*/ 53527701 h 21600"/>
              <a:gd name="T6" fmla="*/ 2147483647 w 21600"/>
              <a:gd name="T7" fmla="*/ 2676383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33FF"/>
          </a:solidFill>
          <a:ln w="9525">
            <a:solidFill>
              <a:schemeClr val="tx1"/>
            </a:solidFill>
            <a:miter lim="800000"/>
            <a:headEnd/>
            <a:tailEnd/>
          </a:ln>
        </p:spPr>
        <p:txBody>
          <a:bodyPr wrap="none" anchor="ctr"/>
          <a:lstStyle/>
          <a:p>
            <a:endParaRPr lang="en-US"/>
          </a:p>
        </p:txBody>
      </p:sp>
      <p:pic>
        <p:nvPicPr>
          <p:cNvPr id="45063" name="Picture 7" descr="logolg"/>
          <p:cNvPicPr>
            <a:picLocks noChangeAspect="1" noChangeArrowheads="1"/>
          </p:cNvPicPr>
          <p:nvPr/>
        </p:nvPicPr>
        <p:blipFill>
          <a:blip r:embed="rId3" cstate="print"/>
          <a:srcRect/>
          <a:stretch>
            <a:fillRect/>
          </a:stretch>
        </p:blipFill>
        <p:spPr bwMode="auto">
          <a:xfrm>
            <a:off x="228600" y="6400800"/>
            <a:ext cx="1219200" cy="406400"/>
          </a:xfrm>
          <a:prstGeom prst="rect">
            <a:avLst/>
          </a:prstGeom>
          <a:noFill/>
          <a:ln w="9525">
            <a:noFill/>
            <a:miter lim="800000"/>
            <a:headEnd/>
            <a:tailEnd/>
          </a:ln>
        </p:spPr>
      </p:pic>
      <p:sp>
        <p:nvSpPr>
          <p:cNvPr id="45064" name="Rectangle 8"/>
          <p:cNvSpPr>
            <a:spLocks noChangeArrowheads="1"/>
          </p:cNvSpPr>
          <p:nvPr/>
        </p:nvSpPr>
        <p:spPr bwMode="auto">
          <a:xfrm>
            <a:off x="468313" y="836613"/>
            <a:ext cx="8280400" cy="73025"/>
          </a:xfrm>
          <a:prstGeom prst="rect">
            <a:avLst/>
          </a:prstGeom>
          <a:gradFill rotWithShape="1">
            <a:gsLst>
              <a:gs pos="0">
                <a:schemeClr val="accent2"/>
              </a:gs>
              <a:gs pos="100000">
                <a:schemeClr val="hlink"/>
              </a:gs>
            </a:gsLst>
            <a:lin ang="0" scaled="1"/>
          </a:gradFill>
          <a:ln w="9525">
            <a:noFill/>
            <a:miter lim="800000"/>
            <a:headEnd/>
            <a:tailEnd/>
          </a:ln>
        </p:spPr>
        <p:txBody>
          <a:bodyPr wrap="none" anchor="ctr"/>
          <a:lstStyle/>
          <a:p>
            <a:endParaRPr lang="en-GB"/>
          </a:p>
        </p:txBody>
      </p:sp>
      <p:sp>
        <p:nvSpPr>
          <p:cNvPr id="45065" name="Rectangle 9"/>
          <p:cNvSpPr>
            <a:spLocks noChangeArrowheads="1"/>
          </p:cNvSpPr>
          <p:nvPr/>
        </p:nvSpPr>
        <p:spPr bwMode="auto">
          <a:xfrm>
            <a:off x="755650" y="188913"/>
            <a:ext cx="7578725" cy="579437"/>
          </a:xfrm>
          <a:prstGeom prst="rect">
            <a:avLst/>
          </a:prstGeom>
          <a:noFill/>
          <a:ln w="9525">
            <a:noFill/>
            <a:miter lim="800000"/>
            <a:headEnd/>
            <a:tailEnd/>
          </a:ln>
        </p:spPr>
        <p:txBody>
          <a:bodyPr wrap="none" lIns="92075" tIns="46038" rIns="92075" bIns="46038">
            <a:spAutoFit/>
          </a:bodyPr>
          <a:lstStyle/>
          <a:p>
            <a:pPr eaLnBrk="0" hangingPunct="0"/>
            <a:r>
              <a:rPr lang="en-GB" sz="3200"/>
              <a:t>Liquid media compared to solid media</a:t>
            </a:r>
            <a:endParaRPr lang="en-US" sz="32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ORGAN SPECIFIC:</a:t>
            </a:r>
          </a:p>
          <a:p>
            <a:r>
              <a:rPr lang="en-US" sz="2400" dirty="0"/>
              <a:t>PULMONARY:</a:t>
            </a:r>
            <a:endParaRPr lang="en-US" sz="1800" dirty="0"/>
          </a:p>
          <a:p>
            <a:r>
              <a:rPr lang="en-US" sz="2000" dirty="0"/>
              <a:t>1.COUGH- USUALLY DRY,MAY BE ASSOC. WITH MILD TO MODERATE HEMOPTYSIS, RARELY MASSIVE.PRODUCTIVE IF SEC.BACT. INFECTION..</a:t>
            </a:r>
          </a:p>
          <a:p>
            <a:r>
              <a:rPr lang="en-US" sz="2000" dirty="0"/>
              <a:t>2.CHEST PAIN- USUALLY NON SPECIFIC,UNILATERAL SHARP,STABBING IN PLEURISY/PLEURAL EFFUSION.</a:t>
            </a:r>
          </a:p>
          <a:p>
            <a:r>
              <a:rPr lang="en-US" sz="2000" dirty="0"/>
              <a:t>3.DYSPNOEA- IF COMPLICATION LIKE MODERATE TO MASSIVE PLEURAL EFFUSION OR PNEUMOTHORAX OR EXTENSIVE PARENCHYMAL INVOLVEMENT.</a:t>
            </a:r>
          </a:p>
          <a:p>
            <a:endParaRPr lang="en-US" sz="2400" dirty="0"/>
          </a:p>
          <a:p>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CHEST X-RAYS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4800" y="1219200"/>
            <a:ext cx="8381999" cy="5562600"/>
          </a:xfrm>
        </p:spPr>
      </p:pic>
    </p:spTree>
    <p:extLst>
      <p:ext uri="{BB962C8B-B14F-4D97-AF65-F5344CB8AC3E}">
        <p14:creationId xmlns:p14="http://schemas.microsoft.com/office/powerpoint/2010/main" xmlns="" val="1844204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1600200"/>
            <a:ext cx="8229599" cy="5257800"/>
          </a:xfrm>
        </p:spPr>
      </p:pic>
    </p:spTree>
    <p:extLst>
      <p:ext uri="{BB962C8B-B14F-4D97-AF65-F5344CB8AC3E}">
        <p14:creationId xmlns:p14="http://schemas.microsoft.com/office/powerpoint/2010/main" xmlns="" val="4008583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1600200"/>
            <a:ext cx="8381999" cy="5257800"/>
          </a:xfrm>
        </p:spPr>
      </p:pic>
    </p:spTree>
    <p:extLst>
      <p:ext uri="{BB962C8B-B14F-4D97-AF65-F5344CB8AC3E}">
        <p14:creationId xmlns:p14="http://schemas.microsoft.com/office/powerpoint/2010/main" xmlns="" val="4091777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636588" y="-636585"/>
            <a:ext cx="7870825" cy="91440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170737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1143000" y="-1143000"/>
            <a:ext cx="6858000" cy="91440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54629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1143002" y="-1142998"/>
            <a:ext cx="6857999" cy="91440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68433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5"/>
          <p:cNvSpPr>
            <a:spLocks noGrp="1"/>
          </p:cNvSpPr>
          <p:nvPr>
            <p:ph type="ftr" sz="quarter" idx="11"/>
          </p:nvPr>
        </p:nvSpPr>
        <p:spPr>
          <a:noFill/>
        </p:spPr>
        <p:txBody>
          <a:bodyPr/>
          <a:lstStyle/>
          <a:p>
            <a:endParaRPr lang="en-US" dirty="0"/>
          </a:p>
        </p:txBody>
      </p:sp>
      <p:sp>
        <p:nvSpPr>
          <p:cNvPr id="30723" name="Slide Number Placeholder 6"/>
          <p:cNvSpPr>
            <a:spLocks noGrp="1"/>
          </p:cNvSpPr>
          <p:nvPr>
            <p:ph type="sldNum" sz="quarter" idx="12"/>
          </p:nvPr>
        </p:nvSpPr>
        <p:spPr>
          <a:noFill/>
        </p:spPr>
        <p:txBody>
          <a:bodyPr/>
          <a:lstStyle/>
          <a:p>
            <a:fld id="{6896B574-DA76-4AA4-B0E0-04F331D6CB2F}" type="slidenum">
              <a:rPr lang="en-US" smtClean="0"/>
              <a:pPr/>
              <a:t>36</a:t>
            </a:fld>
            <a:endParaRPr lang="en-US"/>
          </a:p>
        </p:txBody>
      </p:sp>
      <p:sp>
        <p:nvSpPr>
          <p:cNvPr id="30724" name="Rectangle 26"/>
          <p:cNvSpPr>
            <a:spLocks noGrp="1" noChangeArrowheads="1"/>
          </p:cNvSpPr>
          <p:nvPr>
            <p:ph type="body" sz="half" idx="1"/>
          </p:nvPr>
        </p:nvSpPr>
        <p:spPr>
          <a:xfrm>
            <a:off x="76200" y="1371600"/>
            <a:ext cx="4572000" cy="5029200"/>
          </a:xfrm>
        </p:spPr>
        <p:txBody>
          <a:bodyPr/>
          <a:lstStyle/>
          <a:p>
            <a:pPr eaLnBrk="1" hangingPunct="1"/>
            <a:r>
              <a:rPr lang="en-US" sz="2800"/>
              <a:t>Before TB antibiotics, many patients were sent to sanatoriums</a:t>
            </a:r>
          </a:p>
          <a:p>
            <a:pPr eaLnBrk="1" hangingPunct="1"/>
            <a:endParaRPr lang="en-US" sz="1600"/>
          </a:p>
          <a:p>
            <a:pPr eaLnBrk="1" hangingPunct="1"/>
            <a:r>
              <a:rPr lang="en-US" sz="2800"/>
              <a:t>Patients followed a regimen of bed rest, open air, and sunshine</a:t>
            </a:r>
          </a:p>
          <a:p>
            <a:pPr lvl="1" eaLnBrk="1" hangingPunct="1"/>
            <a:endParaRPr lang="en-US" sz="1600"/>
          </a:p>
          <a:p>
            <a:pPr eaLnBrk="1" hangingPunct="1"/>
            <a:r>
              <a:rPr lang="en-US" sz="2800"/>
              <a:t>TB patients who could not afford sanatoriums often died at home</a:t>
            </a:r>
            <a:endParaRPr lang="en-US" sz="1800"/>
          </a:p>
        </p:txBody>
      </p:sp>
      <p:pic>
        <p:nvPicPr>
          <p:cNvPr id="30725" name="Picture 14" descr="TB Sanatorium - Open Air/Sunshine Therapy"/>
          <p:cNvPicPr>
            <a:picLocks noChangeAspect="1" noChangeArrowheads="1"/>
          </p:cNvPicPr>
          <p:nvPr/>
        </p:nvPicPr>
        <p:blipFill>
          <a:blip r:embed="rId3" cstate="print"/>
          <a:srcRect/>
          <a:stretch>
            <a:fillRect/>
          </a:stretch>
        </p:blipFill>
        <p:spPr bwMode="auto">
          <a:xfrm>
            <a:off x="4648200" y="2009775"/>
            <a:ext cx="4343400" cy="2867025"/>
          </a:xfrm>
          <a:prstGeom prst="rect">
            <a:avLst/>
          </a:prstGeom>
          <a:noFill/>
          <a:ln w="9525">
            <a:noFill/>
            <a:miter lim="800000"/>
            <a:headEnd/>
            <a:tailEnd/>
          </a:ln>
        </p:spPr>
      </p:pic>
      <p:sp>
        <p:nvSpPr>
          <p:cNvPr id="30726" name="Rectangle 29"/>
          <p:cNvSpPr>
            <a:spLocks noGrp="1" noChangeArrowheads="1"/>
          </p:cNvSpPr>
          <p:nvPr>
            <p:ph type="title"/>
          </p:nvPr>
        </p:nvSpPr>
        <p:spPr>
          <a:xfrm>
            <a:off x="381000" y="458450"/>
            <a:ext cx="8229600" cy="685800"/>
          </a:xfrm>
          <a:noFill/>
        </p:spPr>
        <p:txBody>
          <a:bodyPr>
            <a:normAutofit fontScale="90000"/>
          </a:bodyPr>
          <a:lstStyle/>
          <a:p>
            <a:pPr eaLnBrk="1" hangingPunct="1"/>
            <a:r>
              <a:rPr lang="en-US" dirty="0"/>
              <a:t>History of TB </a:t>
            </a:r>
            <a:br>
              <a:rPr lang="en-US" dirty="0"/>
            </a:br>
            <a:r>
              <a:rPr lang="en-US" sz="3200" dirty="0"/>
              <a:t>Sanatoriums</a:t>
            </a:r>
          </a:p>
        </p:txBody>
      </p:sp>
      <p:sp>
        <p:nvSpPr>
          <p:cNvPr id="30727" name="TextBox 6"/>
          <p:cNvSpPr txBox="1">
            <a:spLocks noChangeArrowheads="1"/>
          </p:cNvSpPr>
          <p:nvPr/>
        </p:nvSpPr>
        <p:spPr bwMode="auto">
          <a:xfrm>
            <a:off x="4648200" y="4953000"/>
            <a:ext cx="4267200" cy="276225"/>
          </a:xfrm>
          <a:prstGeom prst="rect">
            <a:avLst/>
          </a:prstGeom>
          <a:noFill/>
          <a:ln w="9525">
            <a:noFill/>
            <a:miter lim="800000"/>
            <a:headEnd/>
            <a:tailEnd/>
          </a:ln>
        </p:spPr>
        <p:txBody>
          <a:bodyPr>
            <a:spAutoFit/>
          </a:bodyPr>
          <a:lstStyle/>
          <a:p>
            <a:pPr algn="ctr"/>
            <a:r>
              <a:rPr lang="en-US" sz="1200">
                <a:solidFill>
                  <a:schemeClr val="tx1"/>
                </a:solidFill>
              </a:rPr>
              <a:t>Sanatorium patients resting outside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5"/>
          <p:cNvSpPr>
            <a:spLocks noGrp="1"/>
          </p:cNvSpPr>
          <p:nvPr>
            <p:ph type="ftr" sz="quarter" idx="11"/>
          </p:nvPr>
        </p:nvSpPr>
        <p:spPr>
          <a:noFill/>
        </p:spPr>
        <p:txBody>
          <a:bodyPr/>
          <a:lstStyle/>
          <a:p>
            <a:endParaRPr lang="en-US" dirty="0"/>
          </a:p>
        </p:txBody>
      </p:sp>
      <p:sp>
        <p:nvSpPr>
          <p:cNvPr id="31747" name="Slide Number Placeholder 6"/>
          <p:cNvSpPr>
            <a:spLocks noGrp="1"/>
          </p:cNvSpPr>
          <p:nvPr>
            <p:ph type="sldNum" sz="quarter" idx="12"/>
          </p:nvPr>
        </p:nvSpPr>
        <p:spPr>
          <a:noFill/>
        </p:spPr>
        <p:txBody>
          <a:bodyPr/>
          <a:lstStyle/>
          <a:p>
            <a:fld id="{5A5C94DA-0512-40B5-9213-407FFED5F9AE}" type="slidenum">
              <a:rPr lang="en-US" smtClean="0"/>
              <a:pPr/>
              <a:t>37</a:t>
            </a:fld>
            <a:endParaRPr lang="en-US"/>
          </a:p>
        </p:txBody>
      </p:sp>
      <p:sp>
        <p:nvSpPr>
          <p:cNvPr id="31748" name="Rectangle 14"/>
          <p:cNvSpPr>
            <a:spLocks noGrp="1" noChangeArrowheads="1"/>
          </p:cNvSpPr>
          <p:nvPr>
            <p:ph type="title"/>
          </p:nvPr>
        </p:nvSpPr>
        <p:spPr/>
        <p:txBody>
          <a:bodyPr>
            <a:normAutofit fontScale="90000"/>
          </a:bodyPr>
          <a:lstStyle/>
          <a:p>
            <a:pPr eaLnBrk="1" hangingPunct="1"/>
            <a:r>
              <a:rPr lang="en-US" dirty="0"/>
              <a:t>Breakthrough in the Fight Against TB </a:t>
            </a:r>
          </a:p>
        </p:txBody>
      </p:sp>
      <p:sp>
        <p:nvSpPr>
          <p:cNvPr id="31749" name="Rectangle 15"/>
          <p:cNvSpPr>
            <a:spLocks noGrp="1" noChangeArrowheads="1"/>
          </p:cNvSpPr>
          <p:nvPr>
            <p:ph type="body" sz="half" idx="1"/>
          </p:nvPr>
        </p:nvSpPr>
        <p:spPr>
          <a:xfrm>
            <a:off x="228600" y="1447800"/>
            <a:ext cx="4648200" cy="4678363"/>
          </a:xfrm>
        </p:spPr>
        <p:txBody>
          <a:bodyPr>
            <a:normAutofit lnSpcReduction="10000"/>
          </a:bodyPr>
          <a:lstStyle/>
          <a:p>
            <a:pPr eaLnBrk="1" hangingPunct="1">
              <a:buFontTx/>
              <a:buNone/>
            </a:pPr>
            <a:r>
              <a:rPr lang="en-US" sz="2800"/>
              <a:t>Drugs that could kill TB</a:t>
            </a:r>
          </a:p>
          <a:p>
            <a:pPr eaLnBrk="1" hangingPunct="1">
              <a:buFontTx/>
              <a:buNone/>
            </a:pPr>
            <a:r>
              <a:rPr lang="en-US" sz="2800"/>
              <a:t>bacteria were discovered</a:t>
            </a:r>
          </a:p>
          <a:p>
            <a:pPr eaLnBrk="1" hangingPunct="1">
              <a:buFontTx/>
              <a:buNone/>
            </a:pPr>
            <a:r>
              <a:rPr lang="en-US" sz="2800"/>
              <a:t>in 1940s and 1950s</a:t>
            </a:r>
          </a:p>
          <a:p>
            <a:pPr eaLnBrk="1" hangingPunct="1">
              <a:buFontTx/>
              <a:buNone/>
            </a:pPr>
            <a:endParaRPr lang="en-US" sz="2400"/>
          </a:p>
          <a:p>
            <a:pPr eaLnBrk="1" hangingPunct="1"/>
            <a:r>
              <a:rPr lang="en-US" sz="2400"/>
              <a:t>Streptomycin (SM) discovered in 1943</a:t>
            </a:r>
          </a:p>
          <a:p>
            <a:pPr eaLnBrk="1" hangingPunct="1">
              <a:buFontTx/>
              <a:buNone/>
            </a:pPr>
            <a:endParaRPr lang="en-US" sz="2400"/>
          </a:p>
          <a:p>
            <a:pPr eaLnBrk="1" hangingPunct="1"/>
            <a:r>
              <a:rPr lang="en-US" sz="2400"/>
              <a:t>Isoniazid (INH) and</a:t>
            </a:r>
          </a:p>
          <a:p>
            <a:pPr eaLnBrk="1" hangingPunct="1">
              <a:buFontTx/>
              <a:buNone/>
            </a:pPr>
            <a:r>
              <a:rPr lang="en-US" sz="2400" i="1"/>
              <a:t>    p</a:t>
            </a:r>
            <a:r>
              <a:rPr lang="en-US" sz="2400"/>
              <a:t>-aminosalicylic acid (PAS) discovered between 1943 and 1952 </a:t>
            </a:r>
            <a:endParaRPr lang="en-US" sz="2800"/>
          </a:p>
        </p:txBody>
      </p:sp>
      <p:pic>
        <p:nvPicPr>
          <p:cNvPr id="31750" name="Picture 17" descr="424[2]"/>
          <p:cNvPicPr>
            <a:picLocks noChangeAspect="1" noChangeArrowheads="1"/>
          </p:cNvPicPr>
          <p:nvPr/>
        </p:nvPicPr>
        <p:blipFill>
          <a:blip r:embed="rId3" cstate="print"/>
          <a:srcRect/>
          <a:stretch>
            <a:fillRect/>
          </a:stretch>
        </p:blipFill>
        <p:spPr bwMode="auto">
          <a:xfrm>
            <a:off x="5105400" y="1905000"/>
            <a:ext cx="3352800" cy="339566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endParaRPr lang="en-US" dirty="0"/>
          </a:p>
        </p:txBody>
      </p:sp>
      <p:sp>
        <p:nvSpPr>
          <p:cNvPr id="32771" name="Slide Number Placeholder 5"/>
          <p:cNvSpPr>
            <a:spLocks noGrp="1"/>
          </p:cNvSpPr>
          <p:nvPr>
            <p:ph type="sldNum" sz="quarter" idx="12"/>
          </p:nvPr>
        </p:nvSpPr>
        <p:spPr>
          <a:noFill/>
        </p:spPr>
        <p:txBody>
          <a:bodyPr/>
          <a:lstStyle/>
          <a:p>
            <a:fld id="{92D9E812-743B-4E66-9D78-B6C046AAD824}" type="slidenum">
              <a:rPr lang="en-US" smtClean="0"/>
              <a:pPr/>
              <a:t>38</a:t>
            </a:fld>
            <a:endParaRPr lang="en-US"/>
          </a:p>
        </p:txBody>
      </p:sp>
      <p:sp>
        <p:nvSpPr>
          <p:cNvPr id="32772" name="Rectangle 2"/>
          <p:cNvSpPr>
            <a:spLocks noGrp="1" noChangeArrowheads="1"/>
          </p:cNvSpPr>
          <p:nvPr>
            <p:ph type="title"/>
          </p:nvPr>
        </p:nvSpPr>
        <p:spPr/>
        <p:txBody>
          <a:bodyPr>
            <a:normAutofit fontScale="90000"/>
          </a:bodyPr>
          <a:lstStyle/>
          <a:p>
            <a:pPr eaLnBrk="1" hangingPunct="1"/>
            <a:r>
              <a:rPr lang="en-US" dirty="0"/>
              <a:t>Breakthrough in the Fight Against TB (</a:t>
            </a:r>
          </a:p>
        </p:txBody>
      </p:sp>
      <p:sp>
        <p:nvSpPr>
          <p:cNvPr id="32773" name="Rectangle 3"/>
          <p:cNvSpPr>
            <a:spLocks noGrp="1" noChangeArrowheads="1"/>
          </p:cNvSpPr>
          <p:nvPr>
            <p:ph type="body" idx="1"/>
          </p:nvPr>
        </p:nvSpPr>
        <p:spPr>
          <a:xfrm>
            <a:off x="457200" y="1752600"/>
            <a:ext cx="8229600" cy="4525963"/>
          </a:xfrm>
        </p:spPr>
        <p:txBody>
          <a:bodyPr/>
          <a:lstStyle/>
          <a:p>
            <a:pPr eaLnBrk="1" hangingPunct="1"/>
            <a:r>
              <a:rPr lang="en-US" sz="2800"/>
              <a:t>TB death rates in U.S. began to drop dramatically</a:t>
            </a:r>
          </a:p>
          <a:p>
            <a:pPr eaLnBrk="1" hangingPunct="1"/>
            <a:endParaRPr lang="en-US" sz="2800"/>
          </a:p>
          <a:p>
            <a:pPr eaLnBrk="1" hangingPunct="1"/>
            <a:r>
              <a:rPr lang="en-US" sz="2800"/>
              <a:t>Each year, fewer people got TB</a:t>
            </a:r>
          </a:p>
          <a:p>
            <a:pPr eaLnBrk="1" hangingPunct="1"/>
            <a:endParaRPr lang="en-US" sz="2800"/>
          </a:p>
          <a:p>
            <a:pPr eaLnBrk="1" hangingPunct="1"/>
            <a:r>
              <a:rPr lang="en-US" sz="2800"/>
              <a:t>Most TB sanatoriums in U.S. had closed by mid 1970s</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5"/>
          <p:cNvSpPr>
            <a:spLocks noGrp="1"/>
          </p:cNvSpPr>
          <p:nvPr>
            <p:ph type="ftr" sz="quarter" idx="11"/>
          </p:nvPr>
        </p:nvSpPr>
        <p:spPr>
          <a:noFill/>
        </p:spPr>
        <p:txBody>
          <a:bodyPr/>
          <a:lstStyle/>
          <a:p>
            <a:endParaRPr lang="en-US" dirty="0"/>
          </a:p>
        </p:txBody>
      </p:sp>
      <p:sp>
        <p:nvSpPr>
          <p:cNvPr id="33795" name="Slide Number Placeholder 6"/>
          <p:cNvSpPr>
            <a:spLocks noGrp="1"/>
          </p:cNvSpPr>
          <p:nvPr>
            <p:ph type="sldNum" sz="quarter" idx="12"/>
          </p:nvPr>
        </p:nvSpPr>
        <p:spPr>
          <a:noFill/>
        </p:spPr>
        <p:txBody>
          <a:bodyPr/>
          <a:lstStyle/>
          <a:p>
            <a:fld id="{9AE8E0C8-7E28-4C6F-868B-0076931B6419}" type="slidenum">
              <a:rPr lang="en-US" smtClean="0"/>
              <a:pPr/>
              <a:t>39</a:t>
            </a:fld>
            <a:endParaRPr lang="en-US"/>
          </a:p>
        </p:txBody>
      </p:sp>
      <p:sp>
        <p:nvSpPr>
          <p:cNvPr id="33796" name="Rectangle 14"/>
          <p:cNvSpPr>
            <a:spLocks noGrp="1" noChangeArrowheads="1"/>
          </p:cNvSpPr>
          <p:nvPr>
            <p:ph type="title"/>
          </p:nvPr>
        </p:nvSpPr>
        <p:spPr>
          <a:xfrm>
            <a:off x="427038" y="152400"/>
            <a:ext cx="8229600" cy="762000"/>
          </a:xfrm>
          <a:noFill/>
        </p:spPr>
        <p:txBody>
          <a:bodyPr/>
          <a:lstStyle/>
          <a:p>
            <a:pPr eaLnBrk="1" hangingPunct="1"/>
            <a:r>
              <a:rPr lang="en-US"/>
              <a:t>TB Resurgence</a:t>
            </a:r>
            <a:endParaRPr lang="en-US" sz="3600">
              <a:solidFill>
                <a:schemeClr val="hlink"/>
              </a:solidFill>
            </a:endParaRPr>
          </a:p>
        </p:txBody>
      </p:sp>
      <p:sp>
        <p:nvSpPr>
          <p:cNvPr id="33797" name="Rectangle 12"/>
          <p:cNvSpPr>
            <a:spLocks noGrp="1" noChangeArrowheads="1"/>
          </p:cNvSpPr>
          <p:nvPr>
            <p:ph type="body" sz="half" idx="1"/>
          </p:nvPr>
        </p:nvSpPr>
        <p:spPr>
          <a:xfrm>
            <a:off x="228600" y="1143000"/>
            <a:ext cx="5181600" cy="4953000"/>
          </a:xfrm>
        </p:spPr>
        <p:txBody>
          <a:bodyPr/>
          <a:lstStyle/>
          <a:p>
            <a:pPr eaLnBrk="1" hangingPunct="1"/>
            <a:r>
              <a:rPr lang="en-US" sz="2800"/>
              <a:t>Increase in TB in mid 1980s</a:t>
            </a:r>
          </a:p>
          <a:p>
            <a:pPr eaLnBrk="1" hangingPunct="1"/>
            <a:endParaRPr lang="en-US" sz="1600"/>
          </a:p>
          <a:p>
            <a:pPr eaLnBrk="1" hangingPunct="1"/>
            <a:r>
              <a:rPr lang="en-US" sz="2400"/>
              <a:t>Contributing factors:</a:t>
            </a:r>
          </a:p>
          <a:p>
            <a:pPr lvl="1" eaLnBrk="1" hangingPunct="1"/>
            <a:r>
              <a:rPr lang="en-US" sz="2200"/>
              <a:t>Inadequate funding for TB control programs</a:t>
            </a:r>
          </a:p>
          <a:p>
            <a:pPr lvl="1" eaLnBrk="1" hangingPunct="1"/>
            <a:r>
              <a:rPr lang="en-US" sz="2200"/>
              <a:t>HIV epidemic</a:t>
            </a:r>
          </a:p>
          <a:p>
            <a:pPr lvl="1" eaLnBrk="1" hangingPunct="1"/>
            <a:r>
              <a:rPr lang="en-US" sz="2200"/>
              <a:t>Increased immigration from countries where TB is common</a:t>
            </a:r>
          </a:p>
          <a:p>
            <a:pPr lvl="1" eaLnBrk="1" hangingPunct="1"/>
            <a:r>
              <a:rPr lang="en-US" sz="2200"/>
              <a:t>Spread in homeless shelters and correctional facilities</a:t>
            </a:r>
          </a:p>
          <a:p>
            <a:pPr lvl="1" eaLnBrk="1" hangingPunct="1"/>
            <a:r>
              <a:rPr lang="en-US" sz="2200"/>
              <a:t>Increase and spread of multidrug-resistant TB</a:t>
            </a:r>
          </a:p>
          <a:p>
            <a:pPr lvl="1" eaLnBrk="1" hangingPunct="1">
              <a:buFontTx/>
              <a:buNone/>
            </a:pPr>
            <a:endParaRPr lang="en-US" sz="2200"/>
          </a:p>
        </p:txBody>
      </p:sp>
      <p:pic>
        <p:nvPicPr>
          <p:cNvPr id="33798" name="Picture 10" descr="magazine cover"/>
          <p:cNvPicPr>
            <a:picLocks noGrp="1" noChangeAspect="1" noChangeArrowheads="1"/>
          </p:cNvPicPr>
          <p:nvPr>
            <p:ph type="clipArt" sz="half" idx="2"/>
          </p:nvPr>
        </p:nvPicPr>
        <p:blipFill>
          <a:blip r:embed="rId3" cstate="print"/>
          <a:srcRect/>
          <a:stretch>
            <a:fillRect/>
          </a:stretch>
        </p:blipFill>
        <p:spPr>
          <a:xfrm>
            <a:off x="5413375" y="1066800"/>
            <a:ext cx="3349625" cy="4754563"/>
          </a:xfrm>
          <a:noFill/>
        </p:spPr>
      </p:pic>
      <p:sp>
        <p:nvSpPr>
          <p:cNvPr id="33799" name="TextBox 6"/>
          <p:cNvSpPr txBox="1">
            <a:spLocks noChangeArrowheads="1"/>
          </p:cNvSpPr>
          <p:nvPr/>
        </p:nvSpPr>
        <p:spPr bwMode="auto">
          <a:xfrm>
            <a:off x="5334000" y="5867400"/>
            <a:ext cx="3505200" cy="276225"/>
          </a:xfrm>
          <a:prstGeom prst="rect">
            <a:avLst/>
          </a:prstGeom>
          <a:noFill/>
          <a:ln w="9525">
            <a:noFill/>
            <a:miter lim="800000"/>
            <a:headEnd/>
            <a:tailEnd/>
          </a:ln>
        </p:spPr>
        <p:txBody>
          <a:bodyPr>
            <a:spAutoFit/>
          </a:bodyPr>
          <a:lstStyle/>
          <a:p>
            <a:pPr algn="ctr"/>
            <a:r>
              <a:rPr lang="en-US" sz="1200">
                <a:solidFill>
                  <a:schemeClr val="tx1"/>
                </a:solidFill>
              </a:rPr>
              <a:t>March 16, 1992 Newsweek Magazine Cover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EXTRAPULMONARY:</a:t>
            </a:r>
            <a:endParaRPr lang="en-US" sz="2000" dirty="0"/>
          </a:p>
          <a:p>
            <a:r>
              <a:rPr lang="en-US" sz="2000" dirty="0"/>
              <a:t>LYMPH NODAL INVOLEMENT: MC CERVICAL LYMPH NODE</a:t>
            </a:r>
          </a:p>
          <a:p>
            <a:r>
              <a:rPr lang="en-US" sz="2000" dirty="0"/>
              <a:t>CNS  - MOSTLY TB MENINGITIS</a:t>
            </a:r>
          </a:p>
          <a:p>
            <a:r>
              <a:rPr lang="en-US" sz="2000" dirty="0"/>
              <a:t>SPINAL TB – PRESENTS AS BACK PAIN, COLD ABCESS</a:t>
            </a:r>
          </a:p>
          <a:p>
            <a:r>
              <a:rPr lang="en-US" sz="2000" dirty="0"/>
              <a:t>ABDOMINAL TB – ASCITES,  ILIOCEACAL TB.</a:t>
            </a:r>
          </a:p>
          <a:p>
            <a:r>
              <a:rPr lang="en-US" sz="2000" dirty="0"/>
              <a:t>CARDIAC – MC TB PERICARDITIS/PERICARDIAL EFFUSION</a:t>
            </a:r>
          </a:p>
          <a:p>
            <a:r>
              <a:rPr lang="en-US" sz="2000" dirty="0"/>
              <a:t>BONE &amp; JOINTS- POLYARTHRITIS OR ISOLATED JOINT INVOLVMENT.</a:t>
            </a:r>
          </a:p>
          <a:p>
            <a:r>
              <a:rPr lang="en-US" sz="2000" dirty="0"/>
              <a:t>GENITO URINARY TRACT</a:t>
            </a:r>
          </a:p>
          <a:p>
            <a:r>
              <a:rPr lang="en-US" sz="2000" dirty="0"/>
              <a:t>SKIN- LUPUS VULGARIS,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2"/>
          <p:cNvGraphicFramePr>
            <a:graphicFrameLocks noChangeAspect="1"/>
          </p:cNvGraphicFramePr>
          <p:nvPr/>
        </p:nvGraphicFramePr>
        <p:xfrm>
          <a:off x="762000" y="2209800"/>
          <a:ext cx="7875588" cy="3733800"/>
        </p:xfrm>
        <a:graphic>
          <a:graphicData uri="http://schemas.openxmlformats.org/presentationml/2006/ole">
            <p:oleObj spid="_x0000_s43019" name="Chart" r:id="rId4" imgW="8715392" imgH="3733800" progId="MSGraph.Chart.8">
              <p:embed followColorScheme="full"/>
            </p:oleObj>
          </a:graphicData>
        </a:graphic>
      </p:graphicFrame>
      <p:sp>
        <p:nvSpPr>
          <p:cNvPr id="1027" name="Footer Placeholder 4"/>
          <p:cNvSpPr>
            <a:spLocks noGrp="1"/>
          </p:cNvSpPr>
          <p:nvPr>
            <p:ph type="ftr" sz="quarter" idx="11"/>
          </p:nvPr>
        </p:nvSpPr>
        <p:spPr>
          <a:noFill/>
        </p:spPr>
        <p:txBody>
          <a:bodyPr/>
          <a:lstStyle/>
          <a:p>
            <a:endParaRPr lang="en-US" dirty="0"/>
          </a:p>
        </p:txBody>
      </p:sp>
      <p:sp>
        <p:nvSpPr>
          <p:cNvPr id="1028" name="Slide Number Placeholder 5"/>
          <p:cNvSpPr>
            <a:spLocks noGrp="1"/>
          </p:cNvSpPr>
          <p:nvPr>
            <p:ph type="sldNum" sz="quarter" idx="12"/>
          </p:nvPr>
        </p:nvSpPr>
        <p:spPr>
          <a:noFill/>
        </p:spPr>
        <p:txBody>
          <a:bodyPr/>
          <a:lstStyle/>
          <a:p>
            <a:fld id="{B3B28262-6B1B-4EA1-A3FA-20D7A7DD4304}" type="slidenum">
              <a:rPr lang="en-US" smtClean="0"/>
              <a:pPr/>
              <a:t>40</a:t>
            </a:fld>
            <a:endParaRPr lang="en-US"/>
          </a:p>
        </p:txBody>
      </p:sp>
      <p:sp>
        <p:nvSpPr>
          <p:cNvPr id="1029" name="Rectangle 2"/>
          <p:cNvSpPr>
            <a:spLocks noGrp="1" noChangeArrowheads="1"/>
          </p:cNvSpPr>
          <p:nvPr>
            <p:ph type="body" idx="1"/>
          </p:nvPr>
        </p:nvSpPr>
        <p:spPr>
          <a:xfrm>
            <a:off x="457200" y="914400"/>
            <a:ext cx="8686800" cy="1524000"/>
          </a:xfrm>
          <a:noFill/>
        </p:spPr>
        <p:txBody>
          <a:bodyPr/>
          <a:lstStyle/>
          <a:p>
            <a:pPr eaLnBrk="1" hangingPunct="1">
              <a:lnSpc>
                <a:spcPct val="90000"/>
              </a:lnSpc>
            </a:pPr>
            <a:r>
              <a:rPr lang="en-US" sz="2400"/>
              <a:t>Increased governmental funding for TB control programs beginning in 1992</a:t>
            </a:r>
          </a:p>
          <a:p>
            <a:pPr eaLnBrk="1" hangingPunct="1">
              <a:lnSpc>
                <a:spcPct val="90000"/>
              </a:lnSpc>
            </a:pPr>
            <a:endParaRPr lang="en-US" sz="1000"/>
          </a:p>
          <a:p>
            <a:pPr eaLnBrk="1" hangingPunct="1">
              <a:lnSpc>
                <a:spcPct val="90000"/>
              </a:lnSpc>
            </a:pPr>
            <a:r>
              <a:rPr lang="en-US" sz="2400"/>
              <a:t>Number of TB cases has steadily declined since 1993</a:t>
            </a:r>
          </a:p>
        </p:txBody>
      </p:sp>
      <p:sp>
        <p:nvSpPr>
          <p:cNvPr id="1030" name="Text Box 11"/>
          <p:cNvSpPr txBox="1">
            <a:spLocks noChangeArrowheads="1"/>
          </p:cNvSpPr>
          <p:nvPr/>
        </p:nvSpPr>
        <p:spPr bwMode="auto">
          <a:xfrm>
            <a:off x="2514600" y="6019800"/>
            <a:ext cx="3962400" cy="304800"/>
          </a:xfrm>
          <a:prstGeom prst="rect">
            <a:avLst/>
          </a:prstGeom>
          <a:noFill/>
          <a:ln w="9525" algn="ctr">
            <a:noFill/>
            <a:miter lim="800000"/>
            <a:headEnd/>
            <a:tailEnd/>
          </a:ln>
        </p:spPr>
        <p:txBody>
          <a:bodyPr anchor="b">
            <a:spAutoFit/>
          </a:bodyPr>
          <a:lstStyle/>
          <a:p>
            <a:pPr algn="ctr">
              <a:spcBef>
                <a:spcPct val="50000"/>
              </a:spcBef>
            </a:pPr>
            <a:r>
              <a:rPr lang="en-US" sz="1400" i="1">
                <a:solidFill>
                  <a:schemeClr val="tx1"/>
                </a:solidFill>
              </a:rPr>
              <a:t>Reported TB Cases, U.S., 1982-2008</a:t>
            </a:r>
            <a:endParaRPr lang="en-US" sz="1400">
              <a:solidFill>
                <a:schemeClr val="tx1"/>
              </a:solidFill>
            </a:endParaRPr>
          </a:p>
        </p:txBody>
      </p:sp>
      <p:sp>
        <p:nvSpPr>
          <p:cNvPr id="1031" name="Rectangle 13"/>
          <p:cNvSpPr>
            <a:spLocks noGrp="1" noChangeArrowheads="1"/>
          </p:cNvSpPr>
          <p:nvPr>
            <p:ph type="title"/>
          </p:nvPr>
        </p:nvSpPr>
        <p:spPr>
          <a:xfrm>
            <a:off x="228600" y="152400"/>
            <a:ext cx="8686800" cy="685800"/>
          </a:xfrm>
          <a:noFill/>
        </p:spPr>
        <p:txBody>
          <a:bodyPr>
            <a:normAutofit fontScale="90000"/>
          </a:bodyPr>
          <a:lstStyle/>
          <a:p>
            <a:pPr eaLnBrk="1" hangingPunct="1"/>
            <a:r>
              <a:rPr lang="en-US"/>
              <a:t>TB Prevention and Control Efforts</a:t>
            </a:r>
          </a:p>
        </p:txBody>
      </p:sp>
      <p:sp>
        <p:nvSpPr>
          <p:cNvPr id="1032" name="Text Box 17"/>
          <p:cNvSpPr txBox="1">
            <a:spLocks noChangeArrowheads="1"/>
          </p:cNvSpPr>
          <p:nvPr/>
        </p:nvSpPr>
        <p:spPr bwMode="auto">
          <a:xfrm>
            <a:off x="4254500" y="5715000"/>
            <a:ext cx="850900" cy="273050"/>
          </a:xfrm>
          <a:prstGeom prst="rect">
            <a:avLst/>
          </a:prstGeom>
          <a:noFill/>
          <a:ln w="9525">
            <a:noFill/>
            <a:miter lim="800000"/>
            <a:headEnd/>
            <a:tailEnd/>
          </a:ln>
        </p:spPr>
        <p:txBody>
          <a:bodyPr lIns="60350" tIns="30175" rIns="60350" bIns="30175">
            <a:spAutoFit/>
          </a:bodyPr>
          <a:lstStyle/>
          <a:p>
            <a:r>
              <a:rPr lang="en-US" sz="1400">
                <a:solidFill>
                  <a:srgbClr val="008080"/>
                </a:solidFill>
              </a:rPr>
              <a:t>Year</a:t>
            </a:r>
          </a:p>
        </p:txBody>
      </p:sp>
      <p:sp>
        <p:nvSpPr>
          <p:cNvPr id="1033" name="Rectangle 18"/>
          <p:cNvSpPr>
            <a:spLocks noChangeArrowheads="1"/>
          </p:cNvSpPr>
          <p:nvPr/>
        </p:nvSpPr>
        <p:spPr bwMode="auto">
          <a:xfrm rot="-5400000">
            <a:off x="-243682" y="3748882"/>
            <a:ext cx="1674813" cy="273050"/>
          </a:xfrm>
          <a:prstGeom prst="rect">
            <a:avLst/>
          </a:prstGeom>
          <a:noFill/>
          <a:ln w="9525">
            <a:noFill/>
            <a:miter lim="800000"/>
            <a:headEnd/>
            <a:tailEnd/>
          </a:ln>
        </p:spPr>
        <p:txBody>
          <a:bodyPr lIns="60350" tIns="30175" rIns="60350" bIns="30175">
            <a:spAutoFit/>
          </a:bodyPr>
          <a:lstStyle/>
          <a:p>
            <a:r>
              <a:rPr lang="en-US" sz="1400">
                <a:solidFill>
                  <a:srgbClr val="008080"/>
                </a:solidFill>
              </a:rPr>
              <a:t>No. of Cases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p>
            <a:endParaRPr lang="en-US" dirty="0"/>
          </a:p>
        </p:txBody>
      </p:sp>
      <p:sp>
        <p:nvSpPr>
          <p:cNvPr id="34819" name="Slide Number Placeholder 5"/>
          <p:cNvSpPr>
            <a:spLocks noGrp="1"/>
          </p:cNvSpPr>
          <p:nvPr>
            <p:ph type="sldNum" sz="quarter" idx="12"/>
          </p:nvPr>
        </p:nvSpPr>
        <p:spPr>
          <a:noFill/>
        </p:spPr>
        <p:txBody>
          <a:bodyPr/>
          <a:lstStyle/>
          <a:p>
            <a:fld id="{E6915506-D5B6-4E91-A513-B4367BDAEDF7}" type="slidenum">
              <a:rPr lang="en-US" smtClean="0"/>
              <a:pPr/>
              <a:t>41</a:t>
            </a:fld>
            <a:endParaRPr lang="en-US"/>
          </a:p>
        </p:txBody>
      </p:sp>
      <p:grpSp>
        <p:nvGrpSpPr>
          <p:cNvPr id="2" name="Group 10"/>
          <p:cNvGrpSpPr>
            <a:grpSpLocks/>
          </p:cNvGrpSpPr>
          <p:nvPr/>
        </p:nvGrpSpPr>
        <p:grpSpPr bwMode="auto">
          <a:xfrm>
            <a:off x="501650" y="3641725"/>
            <a:ext cx="8053388" cy="549275"/>
            <a:chOff x="360" y="2294"/>
            <a:chExt cx="5073" cy="346"/>
          </a:xfrm>
        </p:grpSpPr>
        <p:sp>
          <p:nvSpPr>
            <p:cNvPr id="34859" name="Line 11"/>
            <p:cNvSpPr>
              <a:spLocks noChangeShapeType="1"/>
            </p:cNvSpPr>
            <p:nvPr/>
          </p:nvSpPr>
          <p:spPr bwMode="auto">
            <a:xfrm>
              <a:off x="366" y="2486"/>
              <a:ext cx="5067" cy="0"/>
            </a:xfrm>
            <a:prstGeom prst="line">
              <a:avLst/>
            </a:prstGeom>
            <a:noFill/>
            <a:ln w="38100">
              <a:solidFill>
                <a:schemeClr val="tx1"/>
              </a:solidFill>
              <a:round/>
              <a:headEnd/>
              <a:tailEnd/>
            </a:ln>
          </p:spPr>
          <p:txBody>
            <a:bodyPr anchor="b"/>
            <a:lstStyle/>
            <a:p>
              <a:endParaRPr lang="en-US"/>
            </a:p>
          </p:txBody>
        </p:sp>
        <p:sp>
          <p:nvSpPr>
            <p:cNvPr id="34860" name="Line 12"/>
            <p:cNvSpPr>
              <a:spLocks noChangeShapeType="1"/>
            </p:cNvSpPr>
            <p:nvPr/>
          </p:nvSpPr>
          <p:spPr bwMode="auto">
            <a:xfrm>
              <a:off x="5424" y="2294"/>
              <a:ext cx="0" cy="336"/>
            </a:xfrm>
            <a:prstGeom prst="line">
              <a:avLst/>
            </a:prstGeom>
            <a:noFill/>
            <a:ln w="38100">
              <a:solidFill>
                <a:schemeClr val="tx1"/>
              </a:solidFill>
              <a:round/>
              <a:headEnd/>
              <a:tailEnd/>
            </a:ln>
          </p:spPr>
          <p:txBody>
            <a:bodyPr anchor="b"/>
            <a:lstStyle/>
            <a:p>
              <a:endParaRPr lang="en-US"/>
            </a:p>
          </p:txBody>
        </p:sp>
        <p:sp>
          <p:nvSpPr>
            <p:cNvPr id="34861" name="Line 13"/>
            <p:cNvSpPr>
              <a:spLocks noChangeShapeType="1"/>
            </p:cNvSpPr>
            <p:nvPr/>
          </p:nvSpPr>
          <p:spPr bwMode="auto">
            <a:xfrm>
              <a:off x="360" y="2294"/>
              <a:ext cx="0" cy="336"/>
            </a:xfrm>
            <a:prstGeom prst="line">
              <a:avLst/>
            </a:prstGeom>
            <a:noFill/>
            <a:ln w="38100">
              <a:solidFill>
                <a:schemeClr val="tx1"/>
              </a:solidFill>
              <a:round/>
              <a:headEnd/>
              <a:tailEnd/>
            </a:ln>
          </p:spPr>
          <p:txBody>
            <a:bodyPr anchor="b"/>
            <a:lstStyle/>
            <a:p>
              <a:endParaRPr lang="en-US"/>
            </a:p>
          </p:txBody>
        </p:sp>
        <p:sp>
          <p:nvSpPr>
            <p:cNvPr id="34862" name="Line 14"/>
            <p:cNvSpPr>
              <a:spLocks noChangeShapeType="1"/>
            </p:cNvSpPr>
            <p:nvPr/>
          </p:nvSpPr>
          <p:spPr bwMode="auto">
            <a:xfrm>
              <a:off x="1002" y="2298"/>
              <a:ext cx="0" cy="336"/>
            </a:xfrm>
            <a:prstGeom prst="line">
              <a:avLst/>
            </a:prstGeom>
            <a:noFill/>
            <a:ln w="38100">
              <a:solidFill>
                <a:schemeClr val="tx1"/>
              </a:solidFill>
              <a:round/>
              <a:headEnd/>
              <a:tailEnd/>
            </a:ln>
          </p:spPr>
          <p:txBody>
            <a:bodyPr anchor="b"/>
            <a:lstStyle/>
            <a:p>
              <a:endParaRPr lang="en-US"/>
            </a:p>
          </p:txBody>
        </p:sp>
        <p:sp>
          <p:nvSpPr>
            <p:cNvPr id="34863" name="Line 15"/>
            <p:cNvSpPr>
              <a:spLocks noChangeShapeType="1"/>
            </p:cNvSpPr>
            <p:nvPr/>
          </p:nvSpPr>
          <p:spPr bwMode="auto">
            <a:xfrm>
              <a:off x="2898" y="2298"/>
              <a:ext cx="0" cy="336"/>
            </a:xfrm>
            <a:prstGeom prst="line">
              <a:avLst/>
            </a:prstGeom>
            <a:noFill/>
            <a:ln w="38100">
              <a:solidFill>
                <a:schemeClr val="tx1"/>
              </a:solidFill>
              <a:round/>
              <a:headEnd/>
              <a:tailEnd/>
            </a:ln>
          </p:spPr>
          <p:txBody>
            <a:bodyPr anchor="b"/>
            <a:lstStyle/>
            <a:p>
              <a:endParaRPr lang="en-US"/>
            </a:p>
          </p:txBody>
        </p:sp>
        <p:sp>
          <p:nvSpPr>
            <p:cNvPr id="34864" name="Line 16"/>
            <p:cNvSpPr>
              <a:spLocks noChangeShapeType="1"/>
            </p:cNvSpPr>
            <p:nvPr/>
          </p:nvSpPr>
          <p:spPr bwMode="auto">
            <a:xfrm>
              <a:off x="3528" y="2294"/>
              <a:ext cx="0" cy="336"/>
            </a:xfrm>
            <a:prstGeom prst="line">
              <a:avLst/>
            </a:prstGeom>
            <a:noFill/>
            <a:ln w="38100">
              <a:solidFill>
                <a:schemeClr val="tx1"/>
              </a:solidFill>
              <a:round/>
              <a:headEnd/>
              <a:tailEnd/>
            </a:ln>
          </p:spPr>
          <p:txBody>
            <a:bodyPr anchor="b"/>
            <a:lstStyle/>
            <a:p>
              <a:endParaRPr lang="en-US"/>
            </a:p>
          </p:txBody>
        </p:sp>
        <p:sp>
          <p:nvSpPr>
            <p:cNvPr id="34865" name="Line 17"/>
            <p:cNvSpPr>
              <a:spLocks noChangeShapeType="1"/>
            </p:cNvSpPr>
            <p:nvPr/>
          </p:nvSpPr>
          <p:spPr bwMode="auto">
            <a:xfrm>
              <a:off x="4152" y="2294"/>
              <a:ext cx="0" cy="336"/>
            </a:xfrm>
            <a:prstGeom prst="line">
              <a:avLst/>
            </a:prstGeom>
            <a:noFill/>
            <a:ln w="38100">
              <a:solidFill>
                <a:schemeClr val="tx1"/>
              </a:solidFill>
              <a:round/>
              <a:headEnd/>
              <a:tailEnd/>
            </a:ln>
          </p:spPr>
          <p:txBody>
            <a:bodyPr anchor="b"/>
            <a:lstStyle/>
            <a:p>
              <a:endParaRPr lang="en-US"/>
            </a:p>
          </p:txBody>
        </p:sp>
        <p:sp>
          <p:nvSpPr>
            <p:cNvPr id="34866" name="Line 18"/>
            <p:cNvSpPr>
              <a:spLocks noChangeShapeType="1"/>
            </p:cNvSpPr>
            <p:nvPr/>
          </p:nvSpPr>
          <p:spPr bwMode="auto">
            <a:xfrm>
              <a:off x="4788" y="2304"/>
              <a:ext cx="0" cy="336"/>
            </a:xfrm>
            <a:prstGeom prst="line">
              <a:avLst/>
            </a:prstGeom>
            <a:noFill/>
            <a:ln w="38100">
              <a:solidFill>
                <a:schemeClr val="tx1"/>
              </a:solidFill>
              <a:round/>
              <a:headEnd/>
              <a:tailEnd/>
            </a:ln>
          </p:spPr>
          <p:txBody>
            <a:bodyPr anchor="b"/>
            <a:lstStyle/>
            <a:p>
              <a:endParaRPr lang="en-US"/>
            </a:p>
          </p:txBody>
        </p:sp>
        <p:sp>
          <p:nvSpPr>
            <p:cNvPr id="34867" name="Line 19"/>
            <p:cNvSpPr>
              <a:spLocks noChangeShapeType="1"/>
            </p:cNvSpPr>
            <p:nvPr/>
          </p:nvSpPr>
          <p:spPr bwMode="auto">
            <a:xfrm>
              <a:off x="2268" y="2294"/>
              <a:ext cx="0" cy="336"/>
            </a:xfrm>
            <a:prstGeom prst="line">
              <a:avLst/>
            </a:prstGeom>
            <a:noFill/>
            <a:ln w="38100">
              <a:solidFill>
                <a:schemeClr val="tx1"/>
              </a:solidFill>
              <a:round/>
              <a:headEnd/>
              <a:tailEnd/>
            </a:ln>
          </p:spPr>
          <p:txBody>
            <a:bodyPr anchor="b"/>
            <a:lstStyle/>
            <a:p>
              <a:endParaRPr lang="en-US"/>
            </a:p>
          </p:txBody>
        </p:sp>
        <p:sp>
          <p:nvSpPr>
            <p:cNvPr id="34868" name="Line 20"/>
            <p:cNvSpPr>
              <a:spLocks noChangeShapeType="1"/>
            </p:cNvSpPr>
            <p:nvPr/>
          </p:nvSpPr>
          <p:spPr bwMode="auto">
            <a:xfrm>
              <a:off x="1638" y="2304"/>
              <a:ext cx="0" cy="336"/>
            </a:xfrm>
            <a:prstGeom prst="line">
              <a:avLst/>
            </a:prstGeom>
            <a:noFill/>
            <a:ln w="38100">
              <a:solidFill>
                <a:schemeClr val="tx1"/>
              </a:solidFill>
              <a:round/>
              <a:headEnd/>
              <a:tailEnd/>
            </a:ln>
          </p:spPr>
          <p:txBody>
            <a:bodyPr anchor="b"/>
            <a:lstStyle/>
            <a:p>
              <a:endParaRPr lang="en-US"/>
            </a:p>
          </p:txBody>
        </p:sp>
      </p:grpSp>
      <p:grpSp>
        <p:nvGrpSpPr>
          <p:cNvPr id="3" name="Group 21"/>
          <p:cNvGrpSpPr>
            <a:grpSpLocks/>
          </p:cNvGrpSpPr>
          <p:nvPr/>
        </p:nvGrpSpPr>
        <p:grpSpPr bwMode="auto">
          <a:xfrm>
            <a:off x="0" y="4271963"/>
            <a:ext cx="8886825" cy="400050"/>
            <a:chOff x="96" y="2691"/>
            <a:chExt cx="5598" cy="252"/>
          </a:xfrm>
        </p:grpSpPr>
        <p:sp>
          <p:nvSpPr>
            <p:cNvPr id="34850" name="Text Box 22"/>
            <p:cNvSpPr txBox="1">
              <a:spLocks noChangeArrowheads="1"/>
            </p:cNvSpPr>
            <p:nvPr/>
          </p:nvSpPr>
          <p:spPr bwMode="auto">
            <a:xfrm>
              <a:off x="96" y="2691"/>
              <a:ext cx="528" cy="250"/>
            </a:xfrm>
            <a:prstGeom prst="rect">
              <a:avLst/>
            </a:prstGeom>
            <a:noFill/>
            <a:ln w="9525" algn="ctr">
              <a:noFill/>
              <a:miter lim="800000"/>
              <a:headEnd/>
              <a:tailEnd/>
            </a:ln>
          </p:spPr>
          <p:txBody>
            <a:bodyPr anchor="b">
              <a:spAutoFit/>
            </a:bodyPr>
            <a:lstStyle/>
            <a:p>
              <a:pPr algn="ctr">
                <a:spcBef>
                  <a:spcPct val="50000"/>
                </a:spcBef>
              </a:pPr>
              <a:r>
                <a:rPr lang="en-US" sz="2000">
                  <a:solidFill>
                    <a:srgbClr val="008080"/>
                  </a:solidFill>
                </a:rPr>
                <a:t>1840</a:t>
              </a:r>
            </a:p>
          </p:txBody>
        </p:sp>
        <p:sp>
          <p:nvSpPr>
            <p:cNvPr id="34851" name="Text Box 23"/>
            <p:cNvSpPr txBox="1">
              <a:spLocks noChangeArrowheads="1"/>
            </p:cNvSpPr>
            <p:nvPr/>
          </p:nvSpPr>
          <p:spPr bwMode="auto">
            <a:xfrm>
              <a:off x="2634" y="2691"/>
              <a:ext cx="528" cy="250"/>
            </a:xfrm>
            <a:prstGeom prst="rect">
              <a:avLst/>
            </a:prstGeom>
            <a:noFill/>
            <a:ln w="9525" algn="ctr">
              <a:noFill/>
              <a:miter lim="800000"/>
              <a:headEnd/>
              <a:tailEnd/>
            </a:ln>
          </p:spPr>
          <p:txBody>
            <a:bodyPr anchor="b">
              <a:spAutoFit/>
            </a:bodyPr>
            <a:lstStyle/>
            <a:p>
              <a:pPr algn="ctr">
                <a:spcBef>
                  <a:spcPct val="50000"/>
                </a:spcBef>
              </a:pPr>
              <a:r>
                <a:rPr lang="en-US" sz="2000">
                  <a:solidFill>
                    <a:srgbClr val="008080"/>
                  </a:solidFill>
                </a:rPr>
                <a:t>1920</a:t>
              </a:r>
            </a:p>
          </p:txBody>
        </p:sp>
        <p:sp>
          <p:nvSpPr>
            <p:cNvPr id="34852" name="Text Box 24"/>
            <p:cNvSpPr txBox="1">
              <a:spLocks noChangeArrowheads="1"/>
            </p:cNvSpPr>
            <p:nvPr/>
          </p:nvSpPr>
          <p:spPr bwMode="auto">
            <a:xfrm>
              <a:off x="720" y="2691"/>
              <a:ext cx="528" cy="250"/>
            </a:xfrm>
            <a:prstGeom prst="rect">
              <a:avLst/>
            </a:prstGeom>
            <a:noFill/>
            <a:ln w="9525" algn="ctr">
              <a:noFill/>
              <a:miter lim="800000"/>
              <a:headEnd/>
              <a:tailEnd/>
            </a:ln>
          </p:spPr>
          <p:txBody>
            <a:bodyPr anchor="b">
              <a:spAutoFit/>
            </a:bodyPr>
            <a:lstStyle/>
            <a:p>
              <a:pPr algn="ctr">
                <a:spcBef>
                  <a:spcPct val="50000"/>
                </a:spcBef>
              </a:pPr>
              <a:r>
                <a:rPr lang="en-US" sz="2000">
                  <a:solidFill>
                    <a:srgbClr val="008080"/>
                  </a:solidFill>
                </a:rPr>
                <a:t>1860</a:t>
              </a:r>
            </a:p>
          </p:txBody>
        </p:sp>
        <p:sp>
          <p:nvSpPr>
            <p:cNvPr id="34853" name="Text Box 25"/>
            <p:cNvSpPr txBox="1">
              <a:spLocks noChangeArrowheads="1"/>
            </p:cNvSpPr>
            <p:nvPr/>
          </p:nvSpPr>
          <p:spPr bwMode="auto">
            <a:xfrm>
              <a:off x="2010" y="2691"/>
              <a:ext cx="528" cy="250"/>
            </a:xfrm>
            <a:prstGeom prst="rect">
              <a:avLst/>
            </a:prstGeom>
            <a:noFill/>
            <a:ln w="9525" algn="ctr">
              <a:noFill/>
              <a:miter lim="800000"/>
              <a:headEnd/>
              <a:tailEnd/>
            </a:ln>
          </p:spPr>
          <p:txBody>
            <a:bodyPr anchor="b">
              <a:spAutoFit/>
            </a:bodyPr>
            <a:lstStyle/>
            <a:p>
              <a:pPr algn="ctr">
                <a:spcBef>
                  <a:spcPct val="50000"/>
                </a:spcBef>
              </a:pPr>
              <a:r>
                <a:rPr lang="en-US" sz="2000">
                  <a:solidFill>
                    <a:srgbClr val="008080"/>
                  </a:solidFill>
                </a:rPr>
                <a:t>1900</a:t>
              </a:r>
            </a:p>
          </p:txBody>
        </p:sp>
        <p:sp>
          <p:nvSpPr>
            <p:cNvPr id="34854" name="Text Box 26"/>
            <p:cNvSpPr txBox="1">
              <a:spLocks noChangeArrowheads="1"/>
            </p:cNvSpPr>
            <p:nvPr/>
          </p:nvSpPr>
          <p:spPr bwMode="auto">
            <a:xfrm>
              <a:off x="3264" y="2693"/>
              <a:ext cx="528" cy="250"/>
            </a:xfrm>
            <a:prstGeom prst="rect">
              <a:avLst/>
            </a:prstGeom>
            <a:noFill/>
            <a:ln w="9525" algn="ctr">
              <a:noFill/>
              <a:miter lim="800000"/>
              <a:headEnd/>
              <a:tailEnd/>
            </a:ln>
          </p:spPr>
          <p:txBody>
            <a:bodyPr anchor="b">
              <a:spAutoFit/>
            </a:bodyPr>
            <a:lstStyle/>
            <a:p>
              <a:pPr algn="ctr">
                <a:spcBef>
                  <a:spcPct val="50000"/>
                </a:spcBef>
              </a:pPr>
              <a:r>
                <a:rPr lang="en-US" sz="2000">
                  <a:solidFill>
                    <a:srgbClr val="008080"/>
                  </a:solidFill>
                </a:rPr>
                <a:t>1940</a:t>
              </a:r>
            </a:p>
          </p:txBody>
        </p:sp>
        <p:sp>
          <p:nvSpPr>
            <p:cNvPr id="34855" name="Text Box 27"/>
            <p:cNvSpPr txBox="1">
              <a:spLocks noChangeArrowheads="1"/>
            </p:cNvSpPr>
            <p:nvPr/>
          </p:nvSpPr>
          <p:spPr bwMode="auto">
            <a:xfrm>
              <a:off x="3888" y="2693"/>
              <a:ext cx="528" cy="250"/>
            </a:xfrm>
            <a:prstGeom prst="rect">
              <a:avLst/>
            </a:prstGeom>
            <a:noFill/>
            <a:ln w="9525" algn="ctr">
              <a:noFill/>
              <a:miter lim="800000"/>
              <a:headEnd/>
              <a:tailEnd/>
            </a:ln>
          </p:spPr>
          <p:txBody>
            <a:bodyPr anchor="b">
              <a:spAutoFit/>
            </a:bodyPr>
            <a:lstStyle/>
            <a:p>
              <a:pPr algn="ctr">
                <a:spcBef>
                  <a:spcPct val="50000"/>
                </a:spcBef>
              </a:pPr>
              <a:r>
                <a:rPr lang="en-US" sz="2000">
                  <a:solidFill>
                    <a:srgbClr val="008080"/>
                  </a:solidFill>
                </a:rPr>
                <a:t>1960</a:t>
              </a:r>
            </a:p>
          </p:txBody>
        </p:sp>
        <p:sp>
          <p:nvSpPr>
            <p:cNvPr id="34856" name="Text Box 28"/>
            <p:cNvSpPr txBox="1">
              <a:spLocks noChangeArrowheads="1"/>
            </p:cNvSpPr>
            <p:nvPr/>
          </p:nvSpPr>
          <p:spPr bwMode="auto">
            <a:xfrm>
              <a:off x="4518" y="2693"/>
              <a:ext cx="528" cy="250"/>
            </a:xfrm>
            <a:prstGeom prst="rect">
              <a:avLst/>
            </a:prstGeom>
            <a:noFill/>
            <a:ln w="9525" algn="ctr">
              <a:noFill/>
              <a:miter lim="800000"/>
              <a:headEnd/>
              <a:tailEnd/>
            </a:ln>
          </p:spPr>
          <p:txBody>
            <a:bodyPr anchor="b">
              <a:spAutoFit/>
            </a:bodyPr>
            <a:lstStyle/>
            <a:p>
              <a:pPr algn="ctr">
                <a:spcBef>
                  <a:spcPct val="50000"/>
                </a:spcBef>
              </a:pPr>
              <a:r>
                <a:rPr lang="en-US" sz="2000">
                  <a:solidFill>
                    <a:srgbClr val="008080"/>
                  </a:solidFill>
                </a:rPr>
                <a:t>1980</a:t>
              </a:r>
            </a:p>
          </p:txBody>
        </p:sp>
        <p:sp>
          <p:nvSpPr>
            <p:cNvPr id="34857" name="Text Box 29"/>
            <p:cNvSpPr txBox="1">
              <a:spLocks noChangeArrowheads="1"/>
            </p:cNvSpPr>
            <p:nvPr/>
          </p:nvSpPr>
          <p:spPr bwMode="auto">
            <a:xfrm>
              <a:off x="5166" y="2693"/>
              <a:ext cx="528" cy="250"/>
            </a:xfrm>
            <a:prstGeom prst="rect">
              <a:avLst/>
            </a:prstGeom>
            <a:noFill/>
            <a:ln w="9525" algn="ctr">
              <a:noFill/>
              <a:miter lim="800000"/>
              <a:headEnd/>
              <a:tailEnd/>
            </a:ln>
          </p:spPr>
          <p:txBody>
            <a:bodyPr anchor="b">
              <a:spAutoFit/>
            </a:bodyPr>
            <a:lstStyle/>
            <a:p>
              <a:pPr algn="ctr">
                <a:spcBef>
                  <a:spcPct val="50000"/>
                </a:spcBef>
              </a:pPr>
              <a:r>
                <a:rPr lang="en-US" sz="2000">
                  <a:solidFill>
                    <a:srgbClr val="008080"/>
                  </a:solidFill>
                </a:rPr>
                <a:t>2000</a:t>
              </a:r>
            </a:p>
          </p:txBody>
        </p:sp>
        <p:sp>
          <p:nvSpPr>
            <p:cNvPr id="34858" name="Text Box 30"/>
            <p:cNvSpPr txBox="1">
              <a:spLocks noChangeArrowheads="1"/>
            </p:cNvSpPr>
            <p:nvPr/>
          </p:nvSpPr>
          <p:spPr bwMode="auto">
            <a:xfrm>
              <a:off x="1368" y="2691"/>
              <a:ext cx="528" cy="250"/>
            </a:xfrm>
            <a:prstGeom prst="rect">
              <a:avLst/>
            </a:prstGeom>
            <a:noFill/>
            <a:ln w="9525" algn="ctr">
              <a:noFill/>
              <a:miter lim="800000"/>
              <a:headEnd/>
              <a:tailEnd/>
            </a:ln>
          </p:spPr>
          <p:txBody>
            <a:bodyPr anchor="b">
              <a:spAutoFit/>
            </a:bodyPr>
            <a:lstStyle/>
            <a:p>
              <a:pPr algn="ctr">
                <a:spcBef>
                  <a:spcPct val="50000"/>
                </a:spcBef>
              </a:pPr>
              <a:r>
                <a:rPr lang="en-US" sz="2000">
                  <a:solidFill>
                    <a:srgbClr val="008080"/>
                  </a:solidFill>
                </a:rPr>
                <a:t>1880</a:t>
              </a:r>
            </a:p>
          </p:txBody>
        </p:sp>
      </p:grpSp>
      <p:grpSp>
        <p:nvGrpSpPr>
          <p:cNvPr id="4" name="Group 55"/>
          <p:cNvGrpSpPr>
            <a:grpSpLocks/>
          </p:cNvGrpSpPr>
          <p:nvPr/>
        </p:nvGrpSpPr>
        <p:grpSpPr bwMode="auto">
          <a:xfrm>
            <a:off x="5257800" y="1082675"/>
            <a:ext cx="3505200" cy="2863850"/>
            <a:chOff x="3312" y="682"/>
            <a:chExt cx="2208" cy="1804"/>
          </a:xfrm>
        </p:grpSpPr>
        <p:sp>
          <p:nvSpPr>
            <p:cNvPr id="252937" name="Text Box 9"/>
            <p:cNvSpPr txBox="1">
              <a:spLocks noChangeArrowheads="1"/>
            </p:cNvSpPr>
            <p:nvPr/>
          </p:nvSpPr>
          <p:spPr bwMode="auto">
            <a:xfrm>
              <a:off x="3312" y="682"/>
              <a:ext cx="2208" cy="526"/>
            </a:xfrm>
            <a:prstGeom prst="rect">
              <a:avLst/>
            </a:prstGeom>
            <a:solidFill>
              <a:srgbClr val="008080"/>
            </a:solidFill>
            <a:ln w="9525" algn="ctr">
              <a:solidFill>
                <a:schemeClr val="tx1"/>
              </a:solidFill>
              <a:miter lim="800000"/>
              <a:headEnd/>
              <a:tailEnd/>
            </a:ln>
            <a:effectLst/>
          </p:spPr>
          <p:txBody>
            <a:bodyPr anchor="b">
              <a:spAutoFit/>
            </a:bodyPr>
            <a:lstStyle/>
            <a:p>
              <a:pPr algn="ctr">
                <a:spcBef>
                  <a:spcPct val="50000"/>
                </a:spcBef>
                <a:defRPr/>
              </a:pPr>
              <a:r>
                <a:rPr lang="en-US" sz="1600" dirty="0">
                  <a:solidFill>
                    <a:schemeClr val="bg1"/>
                  </a:solidFill>
                  <a:effectLst>
                    <a:outerShdw blurRad="38100" dist="38100" dir="2700000" algn="tl">
                      <a:srgbClr val="000000"/>
                    </a:outerShdw>
                  </a:effectLst>
                </a:rPr>
                <a:t> 1993: TB cases decline due to increased funding and enhanced TB control efforts</a:t>
              </a:r>
            </a:p>
          </p:txBody>
        </p:sp>
        <p:sp>
          <p:nvSpPr>
            <p:cNvPr id="34849" name="Line 31"/>
            <p:cNvSpPr>
              <a:spLocks noChangeShapeType="1"/>
            </p:cNvSpPr>
            <p:nvPr/>
          </p:nvSpPr>
          <p:spPr bwMode="auto">
            <a:xfrm>
              <a:off x="5136" y="1200"/>
              <a:ext cx="0" cy="1286"/>
            </a:xfrm>
            <a:prstGeom prst="line">
              <a:avLst/>
            </a:prstGeom>
            <a:noFill/>
            <a:ln w="63500">
              <a:solidFill>
                <a:schemeClr val="tx1"/>
              </a:solidFill>
              <a:round/>
              <a:headEnd/>
              <a:tailEnd type="triangle" w="med" len="med"/>
            </a:ln>
          </p:spPr>
          <p:txBody>
            <a:bodyPr anchor="b"/>
            <a:lstStyle/>
            <a:p>
              <a:endParaRPr lang="en-US"/>
            </a:p>
          </p:txBody>
        </p:sp>
      </p:grpSp>
      <p:grpSp>
        <p:nvGrpSpPr>
          <p:cNvPr id="5" name="Group 48"/>
          <p:cNvGrpSpPr>
            <a:grpSpLocks/>
          </p:cNvGrpSpPr>
          <p:nvPr/>
        </p:nvGrpSpPr>
        <p:grpSpPr bwMode="auto">
          <a:xfrm>
            <a:off x="6026150" y="2616200"/>
            <a:ext cx="2000250" cy="1316038"/>
            <a:chOff x="3796" y="1648"/>
            <a:chExt cx="1260" cy="829"/>
          </a:xfrm>
        </p:grpSpPr>
        <p:sp>
          <p:nvSpPr>
            <p:cNvPr id="252936" name="Text Box 8"/>
            <p:cNvSpPr txBox="1">
              <a:spLocks noChangeArrowheads="1"/>
            </p:cNvSpPr>
            <p:nvPr/>
          </p:nvSpPr>
          <p:spPr bwMode="auto">
            <a:xfrm>
              <a:off x="3796" y="1648"/>
              <a:ext cx="1260" cy="526"/>
            </a:xfrm>
            <a:prstGeom prst="rect">
              <a:avLst/>
            </a:prstGeom>
            <a:solidFill>
              <a:srgbClr val="008080"/>
            </a:solidFill>
            <a:ln w="9525" algn="ctr">
              <a:solidFill>
                <a:schemeClr val="tx1"/>
              </a:solidFill>
              <a:miter lim="800000"/>
              <a:headEnd/>
              <a:tailEnd/>
            </a:ln>
            <a:effectLst/>
          </p:spPr>
          <p:txBody>
            <a:bodyPr anchor="b">
              <a:spAutoFit/>
            </a:bodyPr>
            <a:lstStyle/>
            <a:p>
              <a:pPr algn="ctr">
                <a:spcBef>
                  <a:spcPct val="50000"/>
                </a:spcBef>
                <a:defRPr/>
              </a:pPr>
              <a:r>
                <a:rPr lang="en-US" sz="1600" dirty="0">
                  <a:solidFill>
                    <a:schemeClr val="bg1"/>
                  </a:solidFill>
                  <a:effectLst>
                    <a:outerShdw blurRad="38100" dist="38100" dir="2700000" algn="tl">
                      <a:srgbClr val="000000"/>
                    </a:outerShdw>
                  </a:effectLst>
                </a:rPr>
                <a:t>Mid-1970s: Most TB sanatoriums in U.S. closed</a:t>
              </a:r>
            </a:p>
          </p:txBody>
        </p:sp>
        <p:sp>
          <p:nvSpPr>
            <p:cNvPr id="34847" name="Line 32"/>
            <p:cNvSpPr>
              <a:spLocks noChangeShapeType="1"/>
            </p:cNvSpPr>
            <p:nvPr/>
          </p:nvSpPr>
          <p:spPr bwMode="auto">
            <a:xfrm>
              <a:off x="4522" y="2178"/>
              <a:ext cx="0" cy="299"/>
            </a:xfrm>
            <a:prstGeom prst="line">
              <a:avLst/>
            </a:prstGeom>
            <a:noFill/>
            <a:ln w="63500">
              <a:solidFill>
                <a:schemeClr val="tx1"/>
              </a:solidFill>
              <a:round/>
              <a:headEnd/>
              <a:tailEnd type="triangle" w="med" len="med"/>
            </a:ln>
          </p:spPr>
          <p:txBody>
            <a:bodyPr anchor="b"/>
            <a:lstStyle/>
            <a:p>
              <a:endParaRPr lang="en-US"/>
            </a:p>
          </p:txBody>
        </p:sp>
      </p:grpSp>
      <p:grpSp>
        <p:nvGrpSpPr>
          <p:cNvPr id="6" name="Group 59"/>
          <p:cNvGrpSpPr>
            <a:grpSpLocks/>
          </p:cNvGrpSpPr>
          <p:nvPr/>
        </p:nvGrpSpPr>
        <p:grpSpPr bwMode="auto">
          <a:xfrm>
            <a:off x="2101850" y="2152650"/>
            <a:ext cx="1447800" cy="1803400"/>
            <a:chOff x="1324" y="1356"/>
            <a:chExt cx="912" cy="1136"/>
          </a:xfrm>
        </p:grpSpPr>
        <p:sp>
          <p:nvSpPr>
            <p:cNvPr id="252931" name="Text Box 3"/>
            <p:cNvSpPr txBox="1">
              <a:spLocks noChangeArrowheads="1"/>
            </p:cNvSpPr>
            <p:nvPr/>
          </p:nvSpPr>
          <p:spPr bwMode="auto">
            <a:xfrm>
              <a:off x="1324" y="1356"/>
              <a:ext cx="912" cy="834"/>
            </a:xfrm>
            <a:prstGeom prst="rect">
              <a:avLst/>
            </a:prstGeom>
            <a:solidFill>
              <a:srgbClr val="008080"/>
            </a:solidFill>
            <a:ln w="9525" algn="ctr">
              <a:solidFill>
                <a:schemeClr val="tx1"/>
              </a:solidFill>
              <a:miter lim="800000"/>
              <a:headEnd/>
              <a:tailEnd/>
            </a:ln>
            <a:effectLst/>
          </p:spPr>
          <p:txBody>
            <a:bodyPr anchor="b">
              <a:spAutoFit/>
            </a:bodyPr>
            <a:lstStyle/>
            <a:p>
              <a:pPr algn="ctr">
                <a:spcBef>
                  <a:spcPct val="50000"/>
                </a:spcBef>
                <a:defRPr/>
              </a:pPr>
              <a:r>
                <a:rPr lang="en-US" sz="1600" dirty="0">
                  <a:solidFill>
                    <a:schemeClr val="bg1"/>
                  </a:solidFill>
                  <a:effectLst>
                    <a:outerShdw blurRad="38100" dist="38100" dir="2700000" algn="tl">
                      <a:srgbClr val="000000"/>
                    </a:outerShdw>
                  </a:effectLst>
                </a:rPr>
                <a:t>1884: </a:t>
              </a:r>
              <a:br>
                <a:rPr lang="en-US" sz="1600" dirty="0">
                  <a:solidFill>
                    <a:schemeClr val="bg1"/>
                  </a:solidFill>
                  <a:effectLst>
                    <a:outerShdw blurRad="38100" dist="38100" dir="2700000" algn="tl">
                      <a:srgbClr val="000000"/>
                    </a:outerShdw>
                  </a:effectLst>
                </a:rPr>
              </a:br>
              <a:r>
                <a:rPr lang="en-US" sz="1600" dirty="0">
                  <a:solidFill>
                    <a:schemeClr val="bg1"/>
                  </a:solidFill>
                  <a:effectLst>
                    <a:outerShdw blurRad="38100" dist="38100" dir="2700000" algn="tl">
                      <a:srgbClr val="000000"/>
                    </a:outerShdw>
                  </a:effectLst>
                </a:rPr>
                <a:t>First TB sanatorium established </a:t>
              </a:r>
              <a:br>
                <a:rPr lang="en-US" sz="1600" dirty="0">
                  <a:solidFill>
                    <a:schemeClr val="bg1"/>
                  </a:solidFill>
                  <a:effectLst>
                    <a:outerShdw blurRad="38100" dist="38100" dir="2700000" algn="tl">
                      <a:srgbClr val="000000"/>
                    </a:outerShdw>
                  </a:effectLst>
                </a:rPr>
              </a:br>
              <a:r>
                <a:rPr lang="en-US" sz="1600" dirty="0">
                  <a:solidFill>
                    <a:schemeClr val="bg1"/>
                  </a:solidFill>
                  <a:effectLst>
                    <a:outerShdw blurRad="38100" dist="38100" dir="2700000" algn="tl">
                      <a:srgbClr val="000000"/>
                    </a:outerShdw>
                  </a:effectLst>
                </a:rPr>
                <a:t>in U.S.</a:t>
              </a:r>
            </a:p>
          </p:txBody>
        </p:sp>
        <p:sp>
          <p:nvSpPr>
            <p:cNvPr id="34845" name="Line 33"/>
            <p:cNvSpPr>
              <a:spLocks noChangeShapeType="1"/>
            </p:cNvSpPr>
            <p:nvPr/>
          </p:nvSpPr>
          <p:spPr bwMode="auto">
            <a:xfrm>
              <a:off x="1872" y="2193"/>
              <a:ext cx="0" cy="299"/>
            </a:xfrm>
            <a:prstGeom prst="line">
              <a:avLst/>
            </a:prstGeom>
            <a:noFill/>
            <a:ln w="63500">
              <a:solidFill>
                <a:schemeClr val="tx1"/>
              </a:solidFill>
              <a:round/>
              <a:headEnd/>
              <a:tailEnd type="triangle" w="med" len="med"/>
            </a:ln>
          </p:spPr>
          <p:txBody>
            <a:bodyPr anchor="b"/>
            <a:lstStyle/>
            <a:p>
              <a:endParaRPr lang="en-US"/>
            </a:p>
          </p:txBody>
        </p:sp>
      </p:grpSp>
      <p:grpSp>
        <p:nvGrpSpPr>
          <p:cNvPr id="7" name="Group 54"/>
          <p:cNvGrpSpPr>
            <a:grpSpLocks/>
          </p:cNvGrpSpPr>
          <p:nvPr/>
        </p:nvGrpSpPr>
        <p:grpSpPr bwMode="auto">
          <a:xfrm>
            <a:off x="533400" y="1905000"/>
            <a:ext cx="1447800" cy="2074863"/>
            <a:chOff x="336" y="1200"/>
            <a:chExt cx="912" cy="1307"/>
          </a:xfrm>
        </p:grpSpPr>
        <p:sp>
          <p:nvSpPr>
            <p:cNvPr id="252930" name="Text Box 2"/>
            <p:cNvSpPr txBox="1">
              <a:spLocks noChangeArrowheads="1"/>
            </p:cNvSpPr>
            <p:nvPr/>
          </p:nvSpPr>
          <p:spPr bwMode="auto">
            <a:xfrm>
              <a:off x="336" y="1200"/>
              <a:ext cx="912" cy="988"/>
            </a:xfrm>
            <a:prstGeom prst="rect">
              <a:avLst/>
            </a:prstGeom>
            <a:solidFill>
              <a:srgbClr val="008080"/>
            </a:solidFill>
            <a:ln w="9525" algn="ctr">
              <a:solidFill>
                <a:schemeClr val="tx1"/>
              </a:solidFill>
              <a:miter lim="800000"/>
              <a:headEnd/>
              <a:tailEnd/>
            </a:ln>
            <a:effectLst/>
          </p:spPr>
          <p:txBody>
            <a:bodyPr anchor="b">
              <a:spAutoFit/>
            </a:bodyPr>
            <a:lstStyle/>
            <a:p>
              <a:pPr algn="ctr">
                <a:spcBef>
                  <a:spcPct val="50000"/>
                </a:spcBef>
                <a:defRPr/>
              </a:pPr>
              <a:r>
                <a:rPr lang="en-US" sz="1600" dirty="0">
                  <a:solidFill>
                    <a:schemeClr val="bg1"/>
                  </a:solidFill>
                  <a:effectLst>
                    <a:outerShdw blurRad="38100" dist="38100" dir="2700000" algn="tl">
                      <a:srgbClr val="000000"/>
                    </a:outerShdw>
                  </a:effectLst>
                </a:rPr>
                <a:t>1865: </a:t>
              </a:r>
              <a:br>
                <a:rPr lang="en-US" sz="1600" dirty="0">
                  <a:solidFill>
                    <a:schemeClr val="bg1"/>
                  </a:solidFill>
                  <a:effectLst>
                    <a:outerShdw blurRad="38100" dist="38100" dir="2700000" algn="tl">
                      <a:srgbClr val="000000"/>
                    </a:outerShdw>
                  </a:effectLst>
                </a:rPr>
              </a:br>
              <a:r>
                <a:rPr lang="en-US" sz="1600" dirty="0">
                  <a:solidFill>
                    <a:schemeClr val="bg1"/>
                  </a:solidFill>
                  <a:effectLst>
                    <a:outerShdw blurRad="38100" dist="38100" dir="2700000" algn="tl">
                      <a:srgbClr val="000000"/>
                    </a:outerShdw>
                  </a:effectLst>
                </a:rPr>
                <a:t>Jean-Antoine Villemin proved TB is contagious</a:t>
              </a:r>
            </a:p>
          </p:txBody>
        </p:sp>
        <p:sp>
          <p:nvSpPr>
            <p:cNvPr id="34843" name="Line 34"/>
            <p:cNvSpPr>
              <a:spLocks noChangeShapeType="1"/>
            </p:cNvSpPr>
            <p:nvPr/>
          </p:nvSpPr>
          <p:spPr bwMode="auto">
            <a:xfrm>
              <a:off x="1104" y="2160"/>
              <a:ext cx="0" cy="347"/>
            </a:xfrm>
            <a:prstGeom prst="line">
              <a:avLst/>
            </a:prstGeom>
            <a:noFill/>
            <a:ln w="63500">
              <a:solidFill>
                <a:schemeClr val="tx1"/>
              </a:solidFill>
              <a:round/>
              <a:headEnd/>
              <a:tailEnd type="triangle" w="med" len="med"/>
            </a:ln>
          </p:spPr>
          <p:txBody>
            <a:bodyPr anchor="b"/>
            <a:lstStyle/>
            <a:p>
              <a:endParaRPr lang="en-US"/>
            </a:p>
          </p:txBody>
        </p:sp>
      </p:grpSp>
      <p:grpSp>
        <p:nvGrpSpPr>
          <p:cNvPr id="8" name="Group 46"/>
          <p:cNvGrpSpPr>
            <a:grpSpLocks/>
          </p:cNvGrpSpPr>
          <p:nvPr/>
        </p:nvGrpSpPr>
        <p:grpSpPr bwMode="auto">
          <a:xfrm>
            <a:off x="4038600" y="2133600"/>
            <a:ext cx="1835150" cy="1798638"/>
            <a:chOff x="2644" y="1344"/>
            <a:chExt cx="1056" cy="1133"/>
          </a:xfrm>
        </p:grpSpPr>
        <p:sp>
          <p:nvSpPr>
            <p:cNvPr id="252934" name="Text Box 6"/>
            <p:cNvSpPr txBox="1">
              <a:spLocks noChangeArrowheads="1"/>
            </p:cNvSpPr>
            <p:nvPr/>
          </p:nvSpPr>
          <p:spPr bwMode="auto">
            <a:xfrm>
              <a:off x="2644" y="1344"/>
              <a:ext cx="1056" cy="834"/>
            </a:xfrm>
            <a:prstGeom prst="rect">
              <a:avLst/>
            </a:prstGeom>
            <a:solidFill>
              <a:srgbClr val="008080"/>
            </a:solidFill>
            <a:ln w="9525" algn="ctr">
              <a:solidFill>
                <a:schemeClr val="tx1"/>
              </a:solidFill>
              <a:miter lim="800000"/>
              <a:headEnd/>
              <a:tailEnd/>
            </a:ln>
            <a:effectLst/>
          </p:spPr>
          <p:txBody>
            <a:bodyPr anchor="b">
              <a:spAutoFit/>
            </a:bodyPr>
            <a:lstStyle/>
            <a:p>
              <a:pPr algn="ctr">
                <a:spcBef>
                  <a:spcPct val="50000"/>
                </a:spcBef>
                <a:defRPr/>
              </a:pPr>
              <a:r>
                <a:rPr lang="en-US" sz="1600" dirty="0">
                  <a:solidFill>
                    <a:schemeClr val="bg1"/>
                  </a:solidFill>
                  <a:effectLst>
                    <a:outerShdw blurRad="38100" dist="38100" dir="2700000" algn="tl">
                      <a:srgbClr val="000000"/>
                    </a:outerShdw>
                  </a:effectLst>
                </a:rPr>
                <a:t>1943: Streptomycin (SM) a drug used to treat TB is discovered</a:t>
              </a:r>
            </a:p>
          </p:txBody>
        </p:sp>
        <p:sp>
          <p:nvSpPr>
            <p:cNvPr id="34841" name="Line 35"/>
            <p:cNvSpPr>
              <a:spLocks noChangeShapeType="1"/>
            </p:cNvSpPr>
            <p:nvPr/>
          </p:nvSpPr>
          <p:spPr bwMode="auto">
            <a:xfrm>
              <a:off x="3604" y="2178"/>
              <a:ext cx="0" cy="299"/>
            </a:xfrm>
            <a:prstGeom prst="line">
              <a:avLst/>
            </a:prstGeom>
            <a:noFill/>
            <a:ln w="63500">
              <a:solidFill>
                <a:schemeClr val="tx1"/>
              </a:solidFill>
              <a:round/>
              <a:headEnd/>
              <a:tailEnd type="triangle" w="med" len="med"/>
            </a:ln>
          </p:spPr>
          <p:txBody>
            <a:bodyPr anchor="b"/>
            <a:lstStyle/>
            <a:p>
              <a:endParaRPr lang="en-US"/>
            </a:p>
          </p:txBody>
        </p:sp>
      </p:grpSp>
      <p:grpSp>
        <p:nvGrpSpPr>
          <p:cNvPr id="9" name="Group 58"/>
          <p:cNvGrpSpPr>
            <a:grpSpLocks/>
          </p:cNvGrpSpPr>
          <p:nvPr/>
        </p:nvGrpSpPr>
        <p:grpSpPr bwMode="auto">
          <a:xfrm>
            <a:off x="1143000" y="3962400"/>
            <a:ext cx="2667000" cy="1673225"/>
            <a:chOff x="720" y="2496"/>
            <a:chExt cx="1680" cy="1054"/>
          </a:xfrm>
        </p:grpSpPr>
        <p:sp>
          <p:nvSpPr>
            <p:cNvPr id="252932" name="Text Box 4"/>
            <p:cNvSpPr txBox="1">
              <a:spLocks noChangeArrowheads="1"/>
            </p:cNvSpPr>
            <p:nvPr/>
          </p:nvSpPr>
          <p:spPr bwMode="auto">
            <a:xfrm>
              <a:off x="720" y="3024"/>
              <a:ext cx="1680" cy="526"/>
            </a:xfrm>
            <a:prstGeom prst="rect">
              <a:avLst/>
            </a:prstGeom>
            <a:solidFill>
              <a:srgbClr val="008080"/>
            </a:solidFill>
            <a:ln w="9525" algn="ctr">
              <a:solidFill>
                <a:schemeClr val="tx1"/>
              </a:solidFill>
              <a:miter lim="800000"/>
              <a:headEnd/>
              <a:tailEnd/>
            </a:ln>
            <a:effectLst/>
          </p:spPr>
          <p:txBody>
            <a:bodyPr anchor="b">
              <a:spAutoFit/>
            </a:bodyPr>
            <a:lstStyle/>
            <a:p>
              <a:pPr algn="ctr">
                <a:spcBef>
                  <a:spcPct val="50000"/>
                </a:spcBef>
                <a:defRPr/>
              </a:pPr>
              <a:r>
                <a:rPr lang="en-US" sz="1600" dirty="0">
                  <a:solidFill>
                    <a:schemeClr val="bg1"/>
                  </a:solidFill>
                  <a:effectLst>
                    <a:outerShdw blurRad="38100" dist="38100" dir="2700000" algn="tl">
                      <a:srgbClr val="000000"/>
                    </a:outerShdw>
                  </a:effectLst>
                </a:rPr>
                <a:t>1882: </a:t>
              </a:r>
              <a:br>
                <a:rPr lang="en-US" sz="1600" dirty="0">
                  <a:solidFill>
                    <a:schemeClr val="bg1"/>
                  </a:solidFill>
                  <a:effectLst>
                    <a:outerShdw blurRad="38100" dist="38100" dir="2700000" algn="tl">
                      <a:srgbClr val="000000"/>
                    </a:outerShdw>
                  </a:effectLst>
                </a:rPr>
              </a:br>
              <a:r>
                <a:rPr lang="en-US" sz="1600" dirty="0">
                  <a:solidFill>
                    <a:schemeClr val="bg1"/>
                  </a:solidFill>
                  <a:effectLst>
                    <a:outerShdw blurRad="38100" dist="38100" dir="2700000" algn="tl">
                      <a:srgbClr val="000000"/>
                    </a:outerShdw>
                  </a:effectLst>
                </a:rPr>
                <a:t>Robert Koch discovers</a:t>
              </a:r>
              <a:br>
                <a:rPr lang="en-US" sz="1600" dirty="0">
                  <a:solidFill>
                    <a:schemeClr val="bg1"/>
                  </a:solidFill>
                  <a:effectLst>
                    <a:outerShdw blurRad="38100" dist="38100" dir="2700000" algn="tl">
                      <a:srgbClr val="000000"/>
                    </a:outerShdw>
                  </a:effectLst>
                </a:rPr>
              </a:br>
              <a:r>
                <a:rPr lang="en-US" sz="1600" dirty="0">
                  <a:solidFill>
                    <a:schemeClr val="bg1"/>
                  </a:solidFill>
                  <a:effectLst>
                    <a:outerShdw blurRad="38100" dist="38100" dir="2700000" algn="tl">
                      <a:srgbClr val="000000"/>
                    </a:outerShdw>
                  </a:effectLst>
                </a:rPr>
                <a:t> </a:t>
              </a:r>
              <a:r>
                <a:rPr lang="en-US" sz="1600" i="1" dirty="0">
                  <a:solidFill>
                    <a:schemeClr val="bg1"/>
                  </a:solidFill>
                  <a:effectLst>
                    <a:outerShdw blurRad="38100" dist="38100" dir="2700000" algn="tl">
                      <a:srgbClr val="000000"/>
                    </a:outerShdw>
                  </a:effectLst>
                </a:rPr>
                <a:t>M. tuberculosis</a:t>
              </a:r>
              <a:endParaRPr lang="en-US" sz="1600" dirty="0">
                <a:solidFill>
                  <a:schemeClr val="bg1"/>
                </a:solidFill>
                <a:effectLst>
                  <a:outerShdw blurRad="38100" dist="38100" dir="2700000" algn="tl">
                    <a:srgbClr val="000000"/>
                  </a:outerShdw>
                </a:effectLst>
              </a:endParaRPr>
            </a:p>
          </p:txBody>
        </p:sp>
        <p:sp>
          <p:nvSpPr>
            <p:cNvPr id="34839" name="Line 36"/>
            <p:cNvSpPr>
              <a:spLocks noChangeShapeType="1"/>
            </p:cNvSpPr>
            <p:nvPr/>
          </p:nvSpPr>
          <p:spPr bwMode="auto">
            <a:xfrm>
              <a:off x="1772" y="2496"/>
              <a:ext cx="0" cy="530"/>
            </a:xfrm>
            <a:prstGeom prst="line">
              <a:avLst/>
            </a:prstGeom>
            <a:noFill/>
            <a:ln w="63500">
              <a:solidFill>
                <a:schemeClr val="tx1"/>
              </a:solidFill>
              <a:round/>
              <a:headEnd type="triangle" w="med" len="med"/>
              <a:tailEnd/>
            </a:ln>
          </p:spPr>
          <p:txBody>
            <a:bodyPr anchor="b"/>
            <a:lstStyle/>
            <a:p>
              <a:endParaRPr lang="en-US"/>
            </a:p>
          </p:txBody>
        </p:sp>
      </p:grpSp>
      <p:grpSp>
        <p:nvGrpSpPr>
          <p:cNvPr id="10" name="Group 60"/>
          <p:cNvGrpSpPr>
            <a:grpSpLocks/>
          </p:cNvGrpSpPr>
          <p:nvPr/>
        </p:nvGrpSpPr>
        <p:grpSpPr bwMode="auto">
          <a:xfrm>
            <a:off x="6705600" y="3962400"/>
            <a:ext cx="2057400" cy="1673225"/>
            <a:chOff x="4224" y="2496"/>
            <a:chExt cx="1296" cy="1054"/>
          </a:xfrm>
        </p:grpSpPr>
        <p:sp>
          <p:nvSpPr>
            <p:cNvPr id="252935" name="Text Box 7"/>
            <p:cNvSpPr txBox="1">
              <a:spLocks noChangeArrowheads="1"/>
            </p:cNvSpPr>
            <p:nvPr/>
          </p:nvSpPr>
          <p:spPr bwMode="auto">
            <a:xfrm>
              <a:off x="4224" y="3024"/>
              <a:ext cx="1296" cy="526"/>
            </a:xfrm>
            <a:prstGeom prst="rect">
              <a:avLst/>
            </a:prstGeom>
            <a:solidFill>
              <a:srgbClr val="008080"/>
            </a:solidFill>
            <a:ln w="9525" algn="ctr">
              <a:solidFill>
                <a:schemeClr val="tx1"/>
              </a:solidFill>
              <a:miter lim="800000"/>
              <a:headEnd/>
              <a:tailEnd/>
            </a:ln>
            <a:effectLst/>
          </p:spPr>
          <p:txBody>
            <a:bodyPr anchor="b">
              <a:spAutoFit/>
            </a:bodyPr>
            <a:lstStyle/>
            <a:p>
              <a:pPr algn="ctr">
                <a:spcBef>
                  <a:spcPct val="50000"/>
                </a:spcBef>
                <a:defRPr/>
              </a:pPr>
              <a:r>
                <a:rPr lang="en-US" sz="1600" dirty="0">
                  <a:solidFill>
                    <a:schemeClr val="bg1"/>
                  </a:solidFill>
                  <a:effectLst>
                    <a:outerShdw blurRad="38100" dist="38100" dir="2700000" algn="tl">
                      <a:srgbClr val="000000"/>
                    </a:outerShdw>
                  </a:effectLst>
                </a:rPr>
                <a:t>Mid-1980s: Unexpected rise in TB cases</a:t>
              </a:r>
            </a:p>
          </p:txBody>
        </p:sp>
        <p:sp>
          <p:nvSpPr>
            <p:cNvPr id="34837" name="Line 39"/>
            <p:cNvSpPr>
              <a:spLocks noChangeShapeType="1"/>
            </p:cNvSpPr>
            <p:nvPr/>
          </p:nvSpPr>
          <p:spPr bwMode="auto">
            <a:xfrm>
              <a:off x="4992" y="2496"/>
              <a:ext cx="0" cy="528"/>
            </a:xfrm>
            <a:prstGeom prst="line">
              <a:avLst/>
            </a:prstGeom>
            <a:noFill/>
            <a:ln w="63500">
              <a:solidFill>
                <a:schemeClr val="tx1"/>
              </a:solidFill>
              <a:round/>
              <a:headEnd type="triangle" w="med" len="med"/>
              <a:tailEnd/>
            </a:ln>
          </p:spPr>
          <p:txBody>
            <a:bodyPr anchor="b"/>
            <a:lstStyle/>
            <a:p>
              <a:endParaRPr lang="en-US"/>
            </a:p>
          </p:txBody>
        </p:sp>
      </p:grpSp>
      <p:grpSp>
        <p:nvGrpSpPr>
          <p:cNvPr id="11" name="Group 52"/>
          <p:cNvGrpSpPr>
            <a:grpSpLocks/>
          </p:cNvGrpSpPr>
          <p:nvPr/>
        </p:nvGrpSpPr>
        <p:grpSpPr bwMode="auto">
          <a:xfrm>
            <a:off x="4419600" y="4038600"/>
            <a:ext cx="2133600" cy="1917700"/>
            <a:chOff x="2784" y="2544"/>
            <a:chExt cx="1344" cy="1208"/>
          </a:xfrm>
        </p:grpSpPr>
        <p:sp>
          <p:nvSpPr>
            <p:cNvPr id="34831" name="Line 40"/>
            <p:cNvSpPr>
              <a:spLocks noChangeShapeType="1"/>
            </p:cNvSpPr>
            <p:nvPr/>
          </p:nvSpPr>
          <p:spPr bwMode="auto">
            <a:xfrm>
              <a:off x="3744" y="2736"/>
              <a:ext cx="0" cy="192"/>
            </a:xfrm>
            <a:prstGeom prst="line">
              <a:avLst/>
            </a:prstGeom>
            <a:noFill/>
            <a:ln w="63500">
              <a:solidFill>
                <a:schemeClr val="tx1"/>
              </a:solidFill>
              <a:round/>
              <a:headEnd/>
              <a:tailEnd/>
            </a:ln>
          </p:spPr>
          <p:txBody>
            <a:bodyPr anchor="b"/>
            <a:lstStyle/>
            <a:p>
              <a:endParaRPr lang="en-US"/>
            </a:p>
          </p:txBody>
        </p:sp>
        <p:sp>
          <p:nvSpPr>
            <p:cNvPr id="252933" name="Text Box 5"/>
            <p:cNvSpPr txBox="1">
              <a:spLocks noChangeArrowheads="1"/>
            </p:cNvSpPr>
            <p:nvPr/>
          </p:nvSpPr>
          <p:spPr bwMode="auto">
            <a:xfrm>
              <a:off x="2784" y="2918"/>
              <a:ext cx="1344" cy="834"/>
            </a:xfrm>
            <a:prstGeom prst="rect">
              <a:avLst/>
            </a:prstGeom>
            <a:solidFill>
              <a:srgbClr val="008080"/>
            </a:solidFill>
            <a:ln w="9525" algn="ctr">
              <a:solidFill>
                <a:schemeClr val="tx1"/>
              </a:solidFill>
              <a:miter lim="800000"/>
              <a:headEnd/>
              <a:tailEnd/>
            </a:ln>
            <a:effectLst/>
          </p:spPr>
          <p:txBody>
            <a:bodyPr anchor="b">
              <a:spAutoFit/>
            </a:bodyPr>
            <a:lstStyle/>
            <a:p>
              <a:pPr algn="ctr">
                <a:spcBef>
                  <a:spcPct val="50000"/>
                </a:spcBef>
                <a:defRPr/>
              </a:pPr>
              <a:r>
                <a:rPr lang="en-US" sz="1600" dirty="0">
                  <a:solidFill>
                    <a:schemeClr val="bg1"/>
                  </a:solidFill>
                  <a:effectLst>
                    <a:outerShdw blurRad="38100" dist="38100" dir="2700000" algn="tl">
                      <a:srgbClr val="000000"/>
                    </a:outerShdw>
                  </a:effectLst>
                </a:rPr>
                <a:t>1943-1952: </a:t>
              </a:r>
              <a:br>
                <a:rPr lang="en-US" sz="1600" dirty="0">
                  <a:solidFill>
                    <a:schemeClr val="bg1"/>
                  </a:solidFill>
                  <a:effectLst>
                    <a:outerShdw blurRad="38100" dist="38100" dir="2700000" algn="tl">
                      <a:srgbClr val="000000"/>
                    </a:outerShdw>
                  </a:effectLst>
                </a:rPr>
              </a:br>
              <a:r>
                <a:rPr lang="en-US" sz="1600" dirty="0">
                  <a:solidFill>
                    <a:schemeClr val="bg1"/>
                  </a:solidFill>
                  <a:effectLst>
                    <a:outerShdw blurRad="38100" dist="38100" dir="2700000" algn="tl">
                      <a:srgbClr val="000000"/>
                    </a:outerShdw>
                  </a:effectLst>
                </a:rPr>
                <a:t>Two more drugs are discovered to treat TB: INH and PAS</a:t>
              </a:r>
            </a:p>
          </p:txBody>
        </p:sp>
        <p:sp>
          <p:nvSpPr>
            <p:cNvPr id="34833" name="Line 37"/>
            <p:cNvSpPr>
              <a:spLocks noChangeShapeType="1"/>
            </p:cNvSpPr>
            <p:nvPr/>
          </p:nvSpPr>
          <p:spPr bwMode="auto">
            <a:xfrm>
              <a:off x="3888" y="2544"/>
              <a:ext cx="0" cy="213"/>
            </a:xfrm>
            <a:prstGeom prst="line">
              <a:avLst/>
            </a:prstGeom>
            <a:noFill/>
            <a:ln w="63500">
              <a:solidFill>
                <a:schemeClr val="tx1"/>
              </a:solidFill>
              <a:round/>
              <a:headEnd type="triangle" w="med" len="med"/>
              <a:tailEnd/>
            </a:ln>
          </p:spPr>
          <p:txBody>
            <a:bodyPr anchor="b"/>
            <a:lstStyle/>
            <a:p>
              <a:endParaRPr lang="en-US"/>
            </a:p>
          </p:txBody>
        </p:sp>
        <p:sp>
          <p:nvSpPr>
            <p:cNvPr id="34834" name="Line 38"/>
            <p:cNvSpPr>
              <a:spLocks noChangeShapeType="1"/>
            </p:cNvSpPr>
            <p:nvPr/>
          </p:nvSpPr>
          <p:spPr bwMode="auto">
            <a:xfrm>
              <a:off x="3600" y="2550"/>
              <a:ext cx="0" cy="213"/>
            </a:xfrm>
            <a:prstGeom prst="line">
              <a:avLst/>
            </a:prstGeom>
            <a:noFill/>
            <a:ln w="63500">
              <a:solidFill>
                <a:schemeClr val="tx1"/>
              </a:solidFill>
              <a:round/>
              <a:headEnd type="triangle" w="med" len="med"/>
              <a:tailEnd/>
            </a:ln>
          </p:spPr>
          <p:txBody>
            <a:bodyPr anchor="b"/>
            <a:lstStyle/>
            <a:p>
              <a:endParaRPr lang="en-US"/>
            </a:p>
          </p:txBody>
        </p:sp>
        <p:sp>
          <p:nvSpPr>
            <p:cNvPr id="34835" name="Line 41"/>
            <p:cNvSpPr>
              <a:spLocks noChangeShapeType="1"/>
            </p:cNvSpPr>
            <p:nvPr/>
          </p:nvSpPr>
          <p:spPr bwMode="auto">
            <a:xfrm>
              <a:off x="3579" y="2742"/>
              <a:ext cx="328" cy="0"/>
            </a:xfrm>
            <a:prstGeom prst="line">
              <a:avLst/>
            </a:prstGeom>
            <a:noFill/>
            <a:ln w="63500">
              <a:solidFill>
                <a:schemeClr val="tx1"/>
              </a:solidFill>
              <a:round/>
              <a:headEnd/>
              <a:tailEnd/>
            </a:ln>
          </p:spPr>
          <p:txBody>
            <a:bodyPr anchor="b"/>
            <a:lstStyle/>
            <a:p>
              <a:endParaRPr lang="en-US"/>
            </a:p>
          </p:txBody>
        </p:sp>
      </p:grpSp>
      <p:sp>
        <p:nvSpPr>
          <p:cNvPr id="34830" name="Rectangle 42"/>
          <p:cNvSpPr>
            <a:spLocks noGrp="1" noChangeArrowheads="1"/>
          </p:cNvSpPr>
          <p:nvPr>
            <p:ph type="title"/>
          </p:nvPr>
        </p:nvSpPr>
        <p:spPr>
          <a:xfrm>
            <a:off x="457200" y="0"/>
            <a:ext cx="8229600" cy="762000"/>
          </a:xfrm>
          <a:noFill/>
        </p:spPr>
        <p:txBody>
          <a:bodyPr/>
          <a:lstStyle/>
          <a:p>
            <a:pPr eaLnBrk="1" hangingPunct="1"/>
            <a:r>
              <a:rPr lang="en-US"/>
              <a:t>TB History Timeline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a:t>WHAT IS DOTS?</a:t>
            </a:r>
          </a:p>
        </p:txBody>
      </p:sp>
      <p:sp>
        <p:nvSpPr>
          <p:cNvPr id="6147" name="Rectangle 3"/>
          <p:cNvSpPr>
            <a:spLocks noGrp="1" noRot="1" noChangeArrowheads="1"/>
          </p:cNvSpPr>
          <p:nvPr>
            <p:ph type="body" idx="1"/>
          </p:nvPr>
        </p:nvSpPr>
        <p:spPr/>
        <p:txBody>
          <a:bodyPr/>
          <a:lstStyle/>
          <a:p>
            <a:pPr>
              <a:lnSpc>
                <a:spcPct val="90000"/>
              </a:lnSpc>
            </a:pPr>
            <a:r>
              <a:rPr lang="en-US">
                <a:solidFill>
                  <a:schemeClr val="hlink"/>
                </a:solidFill>
              </a:rPr>
              <a:t>D</a:t>
            </a:r>
            <a:r>
              <a:rPr lang="en-US"/>
              <a:t>OTS STANDS FOR </a:t>
            </a:r>
          </a:p>
          <a:p>
            <a:pPr>
              <a:lnSpc>
                <a:spcPct val="90000"/>
              </a:lnSpc>
            </a:pPr>
            <a:r>
              <a:rPr lang="en-US" sz="2800" b="1" i="1">
                <a:solidFill>
                  <a:schemeClr val="hlink"/>
                </a:solidFill>
              </a:rPr>
              <a:t>D</a:t>
            </a:r>
            <a:r>
              <a:rPr lang="en-US" sz="2800"/>
              <a:t>IRECTLY </a:t>
            </a:r>
            <a:r>
              <a:rPr lang="en-US" sz="2800" b="1" i="1">
                <a:solidFill>
                  <a:schemeClr val="hlink"/>
                </a:solidFill>
              </a:rPr>
              <a:t>O</a:t>
            </a:r>
            <a:r>
              <a:rPr lang="en-US" sz="2800"/>
              <a:t>BSREVED </a:t>
            </a:r>
            <a:r>
              <a:rPr lang="en-US" sz="2800" b="1" i="1">
                <a:solidFill>
                  <a:schemeClr val="hlink"/>
                </a:solidFill>
              </a:rPr>
              <a:t>T</a:t>
            </a:r>
            <a:r>
              <a:rPr lang="en-US" sz="2800"/>
              <a:t>REATMENT </a:t>
            </a:r>
            <a:r>
              <a:rPr lang="en-US" sz="2800" b="1" i="1">
                <a:solidFill>
                  <a:schemeClr val="hlink"/>
                </a:solidFill>
              </a:rPr>
              <a:t>S</a:t>
            </a:r>
            <a:r>
              <a:rPr lang="en-US" sz="2800"/>
              <a:t>HORTCOURSE.</a:t>
            </a:r>
          </a:p>
          <a:p>
            <a:pPr>
              <a:lnSpc>
                <a:spcPct val="90000"/>
              </a:lnSpc>
            </a:pPr>
            <a:r>
              <a:rPr lang="en-US" sz="2800"/>
              <a:t>IT IS IN ESSENCE THE ACT OF  A RESPONSIBLE OBSERVER HOLDING THE DRUGS AND OBSERVING EACH ADMINISTRATION.</a:t>
            </a:r>
          </a:p>
          <a:p>
            <a:pPr>
              <a:lnSpc>
                <a:spcPct val="90000"/>
              </a:lnSpc>
            </a:pPr>
            <a:r>
              <a:rPr lang="en-US" sz="2800"/>
              <a:t>THE OBSERVER IS DEFINED AS A HEALTHCARE WORKER OR A TRAINED LAY PERSON.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en-US" sz="4000"/>
              <a:t>PRINCIPLES OF DOTS STRATERGY</a:t>
            </a:r>
          </a:p>
        </p:txBody>
      </p:sp>
      <p:sp>
        <p:nvSpPr>
          <p:cNvPr id="9219" name="Rectangle 3"/>
          <p:cNvSpPr>
            <a:spLocks noGrp="1" noRot="1" noChangeArrowheads="1"/>
          </p:cNvSpPr>
          <p:nvPr>
            <p:ph type="body" idx="1"/>
          </p:nvPr>
        </p:nvSpPr>
        <p:spPr/>
        <p:txBody>
          <a:bodyPr/>
          <a:lstStyle/>
          <a:p>
            <a:pPr>
              <a:lnSpc>
                <a:spcPct val="90000"/>
              </a:lnSpc>
            </a:pPr>
            <a:r>
              <a:rPr lang="en-US" sz="2000" dirty="0"/>
              <a:t>THERE </a:t>
            </a:r>
            <a:r>
              <a:rPr lang="en-US" sz="2000" b="1" dirty="0">
                <a:solidFill>
                  <a:srgbClr val="FF0000"/>
                </a:solidFill>
              </a:rPr>
              <a:t>ARE FIVE MAIN PRINCILPES </a:t>
            </a:r>
            <a:r>
              <a:rPr lang="en-US" sz="2000" dirty="0"/>
              <a:t>OF THE WHO DOTS STRATERGY</a:t>
            </a:r>
            <a:endParaRPr lang="en-US" sz="2400" dirty="0"/>
          </a:p>
          <a:p>
            <a:pPr>
              <a:lnSpc>
                <a:spcPct val="90000"/>
              </a:lnSpc>
            </a:pPr>
            <a:r>
              <a:rPr lang="en-US" sz="2400" dirty="0"/>
              <a:t>1.POLITICAL WILL</a:t>
            </a:r>
          </a:p>
          <a:p>
            <a:pPr>
              <a:lnSpc>
                <a:spcPct val="90000"/>
              </a:lnSpc>
            </a:pPr>
            <a:r>
              <a:rPr lang="en-US" sz="2400" dirty="0"/>
              <a:t>2.CASE FINDING PRIMARILY BY MICROSCOPIC EXAMINATION OF SPUTUM OF PATIENTS PRESENTING TO </a:t>
            </a:r>
            <a:r>
              <a:rPr lang="en-US" sz="2400" dirty="0" err="1"/>
              <a:t>TO</a:t>
            </a:r>
            <a:r>
              <a:rPr lang="en-US" sz="2400" dirty="0"/>
              <a:t> HEALTH FACILITIES.</a:t>
            </a:r>
          </a:p>
          <a:p>
            <a:pPr>
              <a:lnSpc>
                <a:spcPct val="90000"/>
              </a:lnSpc>
            </a:pPr>
            <a:r>
              <a:rPr lang="en-US" sz="2400" dirty="0"/>
              <a:t>3.SHORT COURSE CHEMOTHERAPY GIVEN UNDER DIRECT OBSERVATION.</a:t>
            </a:r>
          </a:p>
          <a:p>
            <a:pPr>
              <a:lnSpc>
                <a:spcPct val="90000"/>
              </a:lnSpc>
            </a:pPr>
            <a:r>
              <a:rPr lang="en-US" sz="2400" dirty="0"/>
              <a:t>ADEQUATE SUPPLY OF DRUGS</a:t>
            </a:r>
          </a:p>
          <a:p>
            <a:pPr>
              <a:lnSpc>
                <a:spcPct val="90000"/>
              </a:lnSpc>
            </a:pPr>
            <a:r>
              <a:rPr lang="en-US" sz="2400" dirty="0"/>
              <a:t>5.SYSTEMATIC MONITORING AND ACCOUNTABILITY FOR EVERY PATIENT DIAGNOSED.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en-US"/>
              <a:t>SCIENTIFIC BASIS OF DOTS</a:t>
            </a:r>
          </a:p>
        </p:txBody>
      </p:sp>
      <p:sp>
        <p:nvSpPr>
          <p:cNvPr id="8195" name="Rectangle 3"/>
          <p:cNvSpPr>
            <a:spLocks noGrp="1" noRot="1" noChangeArrowheads="1"/>
          </p:cNvSpPr>
          <p:nvPr>
            <p:ph type="body" idx="1"/>
          </p:nvPr>
        </p:nvSpPr>
        <p:spPr/>
        <p:txBody>
          <a:bodyPr/>
          <a:lstStyle/>
          <a:p>
            <a:r>
              <a:rPr lang="en-US" sz="2000" dirty="0"/>
              <a:t>THE EFFICACY OF SHORT COURSE INTERMITTENT CHEMOTHERAPY HAS BEEN </a:t>
            </a:r>
            <a:r>
              <a:rPr lang="en-US" sz="2000" b="1" dirty="0">
                <a:solidFill>
                  <a:srgbClr val="FF0000"/>
                </a:solidFill>
              </a:rPr>
              <a:t>CONCLUSIVELY DEMONSTRATED IN CONTROLLED CLINICAL TRIALS IN INDIA AND ELSEWHERE FOR BOTH PULMONARY AND EXTRAPULMONARY TB.</a:t>
            </a:r>
          </a:p>
          <a:p>
            <a:endParaRPr lang="en-US" sz="2000" dirty="0"/>
          </a:p>
          <a:p>
            <a:r>
              <a:rPr lang="en-US" sz="2000" dirty="0"/>
              <a:t>INITIALLY </a:t>
            </a:r>
            <a:r>
              <a:rPr lang="en-US" sz="2000" b="1" dirty="0">
                <a:solidFill>
                  <a:srgbClr val="FF0000"/>
                </a:solidFill>
              </a:rPr>
              <a:t>INH AND RIFAMPICIN </a:t>
            </a:r>
            <a:r>
              <a:rPr lang="en-US" sz="2000" dirty="0"/>
              <a:t>WITH OR WITHOUT OTHER DRUGS WERE TO BE GIVEN FOR 9 MONTHS,BUT LATER THE ADDITION OF </a:t>
            </a:r>
            <a:r>
              <a:rPr lang="en-US" sz="2000" b="1" dirty="0">
                <a:solidFill>
                  <a:srgbClr val="FF0000"/>
                </a:solidFill>
              </a:rPr>
              <a:t>PYRAZINAMIDE FOR THE FIRST 2 MONTHS REDUCED THE TOTAL DURATION OF TREATMENT TO 6 MONTHS. </a:t>
            </a:r>
          </a:p>
          <a:p>
            <a:endParaRPr lang="en-US" sz="2000" dirty="0"/>
          </a:p>
          <a:p>
            <a:r>
              <a:rPr lang="en-US" sz="2000" dirty="0"/>
              <a:t>INTERMITTENT REGIMEN WAS WELL TOLERATED IN THE </a:t>
            </a:r>
            <a:r>
              <a:rPr lang="en-US" sz="2000" b="1" dirty="0">
                <a:solidFill>
                  <a:srgbClr val="FF0000"/>
                </a:solidFill>
              </a:rPr>
              <a:t>TRIALS,HOWEVER INTERMITTENT TREATMENT SHOULD BE GIVEN IN A PROGRAMME OF DIRECT OBSERVATION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en-US" sz="3200" b="1"/>
              <a:t>BIOLOGICAL MECHANISM OF </a:t>
            </a:r>
            <a:br>
              <a:rPr lang="en-US" sz="3200" b="1"/>
            </a:br>
            <a:r>
              <a:rPr lang="en-US" sz="3200" b="1"/>
              <a:t>INTERMMITENT CHEMOTHERAPY</a:t>
            </a:r>
          </a:p>
        </p:txBody>
      </p:sp>
      <p:sp>
        <p:nvSpPr>
          <p:cNvPr id="10243" name="Rectangle 3"/>
          <p:cNvSpPr>
            <a:spLocks noGrp="1" noRot="1" noChangeArrowheads="1"/>
          </p:cNvSpPr>
          <p:nvPr>
            <p:ph type="body" idx="1"/>
          </p:nvPr>
        </p:nvSpPr>
        <p:spPr/>
        <p:txBody>
          <a:bodyPr/>
          <a:lstStyle/>
          <a:p>
            <a:r>
              <a:rPr lang="en-US" sz="2800"/>
              <a:t>WHAT IS LAG PERIOD?</a:t>
            </a:r>
          </a:p>
          <a:p>
            <a:r>
              <a:rPr lang="en-US" sz="2800"/>
              <a:t>IN VITRO EXPERIMENTS DEMONSTRATED THAT AFTER A CULTURE OF M.TUBERCULOSIS HAS BEN EXPOSED CERTAIN DRUGS FOR SOME TIME IT TOOK SEVERAL DAYS BEFORE GROWTH OCCURRED.THIS GAP WHICH VARIES FOR EACH DRUG IS KNOWN AS LAG PERIOD.ONLY THIACETAZONE DOES NOT PRODUCE  LAG PERIOD.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a:t>WHAT IS RNTCP?</a:t>
            </a:r>
          </a:p>
        </p:txBody>
      </p:sp>
      <p:sp>
        <p:nvSpPr>
          <p:cNvPr id="13315" name="Rectangle 3"/>
          <p:cNvSpPr>
            <a:spLocks noGrp="1" noRot="1" noChangeArrowheads="1"/>
          </p:cNvSpPr>
          <p:nvPr>
            <p:ph type="body" idx="1"/>
          </p:nvPr>
        </p:nvSpPr>
        <p:spPr/>
        <p:txBody>
          <a:bodyPr/>
          <a:lstStyle/>
          <a:p>
            <a:r>
              <a:rPr lang="en-US" sz="2400"/>
              <a:t>RNTCP IS AN APPLICATION TO INDIA OF THE W.H.O. RESOMMENDED DOT STRATEGY.IN ORDER TO IMPLEMENT THE PROGRAMME, WHICH WAS LAUNCHED IN 1997  TO START WITH BUT NOW COVERING  THE  ENTIRE NATION. IT’S AN ORGANISATIONAL SRTUCTURE COMPRISING:</a:t>
            </a:r>
          </a:p>
          <a:p>
            <a:r>
              <a:rPr lang="en-US" sz="2400">
                <a:solidFill>
                  <a:schemeClr val="folHlink"/>
                </a:solidFill>
              </a:rPr>
              <a:t>CENTRAL TB DIVISION,</a:t>
            </a:r>
            <a:r>
              <a:rPr lang="en-US" sz="2400"/>
              <a:t>UNDER DGHS N.DELHI</a:t>
            </a:r>
          </a:p>
          <a:p>
            <a:r>
              <a:rPr lang="en-US" sz="2400">
                <a:solidFill>
                  <a:schemeClr val="bg2"/>
                </a:solidFill>
              </a:rPr>
              <a:t>STATE TB HEAD QUARTERS AND STATE TB TRAINING AND DEMONSTRATION CENTRES(STDC’S).</a:t>
            </a:r>
          </a:p>
          <a:p>
            <a:r>
              <a:rPr lang="en-US" sz="2400">
                <a:solidFill>
                  <a:schemeClr val="accent2"/>
                </a:solidFill>
              </a:rPr>
              <a:t>DISTRICT TB CENTRE(DTC’S).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endParaRPr lang="en-US"/>
          </a:p>
        </p:txBody>
      </p:sp>
      <p:sp>
        <p:nvSpPr>
          <p:cNvPr id="18435" name="Rectangle 3"/>
          <p:cNvSpPr>
            <a:spLocks noGrp="1" noRot="1" noChangeArrowheads="1"/>
          </p:cNvSpPr>
          <p:nvPr>
            <p:ph type="body" idx="1"/>
          </p:nvPr>
        </p:nvSpPr>
        <p:spPr/>
        <p:txBody>
          <a:bodyPr/>
          <a:lstStyle/>
          <a:p>
            <a:pPr>
              <a:lnSpc>
                <a:spcPct val="90000"/>
              </a:lnSpc>
            </a:pPr>
            <a:r>
              <a:rPr lang="en-US" sz="2400">
                <a:solidFill>
                  <a:schemeClr val="accent1"/>
                </a:solidFill>
              </a:rPr>
              <a:t>TUBERCULOSIS UNITS(TUs)</a:t>
            </a:r>
            <a:r>
              <a:rPr lang="en-US" sz="2400"/>
              <a:t> at SUBDISTRICT LEVEL COVERING aprox. 5 lakh POPULATION AND INCLUDES ONE SENOIR TREATMENT SUPERVISOR (STS) &amp; SENOIR TUBERCULOSIS LAB SUPERVISOR(STLS) AND MEDICAL OFFICER TUBERCULOSIS CONTROL(MOTC) WHO IS RESPONSIBLE FOR THE PROGRAMME IMPLEMENTATION AT TU LEVEL.</a:t>
            </a:r>
          </a:p>
          <a:p>
            <a:pPr>
              <a:lnSpc>
                <a:spcPct val="90000"/>
              </a:lnSpc>
            </a:pPr>
            <a:r>
              <a:rPr lang="en-US" sz="2400">
                <a:solidFill>
                  <a:srgbClr val="FFFF00"/>
                </a:solidFill>
              </a:rPr>
              <a:t>MICROSCOPY CENTRE</a:t>
            </a:r>
            <a:r>
              <a:rPr lang="en-US" sz="2400"/>
              <a:t> FOR EVERY ONE LAKH POPULATION WITH TRAINED LAB TECHNICIAN TO PROVIDE FOR DIAGNOSTIC SERVICE AT THE NEAREST POSSIBLE PLACE.</a:t>
            </a:r>
          </a:p>
          <a:p>
            <a:pPr>
              <a:lnSpc>
                <a:spcPct val="90000"/>
              </a:lnSpc>
            </a:pP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a:t>STOP TB STRATEGY</a:t>
            </a:r>
          </a:p>
        </p:txBody>
      </p:sp>
      <p:sp>
        <p:nvSpPr>
          <p:cNvPr id="14339" name="Rectangle 3"/>
          <p:cNvSpPr>
            <a:spLocks noGrp="1" noRot="1" noChangeArrowheads="1"/>
          </p:cNvSpPr>
          <p:nvPr>
            <p:ph type="body" idx="1"/>
          </p:nvPr>
        </p:nvSpPr>
        <p:spPr/>
        <p:txBody>
          <a:bodyPr/>
          <a:lstStyle/>
          <a:p>
            <a:endParaRPr lang="en-US"/>
          </a:p>
        </p:txBody>
      </p:sp>
      <p:sp>
        <p:nvSpPr>
          <p:cNvPr id="14340" name="Rectangle 4"/>
          <p:cNvSpPr>
            <a:spLocks noChangeArrowheads="1"/>
          </p:cNvSpPr>
          <p:nvPr/>
        </p:nvSpPr>
        <p:spPr bwMode="auto">
          <a:xfrm>
            <a:off x="609600" y="1676400"/>
            <a:ext cx="8001000" cy="4968875"/>
          </a:xfrm>
          <a:prstGeom prst="rect">
            <a:avLst/>
          </a:prstGeom>
          <a:noFill/>
          <a:ln w="9525">
            <a:noFill/>
            <a:miter lim="800000"/>
            <a:headEnd/>
            <a:tailEnd/>
          </a:ln>
          <a:effectLst/>
        </p:spPr>
        <p:txBody>
          <a:bodyPr anchor="ctr">
            <a:spAutoFit/>
          </a:bodyPr>
          <a:lstStyle/>
          <a:p>
            <a:pPr algn="ctr"/>
            <a:r>
              <a:rPr lang="en-US" sz="2000" b="1">
                <a:latin typeface="Arial" charset="0"/>
              </a:rPr>
              <a:t>In 2006, the new stop TB strategy was recommended internationally by WHO. The components of the new stop TB strategy are the following: </a:t>
            </a:r>
          </a:p>
          <a:p>
            <a:pPr algn="ctr"/>
            <a:endParaRPr lang="en-US" sz="2000" b="1">
              <a:latin typeface="Arial" charset="0"/>
            </a:endParaRPr>
          </a:p>
          <a:p>
            <a:pPr lvl="1" algn="ctr"/>
            <a:r>
              <a:rPr lang="en-US" sz="2000" b="1">
                <a:latin typeface="Arial" charset="0"/>
              </a:rPr>
              <a:t>1.Pursue High quality DOTS expansion and enhancement </a:t>
            </a:r>
          </a:p>
          <a:p>
            <a:pPr lvl="1" algn="ctr"/>
            <a:endParaRPr lang="en-US" sz="2000" b="1">
              <a:latin typeface="Arial" charset="0"/>
            </a:endParaRPr>
          </a:p>
          <a:p>
            <a:pPr lvl="1" algn="ctr"/>
            <a:r>
              <a:rPr lang="en-US" sz="2000" b="1">
                <a:latin typeface="Arial" charset="0"/>
              </a:rPr>
              <a:t>2.Address TB/HIV, MDR-TB and other challenges </a:t>
            </a:r>
          </a:p>
          <a:p>
            <a:pPr lvl="1" algn="ctr"/>
            <a:endParaRPr lang="en-US" sz="2000" b="1">
              <a:latin typeface="Arial" charset="0"/>
            </a:endParaRPr>
          </a:p>
          <a:p>
            <a:pPr lvl="1" algn="ctr"/>
            <a:r>
              <a:rPr lang="en-US" sz="2000" b="1">
                <a:latin typeface="Arial" charset="0"/>
              </a:rPr>
              <a:t>3.Contribute to health system strengthening </a:t>
            </a:r>
          </a:p>
          <a:p>
            <a:pPr lvl="1" algn="ctr"/>
            <a:endParaRPr lang="en-US" sz="2000" b="1">
              <a:latin typeface="Arial" charset="0"/>
            </a:endParaRPr>
          </a:p>
          <a:p>
            <a:pPr lvl="1" algn="ctr"/>
            <a:r>
              <a:rPr lang="en-US" sz="2000" b="1">
                <a:latin typeface="Arial" charset="0"/>
              </a:rPr>
              <a:t>4.Engage all health care providers </a:t>
            </a:r>
          </a:p>
          <a:p>
            <a:pPr lvl="1" algn="ctr"/>
            <a:endParaRPr lang="en-US" sz="2000" b="1">
              <a:latin typeface="Arial" charset="0"/>
            </a:endParaRPr>
          </a:p>
          <a:p>
            <a:pPr lvl="1" algn="ctr"/>
            <a:r>
              <a:rPr lang="en-US" sz="2000" b="1">
                <a:latin typeface="Arial" charset="0"/>
              </a:rPr>
              <a:t>5.Empower people with TB, and communities </a:t>
            </a:r>
          </a:p>
          <a:p>
            <a:pPr lvl="1" algn="ctr"/>
            <a:endParaRPr lang="en-US" sz="2000" b="1">
              <a:latin typeface="Arial" charset="0"/>
            </a:endParaRPr>
          </a:p>
          <a:p>
            <a:pPr lvl="1" algn="ctr"/>
            <a:r>
              <a:rPr lang="en-US" sz="2000" b="1">
                <a:latin typeface="Arial" charset="0"/>
              </a:rPr>
              <a:t>6.Enable and promote research .</a:t>
            </a:r>
          </a:p>
          <a:p>
            <a:pPr algn="ctr"/>
            <a:endParaRPr lang="en-US" sz="2000" b="1">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a:t>GOAL OF RNTCP</a:t>
            </a:r>
          </a:p>
        </p:txBody>
      </p:sp>
      <p:sp>
        <p:nvSpPr>
          <p:cNvPr id="20483" name="Rectangle 3"/>
          <p:cNvSpPr>
            <a:spLocks noGrp="1" noRot="1" noChangeArrowheads="1"/>
          </p:cNvSpPr>
          <p:nvPr>
            <p:ph type="body" idx="1"/>
          </p:nvPr>
        </p:nvSpPr>
        <p:spPr/>
        <p:txBody>
          <a:bodyPr/>
          <a:lstStyle/>
          <a:p>
            <a:r>
              <a:rPr lang="en-US" sz="2800"/>
              <a:t>THE GOAL OF RNTCP IS ENSURE THAT AT LEAST 85% OF ALL SPUTUM POSITIVE CASES ARE CURED AND THUS THE TRANSMISSION OF TUBERCULOSIS IS INTERRUPTRED.AS EFFECTIVE TREATMENT OF SMEAR POSITIVE PATIENTS STOPS TB AT THE SOURCE AND IS THE TOP PRIORITY FOR THE CONTROL OF THE DISEASE.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a:t>
            </a:r>
          </a:p>
        </p:txBody>
      </p:sp>
      <p:sp>
        <p:nvSpPr>
          <p:cNvPr id="3" name="Content Placeholder 2"/>
          <p:cNvSpPr>
            <a:spLocks noGrp="1"/>
          </p:cNvSpPr>
          <p:nvPr>
            <p:ph idx="1"/>
          </p:nvPr>
        </p:nvSpPr>
        <p:spPr/>
        <p:txBody>
          <a:bodyPr/>
          <a:lstStyle/>
          <a:p>
            <a:r>
              <a:rPr lang="en-US" dirty="0"/>
              <a:t>PULMONARY:</a:t>
            </a:r>
            <a:endParaRPr lang="en-US" sz="2000" dirty="0"/>
          </a:p>
          <a:p>
            <a:r>
              <a:rPr lang="en-US" sz="2000" dirty="0"/>
              <a:t>THESE ARE DEPENDANT ON THE EXTENT OF DISEASE AND UNDERLYING PATHOLOGY.</a:t>
            </a:r>
          </a:p>
          <a:p>
            <a:r>
              <a:rPr lang="en-US" sz="2000" dirty="0"/>
              <a:t>IF MINIMAL DISEASE(PARENCHYMAL INVOLVEMENT) OR MILIARY TB.   </a:t>
            </a:r>
            <a:r>
              <a:rPr lang="en-US" sz="2000"/>
              <a:t>- </a:t>
            </a:r>
            <a:r>
              <a:rPr lang="en-US" sz="2000" dirty="0"/>
              <a:t>NO SIGNS</a:t>
            </a:r>
          </a:p>
          <a:p>
            <a:r>
              <a:rPr lang="en-US" sz="2000" dirty="0"/>
              <a:t>IF CAVITY – CAVERNOUS BREATHING, POST TUSSIVE SUCTION.</a:t>
            </a:r>
          </a:p>
          <a:p>
            <a:r>
              <a:rPr lang="en-US" sz="2000" dirty="0"/>
              <a:t>IF FIBROSIS – BRONCHIAL BREATHING WITH MEDIUM TO COARSE CREPITATIONS.</a:t>
            </a:r>
          </a:p>
          <a:p>
            <a:r>
              <a:rPr lang="en-US" sz="2000" dirty="0"/>
              <a:t>IF PLEF OR PNEUMOTHORAX/HYDROPNEUMOTHORAX- SPEICIFIC SIGNS.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US"/>
              <a:t>TRAEATMENT GUIDELINES</a:t>
            </a:r>
          </a:p>
        </p:txBody>
      </p:sp>
      <p:sp>
        <p:nvSpPr>
          <p:cNvPr id="19459" name="Rectangle 3"/>
          <p:cNvSpPr>
            <a:spLocks noGrp="1" noRot="1" noChangeArrowheads="1"/>
          </p:cNvSpPr>
          <p:nvPr>
            <p:ph type="body" idx="1"/>
          </p:nvPr>
        </p:nvSpPr>
        <p:spPr/>
        <p:txBody>
          <a:bodyPr/>
          <a:lstStyle/>
          <a:p>
            <a:pPr>
              <a:lnSpc>
                <a:spcPct val="90000"/>
              </a:lnSpc>
            </a:pPr>
            <a:r>
              <a:rPr lang="en-US" sz="2400"/>
              <a:t>DRUGS AVAILABLE CURRENTLY</a:t>
            </a:r>
            <a:r>
              <a:rPr lang="en-US"/>
              <a:t>:</a:t>
            </a:r>
          </a:p>
          <a:p>
            <a:pPr>
              <a:lnSpc>
                <a:spcPct val="90000"/>
              </a:lnSpc>
            </a:pPr>
            <a:r>
              <a:rPr lang="en-US" sz="2800"/>
              <a:t>Ist LINE DRUGS:</a:t>
            </a:r>
          </a:p>
          <a:p>
            <a:pPr>
              <a:lnSpc>
                <a:spcPct val="90000"/>
              </a:lnSpc>
            </a:pPr>
            <a:r>
              <a:rPr lang="en-US" sz="2400" b="1"/>
              <a:t>1.</a:t>
            </a:r>
            <a:r>
              <a:rPr lang="en-US" sz="2400" b="1">
                <a:solidFill>
                  <a:schemeClr val="hlink"/>
                </a:solidFill>
              </a:rPr>
              <a:t>ISONIAZID(INH</a:t>
            </a:r>
            <a:r>
              <a:rPr lang="en-US"/>
              <a:t>):</a:t>
            </a:r>
            <a:r>
              <a:rPr lang="en-US" sz="2000"/>
              <a:t>MOST WIDELY USED DRUG, BACTERICIDAL, NON-TOXIC EASILY ADMINISTERED AND CHEAP.IT IS COMPLETELY ABSORBED FROM THE GIT AND PENETRATES INTO ALL BODY FLUIDS AND CAVITIES PRODUCING  CONCEBTRATION SIMILAR TO THE SERUM.</a:t>
            </a:r>
          </a:p>
          <a:p>
            <a:pPr>
              <a:lnSpc>
                <a:spcPct val="90000"/>
              </a:lnSpc>
            </a:pPr>
            <a:r>
              <a:rPr lang="en-US" sz="2400">
                <a:solidFill>
                  <a:schemeClr val="hlink"/>
                </a:solidFill>
              </a:rPr>
              <a:t>DOSE:</a:t>
            </a:r>
            <a:r>
              <a:rPr lang="en-US" sz="2400"/>
              <a:t>3 to 5 mg/kg</a:t>
            </a:r>
            <a:r>
              <a:rPr lang="en-US" sz="2000"/>
              <a:t> Max OF 300mg/day OR 10mg/kg IN ALT.DAY.</a:t>
            </a:r>
          </a:p>
          <a:p>
            <a:pPr>
              <a:lnSpc>
                <a:spcPct val="90000"/>
              </a:lnSpc>
            </a:pPr>
            <a:r>
              <a:rPr lang="en-US" sz="2400">
                <a:solidFill>
                  <a:schemeClr val="hlink"/>
                </a:solidFill>
              </a:rPr>
              <a:t>SIDE EFFECTS:HEPATITIS</a:t>
            </a:r>
            <a:r>
              <a:rPr lang="en-US" sz="2400"/>
              <a:t> IS</a:t>
            </a:r>
            <a:r>
              <a:rPr lang="en-US" sz="2000"/>
              <a:t> THE MAJOR SIDE EFFECTS,PERIPHERAL NEUROPATHY,MILD GASTRITIS AND RASH.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endParaRPr lang="en-US"/>
          </a:p>
        </p:txBody>
      </p:sp>
      <p:sp>
        <p:nvSpPr>
          <p:cNvPr id="24579" name="Rectangle 3"/>
          <p:cNvSpPr>
            <a:spLocks noGrp="1" noRot="1" noChangeArrowheads="1"/>
          </p:cNvSpPr>
          <p:nvPr>
            <p:ph type="body" idx="1"/>
          </p:nvPr>
        </p:nvSpPr>
        <p:spPr/>
        <p:txBody>
          <a:bodyPr/>
          <a:lstStyle/>
          <a:p>
            <a:pPr>
              <a:lnSpc>
                <a:spcPct val="80000"/>
              </a:lnSpc>
            </a:pPr>
            <a:r>
              <a:rPr lang="en-US" sz="2400" b="1"/>
              <a:t>2.</a:t>
            </a:r>
            <a:r>
              <a:rPr lang="en-US" sz="2400" b="1">
                <a:solidFill>
                  <a:schemeClr val="hlink"/>
                </a:solidFill>
              </a:rPr>
              <a:t>Rifampicin</a:t>
            </a:r>
            <a:r>
              <a:rPr lang="en-US" sz="2400" b="1"/>
              <a:t>:</a:t>
            </a:r>
            <a:r>
              <a:rPr lang="en-US" sz="1800" b="1"/>
              <a:t>IS THE MOST EFFECTIVE DRUG TILLDATE,BACTERICIDAL AND WELL ABSORBED AFTER ORAL ADMINISTRATION(empty stomach)</a:t>
            </a:r>
            <a:r>
              <a:rPr lang="en-US" sz="2800" b="1"/>
              <a:t>.</a:t>
            </a:r>
            <a:r>
              <a:rPr lang="en-US" sz="1800" b="1"/>
              <a:t>THOUGH 75% IS PROTEIN BOUND IT EASILY PENETRATES ALL TISSUES.THRERAPUETIC CONCENTRATIONS ARE ACHIEVED IN INFLAMMED MENINGES.CAUSES ORANGE/REDDISH DISCOLORATION OF BODY FLUIDS.</a:t>
            </a:r>
          </a:p>
          <a:p>
            <a:pPr>
              <a:lnSpc>
                <a:spcPct val="80000"/>
              </a:lnSpc>
            </a:pPr>
            <a:endParaRPr lang="en-US" sz="1800" b="1"/>
          </a:p>
          <a:p>
            <a:pPr>
              <a:lnSpc>
                <a:spcPct val="80000"/>
              </a:lnSpc>
            </a:pPr>
            <a:r>
              <a:rPr lang="en-US" sz="1800" b="1">
                <a:solidFill>
                  <a:schemeClr val="hlink"/>
                </a:solidFill>
              </a:rPr>
              <a:t>DOSE</a:t>
            </a:r>
            <a:r>
              <a:rPr lang="en-US" sz="1800" b="1"/>
              <a:t>:10mg/kg IN ANY REGIMEN UPTO MAX.OF 600mg/Day.</a:t>
            </a:r>
          </a:p>
          <a:p>
            <a:pPr>
              <a:lnSpc>
                <a:spcPct val="80000"/>
              </a:lnSpc>
            </a:pPr>
            <a:endParaRPr lang="en-US" sz="1800" b="1"/>
          </a:p>
          <a:p>
            <a:pPr>
              <a:lnSpc>
                <a:spcPct val="80000"/>
              </a:lnSpc>
            </a:pPr>
            <a:r>
              <a:rPr lang="en-US" sz="1800" b="1">
                <a:solidFill>
                  <a:schemeClr val="hlink"/>
                </a:solidFill>
              </a:rPr>
              <a:t>SIDE EFFECTS:M.C</a:t>
            </a:r>
            <a:r>
              <a:rPr lang="en-US" sz="1800" b="1"/>
              <a:t> IS GI UPSET,OTHERS LIKE HEPATITIS,RASH, THROMBOCYTOPENIA ARE NOT COMMON.RIFAMPICIN IS HEPATIC MICROSOMAL INDUCER AND HENCE MAY ACCELERATE METABOLISM OF DRUGS LIKE GLUCOCORTICOIDS,ESTROGENS,OHA’S DIGITOXIN,ANTI CONVULSANTS KETOCONAZOLE ANTI ARRHYTHMIC AGENTS,THE DOSES OF WHICH HAVE TO INCREASED AS PER RECOMMENDATION.</a:t>
            </a:r>
            <a:endParaRPr lang="en-US" sz="2800"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endParaRPr lang="en-US"/>
          </a:p>
        </p:txBody>
      </p:sp>
      <p:sp>
        <p:nvSpPr>
          <p:cNvPr id="25603" name="Rectangle 3"/>
          <p:cNvSpPr>
            <a:spLocks noGrp="1" noRot="1" noChangeArrowheads="1"/>
          </p:cNvSpPr>
          <p:nvPr>
            <p:ph type="body" idx="1"/>
          </p:nvPr>
        </p:nvSpPr>
        <p:spPr/>
        <p:txBody>
          <a:bodyPr/>
          <a:lstStyle/>
          <a:p>
            <a:pPr>
              <a:lnSpc>
                <a:spcPct val="90000"/>
              </a:lnSpc>
            </a:pPr>
            <a:r>
              <a:rPr lang="en-US" dirty="0"/>
              <a:t>3.</a:t>
            </a:r>
            <a:r>
              <a:rPr lang="en-US" sz="2400" dirty="0">
                <a:solidFill>
                  <a:schemeClr val="accent1"/>
                </a:solidFill>
              </a:rPr>
              <a:t>PYRAZINAMIDE</a:t>
            </a:r>
            <a:r>
              <a:rPr lang="en-US" sz="2400" dirty="0"/>
              <a:t>:</a:t>
            </a:r>
            <a:r>
              <a:rPr lang="en-US" sz="2000" dirty="0"/>
              <a:t>I S BACTERICIDAL IN ACIDIC ENVIRONMENT ESPECIALLY WITHIN THE MACRIPHAGES.PENETRATES INTO ALL TISSUES INCL. C.S.F.</a:t>
            </a:r>
          </a:p>
          <a:p>
            <a:pPr>
              <a:lnSpc>
                <a:spcPct val="90000"/>
              </a:lnSpc>
            </a:pPr>
            <a:r>
              <a:rPr lang="en-US" sz="2000" dirty="0">
                <a:solidFill>
                  <a:schemeClr val="accent1"/>
                </a:solidFill>
              </a:rPr>
              <a:t>DOSAGE</a:t>
            </a:r>
            <a:r>
              <a:rPr lang="en-US" sz="2000" dirty="0"/>
              <a:t>:25mg/kg DAILY REGIMEN,35-40mg/kg INT.REGIMEN.</a:t>
            </a:r>
          </a:p>
          <a:p>
            <a:pPr>
              <a:lnSpc>
                <a:spcPct val="90000"/>
              </a:lnSpc>
            </a:pPr>
            <a:r>
              <a:rPr lang="en-US" sz="2000" dirty="0">
                <a:solidFill>
                  <a:schemeClr val="accent1"/>
                </a:solidFill>
              </a:rPr>
              <a:t>SIDE EFFECTS:M.C</a:t>
            </a:r>
            <a:r>
              <a:rPr lang="en-US" sz="2000" dirty="0"/>
              <a:t>. IS HEPATOTOXICITY,ARTHRALGIA DUE HYPERURICEMIA,SKIN RASH AND GI INTOLERANCE ARE ALSO SEEN.</a:t>
            </a:r>
          </a:p>
          <a:p>
            <a:pPr>
              <a:lnSpc>
                <a:spcPct val="90000"/>
              </a:lnSpc>
            </a:pPr>
            <a:r>
              <a:rPr lang="en-US" sz="2400" dirty="0"/>
              <a:t>4</a:t>
            </a:r>
            <a:r>
              <a:rPr lang="en-US" sz="2400" b="1" dirty="0">
                <a:solidFill>
                  <a:srgbClr val="FF0000"/>
                </a:solidFill>
              </a:rPr>
              <a:t>.ETHAMBUTOL</a:t>
            </a:r>
            <a:r>
              <a:rPr lang="en-US" sz="2400" dirty="0"/>
              <a:t>:</a:t>
            </a:r>
            <a:r>
              <a:rPr lang="en-US" sz="2000" dirty="0"/>
              <a:t>IS BACTERIOSTATIC,IS WELL ABSORBED AND WELL TOLERATED.HOWEVER ITS HALF IS PROLONGED IN PATIENTS WITH RENAL IMPAIRMENT IN WHOM DOSES HAVE TO ADJUSTED.C.S.F. CONC. ARE LOW.</a:t>
            </a:r>
          </a:p>
          <a:p>
            <a:pPr>
              <a:lnSpc>
                <a:spcPct val="90000"/>
              </a:lnSpc>
            </a:pPr>
            <a:r>
              <a:rPr lang="en-US" sz="2000" b="1" dirty="0">
                <a:solidFill>
                  <a:schemeClr val="accent2"/>
                </a:solidFill>
              </a:rPr>
              <a:t>DOSAGE</a:t>
            </a:r>
            <a:r>
              <a:rPr lang="en-US" sz="2000" b="1" dirty="0"/>
              <a:t>:</a:t>
            </a:r>
            <a:r>
              <a:rPr lang="en-US" sz="2000" dirty="0"/>
              <a:t>15mg/kg daily regimen,30-40mg/kg INT.REGIMEN.</a:t>
            </a:r>
          </a:p>
          <a:p>
            <a:pPr>
              <a:lnSpc>
                <a:spcPct val="90000"/>
              </a:lnSpc>
            </a:pPr>
            <a:r>
              <a:rPr lang="en-US" sz="2000" b="1" dirty="0">
                <a:solidFill>
                  <a:schemeClr val="accent2"/>
                </a:solidFill>
              </a:rPr>
              <a:t>SIDE EFFECTS</a:t>
            </a:r>
            <a:r>
              <a:rPr lang="en-US" sz="2000" b="1" dirty="0"/>
              <a:t>:</a:t>
            </a:r>
            <a:r>
              <a:rPr lang="en-US" sz="2000" dirty="0"/>
              <a:t> M.C. IS RED-GREEN BLINDNESS AND CENTRAL SCOTOMA DUE TO RETRO BULBAR NEURITIS.</a:t>
            </a: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endParaRPr lang="en-US"/>
          </a:p>
        </p:txBody>
      </p:sp>
      <p:sp>
        <p:nvSpPr>
          <p:cNvPr id="26627" name="Rectangle 3"/>
          <p:cNvSpPr>
            <a:spLocks noGrp="1" noRot="1" noChangeArrowheads="1"/>
          </p:cNvSpPr>
          <p:nvPr>
            <p:ph type="body" idx="1"/>
          </p:nvPr>
        </p:nvSpPr>
        <p:spPr/>
        <p:txBody>
          <a:bodyPr/>
          <a:lstStyle/>
          <a:p>
            <a:r>
              <a:rPr lang="en-US" sz="2400" dirty="0"/>
              <a:t>5.</a:t>
            </a:r>
            <a:r>
              <a:rPr lang="en-US" sz="2400" b="1" dirty="0">
                <a:solidFill>
                  <a:srgbClr val="FF0000"/>
                </a:solidFill>
              </a:rPr>
              <a:t>STREPTOMYCIN:</a:t>
            </a:r>
            <a:r>
              <a:rPr lang="en-US" sz="2400" dirty="0"/>
              <a:t>IS </a:t>
            </a:r>
            <a:r>
              <a:rPr lang="en-US" sz="2000" dirty="0"/>
              <a:t>BACTERICIDAL IN ALKALINE ENVIRONMENT.PENETRATES INTO ALL TISSUES AND C.S.F. ALSO WHEN INFLAMMED.EXCRETION IS ENTIRELY RENAL AND CAUTION IS NEEDED IN RENAL FAILURE.</a:t>
            </a:r>
          </a:p>
          <a:p>
            <a:r>
              <a:rPr lang="en-US" sz="2000" dirty="0">
                <a:solidFill>
                  <a:schemeClr val="folHlink"/>
                </a:solidFill>
              </a:rPr>
              <a:t>DOSAGE:</a:t>
            </a:r>
            <a:r>
              <a:rPr lang="en-US" sz="2000" dirty="0"/>
              <a:t>15mg/kg IN ANY REGIMEN ,MAX. OF 1GM/DAY.</a:t>
            </a:r>
          </a:p>
          <a:p>
            <a:r>
              <a:rPr lang="en-US" sz="2000" dirty="0">
                <a:solidFill>
                  <a:schemeClr val="folHlink"/>
                </a:solidFill>
              </a:rPr>
              <a:t>SIDE EFFECTS</a:t>
            </a:r>
            <a:r>
              <a:rPr lang="en-US" sz="2000" dirty="0"/>
              <a:t>: M.C. IS OTOTOXICITY.THIS RESULTS IN VERTIGO(VESTIBULOTOXIC) AND HEARING LOSS ALSO.BOTH OTOTOXICITY AND NEPHROTOXICITY ARE MORE IN PRESENCE OF PRE-EXISTING DISEASE.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US"/>
              <a:t>2</a:t>
            </a:r>
            <a:r>
              <a:rPr lang="en-US" baseline="30000"/>
              <a:t>nd</a:t>
            </a:r>
            <a:r>
              <a:rPr lang="en-US"/>
              <a:t> LINE DRUGS</a:t>
            </a:r>
          </a:p>
        </p:txBody>
      </p:sp>
      <p:sp>
        <p:nvSpPr>
          <p:cNvPr id="27651" name="Rectangle 3"/>
          <p:cNvSpPr>
            <a:spLocks noGrp="1" noRot="1" noChangeArrowheads="1"/>
          </p:cNvSpPr>
          <p:nvPr>
            <p:ph type="body" idx="1"/>
          </p:nvPr>
        </p:nvSpPr>
        <p:spPr/>
        <p:txBody>
          <a:bodyPr/>
          <a:lstStyle/>
          <a:p>
            <a:pPr>
              <a:lnSpc>
                <a:spcPct val="80000"/>
              </a:lnSpc>
            </a:pPr>
            <a:r>
              <a:rPr lang="en-US" sz="2400"/>
              <a:t>1.P.A.S(PARA AMINO SALICYLIC ACID)</a:t>
            </a:r>
          </a:p>
          <a:p>
            <a:pPr>
              <a:lnSpc>
                <a:spcPct val="80000"/>
              </a:lnSpc>
            </a:pPr>
            <a:r>
              <a:rPr lang="en-US" sz="2400"/>
              <a:t>2.ETHIONAMIDE&amp;PROTHIONAMIDE</a:t>
            </a:r>
          </a:p>
          <a:p>
            <a:pPr>
              <a:lnSpc>
                <a:spcPct val="80000"/>
              </a:lnSpc>
            </a:pPr>
            <a:r>
              <a:rPr lang="en-US" sz="2400"/>
              <a:t>3.CYCLOSERINE</a:t>
            </a:r>
          </a:p>
          <a:p>
            <a:pPr>
              <a:lnSpc>
                <a:spcPct val="80000"/>
              </a:lnSpc>
            </a:pPr>
            <a:r>
              <a:rPr lang="en-US" sz="2400"/>
              <a:t>4.CAPREOMYCIN</a:t>
            </a:r>
          </a:p>
          <a:p>
            <a:pPr>
              <a:lnSpc>
                <a:spcPct val="80000"/>
              </a:lnSpc>
            </a:pPr>
            <a:r>
              <a:rPr lang="en-US" sz="2400"/>
              <a:t>5.KANAMYCIN</a:t>
            </a:r>
          </a:p>
          <a:p>
            <a:pPr>
              <a:lnSpc>
                <a:spcPct val="80000"/>
              </a:lnSpc>
            </a:pPr>
            <a:r>
              <a:rPr lang="en-US" sz="2400"/>
              <a:t>6.THIACETAZONE.</a:t>
            </a:r>
          </a:p>
          <a:p>
            <a:pPr>
              <a:lnSpc>
                <a:spcPct val="80000"/>
              </a:lnSpc>
            </a:pPr>
            <a:r>
              <a:rPr lang="en-US" sz="2400"/>
              <a:t>7.FLUOROQUINOLONES-CIPRO,LEVO,MOXI,GEMIFLOXACIN etc.</a:t>
            </a:r>
          </a:p>
          <a:p>
            <a:pPr>
              <a:lnSpc>
                <a:spcPct val="80000"/>
              </a:lnSpc>
            </a:pPr>
            <a:r>
              <a:rPr lang="en-US" sz="2400"/>
              <a:t>8.RIFABUTIN</a:t>
            </a:r>
          </a:p>
          <a:p>
            <a:pPr>
              <a:lnSpc>
                <a:spcPct val="80000"/>
              </a:lnSpc>
            </a:pPr>
            <a:r>
              <a:rPr lang="en-US" sz="2400"/>
              <a:t>9.CLOFAZIMINE</a:t>
            </a:r>
          </a:p>
          <a:p>
            <a:pPr>
              <a:lnSpc>
                <a:spcPct val="80000"/>
              </a:lnSpc>
            </a:pPr>
            <a:r>
              <a:rPr lang="en-US" sz="2400"/>
              <a:t>10.NEWER MACROLIDES-AZITHRO &amp; CLARITHROMYCIN.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43000" y="0"/>
            <a:ext cx="6858000" cy="609600"/>
          </a:xfrm>
          <a:solidFill>
            <a:srgbClr val="C00000"/>
          </a:solidFill>
          <a:ln>
            <a:noFill/>
          </a:ln>
        </p:spPr>
        <p:txBody>
          <a:bodyPr vert="horz" wrap="square" lIns="91308" tIns="45660" rIns="91308" bIns="45660" numCol="1" anchor="ctr" anchorCtr="0" compatLnSpc="1">
            <a:prstTxWarp prst="textNoShape">
              <a:avLst/>
            </a:prstTxWarp>
          </a:bodyPr>
          <a:lstStyle/>
          <a:p>
            <a:r>
              <a:rPr lang="en-IN" altLang="en-US" sz="2000" b="1" kern="1200">
                <a:solidFill>
                  <a:schemeClr val="bg1"/>
                </a:solidFill>
              </a:rPr>
              <a:t>Classes of Anti TB Drugs recommended for treatment of DR-TB</a:t>
            </a:r>
            <a:endParaRPr lang="en-US" altLang="en-US" sz="2000" b="1" kern="1200">
              <a:solidFill>
                <a:schemeClr val="bg1"/>
              </a:solidFill>
            </a:endParaRPr>
          </a:p>
        </p:txBody>
      </p:sp>
      <p:graphicFrame>
        <p:nvGraphicFramePr>
          <p:cNvPr id="4" name="Table 3"/>
          <p:cNvGraphicFramePr>
            <a:graphicFrameLocks noGrp="1"/>
          </p:cNvGraphicFramePr>
          <p:nvPr>
            <p:extLst/>
          </p:nvPr>
        </p:nvGraphicFramePr>
        <p:xfrm>
          <a:off x="1428750" y="609600"/>
          <a:ext cx="6343650" cy="6205538"/>
        </p:xfrm>
        <a:graphic>
          <a:graphicData uri="http://schemas.openxmlformats.org/drawingml/2006/table">
            <a:tbl>
              <a:tblPr/>
              <a:tblGrid>
                <a:gridCol w="1920554">
                  <a:extLst>
                    <a:ext uri="{9D8B030D-6E8A-4147-A177-3AD203B41FA5}">
                      <a16:colId xmlns="" xmlns:a16="http://schemas.microsoft.com/office/drawing/2014/main" val="20000"/>
                    </a:ext>
                  </a:extLst>
                </a:gridCol>
                <a:gridCol w="756582">
                  <a:extLst>
                    <a:ext uri="{9D8B030D-6E8A-4147-A177-3AD203B41FA5}">
                      <a16:colId xmlns="" xmlns:a16="http://schemas.microsoft.com/office/drawing/2014/main" val="20001"/>
                    </a:ext>
                  </a:extLst>
                </a:gridCol>
                <a:gridCol w="2386144">
                  <a:extLst>
                    <a:ext uri="{9D8B030D-6E8A-4147-A177-3AD203B41FA5}">
                      <a16:colId xmlns="" xmlns:a16="http://schemas.microsoft.com/office/drawing/2014/main" val="20002"/>
                    </a:ext>
                  </a:extLst>
                </a:gridCol>
                <a:gridCol w="1280370">
                  <a:extLst>
                    <a:ext uri="{9D8B030D-6E8A-4147-A177-3AD203B41FA5}">
                      <a16:colId xmlns="" xmlns:a16="http://schemas.microsoft.com/office/drawing/2014/main" val="20003"/>
                    </a:ext>
                  </a:extLst>
                </a:gridCol>
              </a:tblGrid>
              <a:tr h="315545">
                <a:tc gridSpan="4">
                  <a:txBody>
                    <a:bodyPr/>
                    <a:lstStyle/>
                    <a:p>
                      <a:pPr marL="0" marR="0" algn="l">
                        <a:lnSpc>
                          <a:spcPct val="115000"/>
                        </a:lnSpc>
                        <a:spcBef>
                          <a:spcPts val="0"/>
                        </a:spcBef>
                        <a:spcAft>
                          <a:spcPts val="0"/>
                        </a:spcAft>
                        <a:tabLst>
                          <a:tab pos="233680" algn="l"/>
                          <a:tab pos="2844800" algn="ctr"/>
                        </a:tabLst>
                      </a:pPr>
                      <a:r>
                        <a:rPr lang="en-IN" sz="1600" b="1" kern="1200" dirty="0">
                          <a:solidFill>
                            <a:schemeClr val="bg1"/>
                          </a:solidFill>
                          <a:latin typeface="Arial"/>
                          <a:ea typeface="Times New Roman"/>
                          <a:cs typeface="Arial"/>
                        </a:rPr>
                        <a:t>		</a:t>
                      </a:r>
                      <a:r>
                        <a:rPr lang="en-IN" sz="1600" b="1" kern="1200" dirty="0" smtClean="0">
                          <a:solidFill>
                            <a:schemeClr val="bg1"/>
                          </a:solidFill>
                          <a:latin typeface="Arial"/>
                          <a:ea typeface="Times New Roman"/>
                          <a:cs typeface="Arial"/>
                        </a:rPr>
                        <a:t>                         </a:t>
                      </a:r>
                      <a:r>
                        <a:rPr lang="en-IN" sz="1800" b="1" kern="1200" dirty="0" smtClean="0">
                          <a:solidFill>
                            <a:schemeClr val="bg1"/>
                          </a:solidFill>
                          <a:latin typeface="Arial"/>
                          <a:ea typeface="Times New Roman"/>
                          <a:cs typeface="Arial"/>
                        </a:rPr>
                        <a:t>New </a:t>
                      </a:r>
                      <a:r>
                        <a:rPr lang="en-IN" sz="1800" b="1" kern="1200" dirty="0">
                          <a:solidFill>
                            <a:schemeClr val="bg1"/>
                          </a:solidFill>
                          <a:latin typeface="Arial"/>
                          <a:ea typeface="Times New Roman"/>
                          <a:cs typeface="Arial"/>
                        </a:rPr>
                        <a:t>Grouping of Drugs</a:t>
                      </a:r>
                      <a:endParaRPr lang="en-US" sz="1600" b="1" dirty="0">
                        <a:solidFill>
                          <a:schemeClr val="bg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841453">
                <a:tc>
                  <a:txBody>
                    <a:bodyPr/>
                    <a:lstStyle/>
                    <a:p>
                      <a:pPr marL="0" marR="0" algn="l">
                        <a:lnSpc>
                          <a:spcPct val="115000"/>
                        </a:lnSpc>
                        <a:spcBef>
                          <a:spcPts val="0"/>
                        </a:spcBef>
                        <a:spcAft>
                          <a:spcPts val="0"/>
                        </a:spcAft>
                      </a:pPr>
                      <a:r>
                        <a:rPr lang="en-IN" sz="1600" b="1" kern="1200" dirty="0" smtClean="0">
                          <a:solidFill>
                            <a:schemeClr val="tx1"/>
                          </a:solidFill>
                          <a:latin typeface="Arial"/>
                          <a:ea typeface="Times New Roman"/>
                          <a:cs typeface="Arial"/>
                        </a:rPr>
                        <a:t>  A</a:t>
                      </a:r>
                      <a:r>
                        <a:rPr lang="en-IN" sz="1600" b="1" kern="1200" dirty="0">
                          <a:solidFill>
                            <a:schemeClr val="tx1"/>
                          </a:solidFill>
                          <a:latin typeface="Arial"/>
                          <a:ea typeface="Times New Roman"/>
                          <a:cs typeface="Arial"/>
                        </a:rPr>
                        <a:t>. </a:t>
                      </a:r>
                      <a:r>
                        <a:rPr lang="en-IN" sz="1600" b="1" kern="1200" dirty="0" err="1">
                          <a:solidFill>
                            <a:schemeClr val="tx1"/>
                          </a:solidFill>
                          <a:latin typeface="Arial"/>
                          <a:ea typeface="Times New Roman"/>
                          <a:cs typeface="Arial"/>
                        </a:rPr>
                        <a:t>Fluoroquinolones</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A59C"/>
                    </a:solidFill>
                  </a:tcPr>
                </a:tc>
                <a:tc gridSpan="2">
                  <a:txBody>
                    <a:bodyPr/>
                    <a:lstStyle/>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Levofloxacin</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Moxifloxacin</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Gatifloxacin</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A59C"/>
                    </a:solidFill>
                  </a:tcPr>
                </a:tc>
                <a:tc hMerge="1">
                  <a:txBody>
                    <a:bodyPr/>
                    <a:lstStyle/>
                    <a:p>
                      <a:endParaRPr lang="en-US"/>
                    </a:p>
                  </a:txBody>
                  <a:tcPr/>
                </a:tc>
                <a:tc>
                  <a:txBody>
                    <a:bodyPr/>
                    <a:lstStyle/>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Lfx</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Mfx</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Gfx</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A59C"/>
                    </a:solidFill>
                  </a:tcPr>
                </a:tc>
                <a:extLst>
                  <a:ext uri="{0D108BD9-81ED-4DB2-BD59-A6C34878D82A}">
                    <a16:rowId xmlns="" xmlns:a16="http://schemas.microsoft.com/office/drawing/2014/main" val="10001"/>
                  </a:ext>
                </a:extLst>
              </a:tr>
              <a:tr h="1121938">
                <a:tc>
                  <a:txBody>
                    <a:bodyPr/>
                    <a:lstStyle/>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B. Second-line </a:t>
                      </a:r>
                      <a:r>
                        <a:rPr lang="en-IN" sz="1600" b="1" kern="1200" dirty="0" err="1">
                          <a:solidFill>
                            <a:schemeClr val="tx1"/>
                          </a:solidFill>
                          <a:latin typeface="Arial"/>
                          <a:ea typeface="Times New Roman"/>
                          <a:cs typeface="Arial"/>
                        </a:rPr>
                        <a:t>injectable</a:t>
                      </a:r>
                      <a:r>
                        <a:rPr lang="en-IN" sz="1600" b="1" kern="1200" dirty="0">
                          <a:solidFill>
                            <a:schemeClr val="tx1"/>
                          </a:solidFill>
                          <a:latin typeface="Arial"/>
                          <a:ea typeface="Times New Roman"/>
                          <a:cs typeface="Arial"/>
                        </a:rPr>
                        <a:t> agents </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0CD"/>
                    </a:solidFill>
                  </a:tcPr>
                </a:tc>
                <a:tc gridSpan="2">
                  <a:txBody>
                    <a:bodyPr/>
                    <a:lstStyle/>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Amikacin</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Capreomycin</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Kanamycin</a:t>
                      </a:r>
                      <a:r>
                        <a:rPr lang="en-IN" sz="1600" b="1" kern="1200" dirty="0">
                          <a:solidFill>
                            <a:schemeClr val="tx1"/>
                          </a:solidFill>
                          <a:latin typeface="Arial"/>
                          <a:ea typeface="Times New Roman"/>
                          <a:cs typeface="Arial"/>
                        </a:rPr>
                        <a:t> </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(Streptomycin)</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0CD"/>
                    </a:solidFill>
                  </a:tcPr>
                </a:tc>
                <a:tc hMerge="1">
                  <a:txBody>
                    <a:bodyPr/>
                    <a:lstStyle/>
                    <a:p>
                      <a:endParaRPr lang="en-US"/>
                    </a:p>
                  </a:txBody>
                  <a:tcPr/>
                </a:tc>
                <a:tc>
                  <a:txBody>
                    <a:bodyPr/>
                    <a:lstStyle/>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Am</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Cm</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Km</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(S)</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0CD"/>
                    </a:solidFill>
                  </a:tcPr>
                </a:tc>
                <a:extLst>
                  <a:ext uri="{0D108BD9-81ED-4DB2-BD59-A6C34878D82A}">
                    <a16:rowId xmlns="" xmlns:a16="http://schemas.microsoft.com/office/drawing/2014/main" val="10002"/>
                  </a:ext>
                </a:extLst>
              </a:tr>
              <a:tr h="1121938">
                <a:tc>
                  <a:txBody>
                    <a:bodyPr/>
                    <a:lstStyle/>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C. Other </a:t>
                      </a:r>
                      <a:r>
                        <a:rPr lang="en-IN" sz="1600" b="1" kern="1200" dirty="0" smtClean="0">
                          <a:solidFill>
                            <a:schemeClr val="tx1"/>
                          </a:solidFill>
                          <a:latin typeface="Arial"/>
                          <a:ea typeface="Times New Roman"/>
                          <a:cs typeface="Arial"/>
                        </a:rPr>
                        <a:t>second-line </a:t>
                      </a:r>
                      <a:r>
                        <a:rPr lang="en-IN" sz="1600" b="1" kern="1200" dirty="0">
                          <a:solidFill>
                            <a:schemeClr val="tx1"/>
                          </a:solidFill>
                          <a:latin typeface="Arial"/>
                          <a:ea typeface="Times New Roman"/>
                          <a:cs typeface="Arial"/>
                        </a:rPr>
                        <a:t>agents </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A59C"/>
                    </a:solidFill>
                  </a:tcPr>
                </a:tc>
                <a:tc gridSpan="2">
                  <a:txBody>
                    <a:bodyPr/>
                    <a:lstStyle/>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Ethionamide</a:t>
                      </a:r>
                      <a:r>
                        <a:rPr lang="en-IN" sz="1600" b="1" kern="1200" dirty="0">
                          <a:solidFill>
                            <a:schemeClr val="tx1"/>
                          </a:solidFill>
                          <a:latin typeface="Arial"/>
                          <a:ea typeface="Times New Roman"/>
                          <a:cs typeface="Arial"/>
                        </a:rPr>
                        <a:t> / </a:t>
                      </a:r>
                      <a:r>
                        <a:rPr lang="en-IN" sz="1600" b="1" kern="1200" dirty="0" err="1">
                          <a:solidFill>
                            <a:schemeClr val="tx1"/>
                          </a:solidFill>
                          <a:latin typeface="Arial"/>
                          <a:ea typeface="Times New Roman"/>
                          <a:cs typeface="Arial"/>
                        </a:rPr>
                        <a:t>Prothionamide</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Cycloserine</a:t>
                      </a:r>
                      <a:r>
                        <a:rPr lang="en-IN" sz="1600" b="1" kern="1200" dirty="0">
                          <a:solidFill>
                            <a:schemeClr val="tx1"/>
                          </a:solidFill>
                          <a:latin typeface="Arial"/>
                          <a:ea typeface="Times New Roman"/>
                          <a:cs typeface="Arial"/>
                        </a:rPr>
                        <a:t> / </a:t>
                      </a:r>
                      <a:r>
                        <a:rPr lang="en-IN" sz="1600" b="1" kern="1200" dirty="0" err="1">
                          <a:solidFill>
                            <a:schemeClr val="tx1"/>
                          </a:solidFill>
                          <a:latin typeface="Arial"/>
                          <a:ea typeface="Times New Roman"/>
                          <a:cs typeface="Arial"/>
                        </a:rPr>
                        <a:t>Terizidone</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Linezolid</a:t>
                      </a:r>
                      <a:r>
                        <a:rPr lang="en-IN" sz="1600" b="1" kern="1200" dirty="0">
                          <a:solidFill>
                            <a:schemeClr val="tx1"/>
                          </a:solidFill>
                          <a:latin typeface="Arial"/>
                          <a:ea typeface="Times New Roman"/>
                          <a:cs typeface="Arial"/>
                        </a:rPr>
                        <a:t> </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Clofazimine</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A59C"/>
                    </a:solidFill>
                  </a:tcPr>
                </a:tc>
                <a:tc hMerge="1">
                  <a:txBody>
                    <a:bodyPr/>
                    <a:lstStyle/>
                    <a:p>
                      <a:endParaRPr lang="en-US"/>
                    </a:p>
                  </a:txBody>
                  <a:tcPr/>
                </a:tc>
                <a:tc>
                  <a:txBody>
                    <a:bodyPr/>
                    <a:lstStyle/>
                    <a:p>
                      <a:pPr marL="0" marR="0" algn="ctr">
                        <a:lnSpc>
                          <a:spcPct val="115000"/>
                        </a:lnSpc>
                        <a:spcBef>
                          <a:spcPts val="0"/>
                        </a:spcBef>
                        <a:spcAft>
                          <a:spcPts val="0"/>
                        </a:spcAft>
                      </a:pPr>
                      <a:r>
                        <a:rPr lang="es-ES" sz="1600" b="1" kern="1200" dirty="0" err="1">
                          <a:solidFill>
                            <a:schemeClr val="tx1"/>
                          </a:solidFill>
                          <a:latin typeface="Arial"/>
                          <a:ea typeface="Times New Roman"/>
                          <a:cs typeface="Arial"/>
                        </a:rPr>
                        <a:t>Eto</a:t>
                      </a:r>
                      <a:r>
                        <a:rPr lang="es-ES" sz="1600" b="1" kern="1200" dirty="0">
                          <a:solidFill>
                            <a:schemeClr val="tx1"/>
                          </a:solidFill>
                          <a:latin typeface="Arial"/>
                          <a:ea typeface="Times New Roman"/>
                          <a:cs typeface="Arial"/>
                        </a:rPr>
                        <a:t>/</a:t>
                      </a:r>
                      <a:r>
                        <a:rPr lang="es-ES" sz="1600" b="1" kern="1200" dirty="0" err="1">
                          <a:solidFill>
                            <a:schemeClr val="tx1"/>
                          </a:solidFill>
                          <a:latin typeface="Arial"/>
                          <a:ea typeface="Times New Roman"/>
                          <a:cs typeface="Arial"/>
                        </a:rPr>
                        <a:t>Pto</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s-ES" sz="1600" b="1" kern="1200" dirty="0">
                          <a:solidFill>
                            <a:schemeClr val="tx1"/>
                          </a:solidFill>
                          <a:latin typeface="Arial"/>
                          <a:ea typeface="Times New Roman"/>
                          <a:cs typeface="Arial"/>
                        </a:rPr>
                        <a:t>Cs/</a:t>
                      </a:r>
                      <a:r>
                        <a:rPr lang="es-ES" sz="1600" b="1" kern="1200" dirty="0" err="1">
                          <a:solidFill>
                            <a:schemeClr val="tx1"/>
                          </a:solidFill>
                          <a:latin typeface="Arial"/>
                          <a:ea typeface="Times New Roman"/>
                          <a:cs typeface="Arial"/>
                        </a:rPr>
                        <a:t>Trd</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s-ES" sz="1600" b="1" kern="1200" dirty="0" err="1">
                          <a:solidFill>
                            <a:schemeClr val="tx1"/>
                          </a:solidFill>
                          <a:latin typeface="Arial"/>
                          <a:ea typeface="Times New Roman"/>
                          <a:cs typeface="Arial"/>
                        </a:rPr>
                        <a:t>Lzd</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s-ES" sz="1600" b="1" kern="1200" dirty="0" err="1" smtClean="0">
                          <a:solidFill>
                            <a:schemeClr val="tx1"/>
                          </a:solidFill>
                          <a:latin typeface="Arial"/>
                          <a:ea typeface="Times New Roman"/>
                          <a:cs typeface="Arial"/>
                        </a:rPr>
                        <a:t>Cfz</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A59C"/>
                    </a:solidFill>
                  </a:tcPr>
                </a:tc>
                <a:extLst>
                  <a:ext uri="{0D108BD9-81ED-4DB2-BD59-A6C34878D82A}">
                    <a16:rowId xmlns="" xmlns:a16="http://schemas.microsoft.com/office/drawing/2014/main" val="10003"/>
                  </a:ext>
                </a:extLst>
              </a:tr>
              <a:tr h="841453">
                <a:tc rowSpan="3">
                  <a:txBody>
                    <a:bodyPr/>
                    <a:lstStyle/>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D. Add-on agents (not part of the core MDR-TB regimen) </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0CD"/>
                    </a:solidFill>
                  </a:tcPr>
                </a:tc>
                <a:tc>
                  <a:txBody>
                    <a:bodyPr/>
                    <a:lstStyle/>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D1</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0CD"/>
                    </a:solidFill>
                  </a:tcPr>
                </a:tc>
                <a:tc>
                  <a:txBody>
                    <a:bodyPr/>
                    <a:lstStyle/>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Pyrazinamide </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Ethambutol</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High-dose isoniazid </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0CD"/>
                    </a:solidFill>
                  </a:tcPr>
                </a:tc>
                <a:tc>
                  <a:txBody>
                    <a:bodyPr/>
                    <a:lstStyle/>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Z </a:t>
                      </a:r>
                      <a:endParaRPr lang="en-US" sz="16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E </a:t>
                      </a:r>
                      <a:endParaRPr lang="en-US" sz="16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H</a:t>
                      </a:r>
                      <a:r>
                        <a:rPr lang="en-IN" sz="1600" b="1" kern="1200" baseline="30000" dirty="0" err="1">
                          <a:solidFill>
                            <a:schemeClr val="tx1"/>
                          </a:solidFill>
                          <a:latin typeface="Arial"/>
                          <a:ea typeface="Times New Roman"/>
                          <a:cs typeface="Arial"/>
                        </a:rPr>
                        <a:t>h</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0CD"/>
                    </a:solidFill>
                  </a:tcPr>
                </a:tc>
                <a:extLst>
                  <a:ext uri="{0D108BD9-81ED-4DB2-BD59-A6C34878D82A}">
                    <a16:rowId xmlns="" xmlns:a16="http://schemas.microsoft.com/office/drawing/2014/main" val="10004"/>
                  </a:ext>
                </a:extLst>
              </a:tr>
              <a:tr h="560969">
                <a:tc vMerge="1">
                  <a:txBody>
                    <a:bodyPr/>
                    <a:lstStyle/>
                    <a:p>
                      <a:pPr algn="ctr">
                        <a:lnSpc>
                          <a:spcPct val="115000"/>
                        </a:lnSpc>
                      </a:pPr>
                      <a:endParaRPr lang="en-US" sz="1200" b="1" dirty="0">
                        <a:latin typeface="Calibri"/>
                        <a:cs typeface="Arial"/>
                      </a:endParaRPr>
                    </a:p>
                  </a:txBody>
                  <a:tcPr marL="67846" marR="67846" marT="33927" marB="339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D2</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A59C"/>
                    </a:solidFill>
                  </a:tcPr>
                </a:tc>
                <a:tc>
                  <a:txBody>
                    <a:bodyPr/>
                    <a:lstStyle/>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Bedaquiline </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Delamanid </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A59C"/>
                    </a:solidFill>
                  </a:tcPr>
                </a:tc>
                <a:tc>
                  <a:txBody>
                    <a:bodyPr/>
                    <a:lstStyle/>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Bdq</a:t>
                      </a:r>
                      <a:endParaRPr lang="en-US" sz="16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err="1">
                          <a:solidFill>
                            <a:schemeClr val="tx1"/>
                          </a:solidFill>
                          <a:latin typeface="Arial"/>
                          <a:ea typeface="Times New Roman"/>
                          <a:cs typeface="Arial"/>
                        </a:rPr>
                        <a:t>Dlm</a:t>
                      </a:r>
                      <a:endParaRPr lang="en-US" sz="16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A59C"/>
                    </a:solidFill>
                  </a:tcPr>
                </a:tc>
                <a:extLst>
                  <a:ext uri="{0D108BD9-81ED-4DB2-BD59-A6C34878D82A}">
                    <a16:rowId xmlns="" xmlns:a16="http://schemas.microsoft.com/office/drawing/2014/main" val="10005"/>
                  </a:ext>
                </a:extLst>
              </a:tr>
              <a:tr h="1402242">
                <a:tc vMerge="1">
                  <a:txBody>
                    <a:bodyPr/>
                    <a:lstStyle/>
                    <a:p>
                      <a:pPr algn="ctr">
                        <a:lnSpc>
                          <a:spcPct val="115000"/>
                        </a:lnSpc>
                      </a:pPr>
                      <a:endParaRPr lang="en-US" sz="1200" b="1" dirty="0">
                        <a:latin typeface="Calibri"/>
                        <a:cs typeface="Arial"/>
                      </a:endParaRPr>
                    </a:p>
                  </a:txBody>
                  <a:tcPr marL="67846" marR="67846" marT="33927" marB="339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D3</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0CD"/>
                    </a:solidFill>
                  </a:tcPr>
                </a:tc>
                <a:tc>
                  <a:txBody>
                    <a:bodyPr/>
                    <a:lstStyle/>
                    <a:p>
                      <a:pPr marL="0" marR="0" algn="ctr">
                        <a:lnSpc>
                          <a:spcPct val="115000"/>
                        </a:lnSpc>
                        <a:spcBef>
                          <a:spcPts val="0"/>
                        </a:spcBef>
                        <a:spcAft>
                          <a:spcPts val="0"/>
                        </a:spcAft>
                      </a:pPr>
                      <a:r>
                        <a:rPr lang="en-IN" sz="1600" b="1" kern="1200" dirty="0">
                          <a:solidFill>
                            <a:schemeClr val="tx1"/>
                          </a:solidFill>
                          <a:latin typeface="Arial"/>
                          <a:ea typeface="Times New Roman"/>
                          <a:cs typeface="Arial"/>
                        </a:rPr>
                        <a:t>p-</a:t>
                      </a:r>
                      <a:r>
                        <a:rPr lang="en-IN" sz="1600" b="1" kern="1200" dirty="0" err="1">
                          <a:solidFill>
                            <a:schemeClr val="tx1"/>
                          </a:solidFill>
                          <a:latin typeface="Arial"/>
                          <a:ea typeface="Times New Roman"/>
                          <a:cs typeface="Arial"/>
                        </a:rPr>
                        <a:t>aminosalicylic</a:t>
                      </a:r>
                      <a:r>
                        <a:rPr lang="en-IN" sz="1600" b="1" kern="1200" dirty="0">
                          <a:solidFill>
                            <a:schemeClr val="tx1"/>
                          </a:solidFill>
                          <a:latin typeface="Arial"/>
                          <a:ea typeface="Times New Roman"/>
                          <a:cs typeface="Arial"/>
                        </a:rPr>
                        <a:t> acid </a:t>
                      </a:r>
                      <a:endParaRPr lang="en-IN" sz="1600" b="1" kern="1200" dirty="0" smtClean="0">
                        <a:solidFill>
                          <a:schemeClr val="tx1"/>
                        </a:solidFill>
                        <a:latin typeface="Arial"/>
                        <a:ea typeface="Times New Roman"/>
                        <a:cs typeface="Arial"/>
                      </a:endParaRPr>
                    </a:p>
                    <a:p>
                      <a:pPr marL="0" marR="0" algn="ctr">
                        <a:lnSpc>
                          <a:spcPct val="115000"/>
                        </a:lnSpc>
                        <a:spcBef>
                          <a:spcPts val="0"/>
                        </a:spcBef>
                        <a:spcAft>
                          <a:spcPts val="0"/>
                        </a:spcAft>
                      </a:pPr>
                      <a:r>
                        <a:rPr lang="en-IN" sz="1600" b="1" kern="1200" dirty="0" smtClean="0">
                          <a:solidFill>
                            <a:schemeClr val="tx1"/>
                          </a:solidFill>
                          <a:latin typeface="Arial"/>
                          <a:ea typeface="Times New Roman"/>
                          <a:cs typeface="Arial"/>
                        </a:rPr>
                        <a:t>Imipenem-</a:t>
                      </a:r>
                      <a:r>
                        <a:rPr lang="en-IN" sz="1600" b="1" kern="1200" dirty="0" err="1" smtClean="0">
                          <a:solidFill>
                            <a:schemeClr val="tx1"/>
                          </a:solidFill>
                          <a:latin typeface="Arial"/>
                          <a:ea typeface="Times New Roman"/>
                          <a:cs typeface="Arial"/>
                        </a:rPr>
                        <a:t>cilastatin</a:t>
                      </a:r>
                      <a:endParaRPr lang="en-IN" sz="1600" b="1" kern="1200" dirty="0" smtClean="0">
                        <a:solidFill>
                          <a:schemeClr val="tx1"/>
                        </a:solidFill>
                        <a:latin typeface="Arial"/>
                        <a:ea typeface="Times New Roman"/>
                        <a:cs typeface="Arial"/>
                      </a:endParaRPr>
                    </a:p>
                    <a:p>
                      <a:pPr marL="0" marR="0" algn="ctr">
                        <a:lnSpc>
                          <a:spcPct val="115000"/>
                        </a:lnSpc>
                        <a:spcBef>
                          <a:spcPts val="0"/>
                        </a:spcBef>
                        <a:spcAft>
                          <a:spcPts val="0"/>
                        </a:spcAft>
                      </a:pPr>
                      <a:r>
                        <a:rPr lang="en-IN" sz="1600" b="1" kern="1200" dirty="0" err="1" smtClean="0">
                          <a:solidFill>
                            <a:schemeClr val="tx1"/>
                          </a:solidFill>
                          <a:latin typeface="Arial"/>
                          <a:ea typeface="Times New Roman"/>
                          <a:cs typeface="Arial"/>
                        </a:rPr>
                        <a:t>Meropenem</a:t>
                      </a:r>
                      <a:endParaRPr lang="en-US" sz="1400" b="1" dirty="0">
                        <a:solidFill>
                          <a:schemeClr val="tx1"/>
                        </a:solidFill>
                        <a:latin typeface="Calibri"/>
                        <a:ea typeface="SimSun"/>
                        <a:cs typeface="Arial"/>
                      </a:endParaRPr>
                    </a:p>
                    <a:p>
                      <a:pPr marL="0" marR="0" algn="ctr">
                        <a:lnSpc>
                          <a:spcPct val="115000"/>
                        </a:lnSpc>
                        <a:spcBef>
                          <a:spcPts val="0"/>
                        </a:spcBef>
                        <a:spcAft>
                          <a:spcPts val="0"/>
                        </a:spcAft>
                      </a:pPr>
                      <a:r>
                        <a:rPr lang="en-IN" sz="1600" b="1" kern="1200" dirty="0" smtClean="0">
                          <a:solidFill>
                            <a:schemeClr val="tx1"/>
                          </a:solidFill>
                          <a:latin typeface="Arial"/>
                          <a:ea typeface="Times New Roman"/>
                          <a:cs typeface="Arial"/>
                        </a:rPr>
                        <a:t>Amoxicillin-</a:t>
                      </a:r>
                      <a:r>
                        <a:rPr lang="en-IN" sz="1600" b="1" kern="1200" dirty="0" err="1" smtClean="0">
                          <a:solidFill>
                            <a:schemeClr val="tx1"/>
                          </a:solidFill>
                          <a:latin typeface="Arial"/>
                          <a:ea typeface="Times New Roman"/>
                          <a:cs typeface="Arial"/>
                        </a:rPr>
                        <a:t>clavulanate</a:t>
                      </a:r>
                      <a:r>
                        <a:rPr lang="en-IN" sz="1600" b="1" kern="1200" dirty="0" smtClean="0">
                          <a:solidFill>
                            <a:schemeClr val="tx1"/>
                          </a:solidFill>
                          <a:latin typeface="Arial"/>
                          <a:ea typeface="Times New Roman"/>
                          <a:cs typeface="Arial"/>
                        </a:rPr>
                        <a:t> </a:t>
                      </a:r>
                      <a:r>
                        <a:rPr lang="en-IN" sz="1600" b="1" kern="1200" dirty="0">
                          <a:solidFill>
                            <a:schemeClr val="tx1"/>
                          </a:solidFill>
                          <a:latin typeface="Arial"/>
                          <a:ea typeface="Times New Roman"/>
                          <a:cs typeface="Arial"/>
                        </a:rPr>
                        <a:t>(</a:t>
                      </a:r>
                      <a:r>
                        <a:rPr lang="en-IN" sz="1600" b="1" kern="1200" dirty="0" err="1">
                          <a:solidFill>
                            <a:schemeClr val="tx1"/>
                          </a:solidFill>
                          <a:latin typeface="Arial"/>
                          <a:ea typeface="Times New Roman"/>
                          <a:cs typeface="Arial"/>
                        </a:rPr>
                        <a:t>Thioacetazone</a:t>
                      </a:r>
                      <a:r>
                        <a:rPr lang="en-IN" sz="1600" b="1" kern="1200" dirty="0">
                          <a:solidFill>
                            <a:schemeClr val="tx1"/>
                          </a:solidFill>
                          <a:latin typeface="Arial"/>
                          <a:ea typeface="Times New Roman"/>
                          <a:cs typeface="Arial"/>
                        </a:rPr>
                        <a:t>)</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0CD"/>
                    </a:solidFill>
                  </a:tcPr>
                </a:tc>
                <a:tc>
                  <a:txBody>
                    <a:bodyPr/>
                    <a:lstStyle/>
                    <a:p>
                      <a:pPr marL="0" marR="0" algn="ctr">
                        <a:lnSpc>
                          <a:spcPct val="115000"/>
                        </a:lnSpc>
                        <a:spcBef>
                          <a:spcPts val="0"/>
                        </a:spcBef>
                        <a:spcAft>
                          <a:spcPts val="0"/>
                        </a:spcAft>
                      </a:pPr>
                      <a:r>
                        <a:rPr lang="fr-CH" sz="1600" b="1" kern="1200" dirty="0">
                          <a:solidFill>
                            <a:schemeClr val="tx1"/>
                          </a:solidFill>
                          <a:latin typeface="Arial"/>
                          <a:ea typeface="Times New Roman"/>
                          <a:cs typeface="Arial"/>
                        </a:rPr>
                        <a:t>PAS </a:t>
                      </a:r>
                      <a:endParaRPr lang="en-US" sz="1600" b="1" dirty="0">
                        <a:solidFill>
                          <a:schemeClr val="tx1"/>
                        </a:solidFill>
                        <a:latin typeface="Calibri"/>
                        <a:ea typeface="SimSun"/>
                        <a:cs typeface="Arial"/>
                      </a:endParaRPr>
                    </a:p>
                    <a:p>
                      <a:pPr marL="0" marR="0" algn="ctr">
                        <a:lnSpc>
                          <a:spcPct val="115000"/>
                        </a:lnSpc>
                        <a:spcBef>
                          <a:spcPts val="0"/>
                        </a:spcBef>
                        <a:spcAft>
                          <a:spcPts val="0"/>
                        </a:spcAft>
                      </a:pPr>
                      <a:r>
                        <a:rPr lang="fr-CH" sz="1600" b="1" kern="1200" dirty="0" err="1" smtClean="0">
                          <a:solidFill>
                            <a:schemeClr val="tx1"/>
                          </a:solidFill>
                          <a:latin typeface="Arial"/>
                          <a:ea typeface="Times New Roman"/>
                          <a:cs typeface="Arial"/>
                        </a:rPr>
                        <a:t>Ipm</a:t>
                      </a:r>
                      <a:r>
                        <a:rPr lang="fr-CH" sz="1600" b="1" kern="1200" dirty="0" smtClean="0">
                          <a:solidFill>
                            <a:schemeClr val="tx1"/>
                          </a:solidFill>
                          <a:latin typeface="Arial"/>
                          <a:ea typeface="Times New Roman"/>
                          <a:cs typeface="Arial"/>
                        </a:rPr>
                        <a:t>/</a:t>
                      </a:r>
                      <a:r>
                        <a:rPr lang="fr-CH" sz="1600" b="1" kern="1200" dirty="0" err="1" smtClean="0">
                          <a:solidFill>
                            <a:schemeClr val="tx1"/>
                          </a:solidFill>
                          <a:latin typeface="Arial"/>
                          <a:ea typeface="Times New Roman"/>
                          <a:cs typeface="Arial"/>
                        </a:rPr>
                        <a:t>Cls</a:t>
                      </a:r>
                      <a:r>
                        <a:rPr lang="fr-CH" sz="1600" b="1" kern="1200" dirty="0" smtClean="0">
                          <a:solidFill>
                            <a:schemeClr val="tx1"/>
                          </a:solidFill>
                          <a:latin typeface="Arial"/>
                          <a:ea typeface="Times New Roman"/>
                          <a:cs typeface="Arial"/>
                        </a:rPr>
                        <a:t> </a:t>
                      </a:r>
                    </a:p>
                    <a:p>
                      <a:pPr marL="0" marR="0" algn="ctr">
                        <a:lnSpc>
                          <a:spcPct val="115000"/>
                        </a:lnSpc>
                        <a:spcBef>
                          <a:spcPts val="0"/>
                        </a:spcBef>
                        <a:spcAft>
                          <a:spcPts val="0"/>
                        </a:spcAft>
                      </a:pPr>
                      <a:r>
                        <a:rPr lang="fr-CH" sz="1600" b="1" kern="1200" dirty="0" err="1" smtClean="0">
                          <a:solidFill>
                            <a:schemeClr val="tx1"/>
                          </a:solidFill>
                          <a:latin typeface="Arial"/>
                          <a:ea typeface="Times New Roman"/>
                          <a:cs typeface="Arial"/>
                        </a:rPr>
                        <a:t>Mpm</a:t>
                      </a:r>
                      <a:endParaRPr lang="en-US" sz="1600" b="1" dirty="0">
                        <a:solidFill>
                          <a:schemeClr val="tx1"/>
                        </a:solidFill>
                        <a:latin typeface="Calibri"/>
                        <a:ea typeface="SimSun"/>
                        <a:cs typeface="Arial"/>
                      </a:endParaRPr>
                    </a:p>
                    <a:p>
                      <a:pPr marL="0" marR="0" algn="ctr">
                        <a:lnSpc>
                          <a:spcPct val="115000"/>
                        </a:lnSpc>
                        <a:spcBef>
                          <a:spcPts val="0"/>
                        </a:spcBef>
                        <a:spcAft>
                          <a:spcPts val="0"/>
                        </a:spcAft>
                      </a:pPr>
                      <a:r>
                        <a:rPr lang="fr-CH" sz="1600" b="1" kern="1200" dirty="0" err="1">
                          <a:solidFill>
                            <a:schemeClr val="tx1"/>
                          </a:solidFill>
                          <a:latin typeface="Arial"/>
                          <a:ea typeface="Times New Roman"/>
                          <a:cs typeface="Arial"/>
                        </a:rPr>
                        <a:t>Amx</a:t>
                      </a:r>
                      <a:r>
                        <a:rPr lang="fr-CH" sz="1600" b="1" kern="1200" dirty="0">
                          <a:solidFill>
                            <a:schemeClr val="tx1"/>
                          </a:solidFill>
                          <a:latin typeface="Arial"/>
                          <a:ea typeface="Times New Roman"/>
                          <a:cs typeface="Arial"/>
                        </a:rPr>
                        <a:t>-</a:t>
                      </a:r>
                      <a:r>
                        <a:rPr lang="fr-CH" sz="1600" b="1" kern="1200" dirty="0" err="1">
                          <a:solidFill>
                            <a:schemeClr val="tx1"/>
                          </a:solidFill>
                          <a:latin typeface="Arial"/>
                          <a:ea typeface="Times New Roman"/>
                          <a:cs typeface="Arial"/>
                        </a:rPr>
                        <a:t>Clv</a:t>
                      </a:r>
                      <a:endParaRPr lang="en-US" sz="1600" b="1" dirty="0">
                        <a:solidFill>
                          <a:schemeClr val="tx1"/>
                        </a:solidFill>
                        <a:latin typeface="Calibri"/>
                        <a:ea typeface="SimSun"/>
                        <a:cs typeface="Arial"/>
                      </a:endParaRPr>
                    </a:p>
                    <a:p>
                      <a:pPr marL="0" marR="0" algn="ctr">
                        <a:lnSpc>
                          <a:spcPct val="115000"/>
                        </a:lnSpc>
                        <a:spcBef>
                          <a:spcPts val="0"/>
                        </a:spcBef>
                        <a:spcAft>
                          <a:spcPts val="0"/>
                        </a:spcAft>
                      </a:pPr>
                      <a:r>
                        <a:rPr lang="fr-CH" sz="1600" b="1" kern="1200" dirty="0">
                          <a:solidFill>
                            <a:schemeClr val="tx1"/>
                          </a:solidFill>
                          <a:latin typeface="Arial"/>
                          <a:ea typeface="Times New Roman"/>
                          <a:cs typeface="Arial"/>
                        </a:rPr>
                        <a:t>(T) </a:t>
                      </a:r>
                      <a:endParaRPr lang="en-US" sz="1400" b="1" dirty="0">
                        <a:solidFill>
                          <a:schemeClr val="tx1"/>
                        </a:solidFill>
                        <a:latin typeface="Calibri"/>
                        <a:ea typeface="SimSun"/>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0CD"/>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 xmlns:p14="http://schemas.microsoft.com/office/powerpoint/2010/main" val="3876274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a:t>REGIMENS</a:t>
            </a:r>
          </a:p>
        </p:txBody>
      </p:sp>
      <p:graphicFrame>
        <p:nvGraphicFramePr>
          <p:cNvPr id="28719" name="Group 47"/>
          <p:cNvGraphicFramePr>
            <a:graphicFrameLocks noGrp="1"/>
          </p:cNvGraphicFramePr>
          <p:nvPr>
            <p:ph idx="1"/>
          </p:nvPr>
        </p:nvGraphicFramePr>
        <p:xfrm>
          <a:off x="457200" y="1066800"/>
          <a:ext cx="8229600" cy="5879084"/>
        </p:xfrm>
        <a:graphic>
          <a:graphicData uri="http://schemas.openxmlformats.org/drawingml/2006/table">
            <a:tbl>
              <a:tblPr/>
              <a:tblGrid>
                <a:gridCol w="990600">
                  <a:extLst>
                    <a:ext uri="{9D8B030D-6E8A-4147-A177-3AD203B41FA5}">
                      <a16:colId xmlns:a16="http://schemas.microsoft.com/office/drawing/2014/main" xmlns="" val="20000"/>
                    </a:ext>
                  </a:extLst>
                </a:gridCol>
                <a:gridCol w="3124200">
                  <a:extLst>
                    <a:ext uri="{9D8B030D-6E8A-4147-A177-3AD203B41FA5}">
                      <a16:colId xmlns:a16="http://schemas.microsoft.com/office/drawing/2014/main" xmlns="" val="20001"/>
                    </a:ext>
                  </a:extLst>
                </a:gridCol>
                <a:gridCol w="25146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tblGrid>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Tahoma" pitchFamily="34" charset="0"/>
                        </a:rPr>
                        <a:t>TREATMENT</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Tahoma" pitchFamily="34" charset="0"/>
                        </a:rPr>
                        <a:t> CAT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Tahoma" pitchFamily="34" charset="0"/>
                        </a:rPr>
                        <a:t>PATIENTS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Tahoma" pitchFamily="34" charset="0"/>
                        </a:rPr>
                        <a:t>INITIAL- PHASE</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Tahoma" pitchFamily="34" charset="0"/>
                        </a:rPr>
                        <a:t>3 TIMES/WK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Tahoma" pitchFamily="34" charset="0"/>
                        </a:rPr>
                        <a:t>CONTINUATION-</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Tahoma" pitchFamily="34" charset="0"/>
                        </a:rPr>
                        <a:t>PHASE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pitchFamily="34" charset="0"/>
                        </a:rPr>
                        <a:t>NEW SMEAR POSITIVE PTB,NEW SMEAR NEGATIVE PTB WITH EXT. PARENCHYMAL INVOLVEMENT,</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pitchFamily="34" charset="0"/>
                        </a:rPr>
                        <a:t>NEW SEVERE FORMS OF EXTRA PULM.TB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 2 (EHRZ)</a:t>
                      </a:r>
                      <a:r>
                        <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rPr>
                        <a:t>3</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rPr>
                        <a:t>     OR</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rPr>
                        <a:t>  </a:t>
                      </a:r>
                      <a:r>
                        <a:rPr kumimoji="0" lang="en-US" sz="2000" b="1" i="0" u="none" strike="noStrike" cap="none" normalizeH="0" baseline="0">
                          <a:ln>
                            <a:noFill/>
                          </a:ln>
                          <a:solidFill>
                            <a:schemeClr val="tx1"/>
                          </a:solidFill>
                          <a:effectLst>
                            <a:outerShdw blurRad="38100" dist="38100" dir="2700000" algn="tl">
                              <a:srgbClr val="000000"/>
                            </a:outerShdw>
                          </a:effectLst>
                          <a:latin typeface="Tahoma" pitchFamily="34" charset="0"/>
                        </a:rPr>
                        <a:t>2 (EHRZ)</a:t>
                      </a:r>
                      <a:r>
                        <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6(HE)</a:t>
                      </a:r>
                      <a:r>
                        <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rPr>
                        <a:t>3-</a:t>
                      </a: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 4 (HR)</a:t>
                      </a:r>
                      <a:r>
                        <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rPr>
                        <a:t>3 </a:t>
                      </a:r>
                      <a:endParaRPr kumimoji="0" lang="en-US" sz="20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30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 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pitchFamily="34" charset="0"/>
                        </a:rPr>
                        <a:t>SPUTUM SMEAR POSITIVE: RELAPSE,TREATMENT FAILURE,AFTER DEFAULT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 2 SHRZE/1HRZE)</a:t>
                      </a:r>
                      <a:r>
                        <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rPr>
                        <a:t>3</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pitchFamily="34" charset="0"/>
                        </a:rPr>
                        <a:t>5 (HRE)</a:t>
                      </a:r>
                      <a:r>
                        <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rPr>
                        <a:t>3</a:t>
                      </a:r>
                      <a:endParaRPr kumimoji="0" lang="en-US" sz="1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 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pitchFamily="34" charset="0"/>
                        </a:rPr>
                        <a:t>NEW SMEAR NEGATIVE PTB(MILD CASES),LESS SEVERE FORMS OF EXT.PULM 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pitchFamily="34" charset="0"/>
                        </a:rPr>
                        <a:t>2 (HRZ)</a:t>
                      </a:r>
                      <a:r>
                        <a:rPr kumimoji="0" lang="en-US" sz="1400" b="0" i="0" u="none" strike="noStrike" cap="none" normalizeH="0" baseline="0">
                          <a:ln>
                            <a:noFill/>
                          </a:ln>
                          <a:solidFill>
                            <a:schemeClr val="tx1"/>
                          </a:solidFill>
                          <a:effectLst>
                            <a:outerShdw blurRad="38100" dist="38100" dir="2700000" algn="tl">
                              <a:srgbClr val="000000"/>
                            </a:outerShdw>
                          </a:effectLst>
                          <a:latin typeface="Tahoma" pitchFamily="34" charset="0"/>
                        </a:rPr>
                        <a:t>3</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Tahoma" pitchFamily="34" charset="0"/>
                        </a:rPr>
                        <a:t>  </a:t>
                      </a:r>
                      <a:r>
                        <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rPr>
                        <a:t>OR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Tahoma" pitchFamily="34" charset="0"/>
                        </a:rPr>
                        <a:t>2 (HRZ)</a:t>
                      </a:r>
                      <a:r>
                        <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6 HE</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pitchFamily="34" charset="0"/>
                        </a:rPr>
                        <a:t> OR</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pitchFamily="34" charset="0"/>
                        </a:rPr>
                        <a:t>4(HR)</a:t>
                      </a:r>
                      <a:r>
                        <a:rPr kumimoji="0" lang="en-US" sz="1400" b="1" i="0" u="none" strike="noStrike" cap="none" normalizeH="0" baseline="0">
                          <a:ln>
                            <a:noFill/>
                          </a:ln>
                          <a:solidFill>
                            <a:schemeClr val="tx1"/>
                          </a:solidFill>
                          <a:effectLst>
                            <a:outerShdw blurRad="38100" dist="38100" dir="2700000" algn="tl">
                              <a:srgbClr val="000000"/>
                            </a:outerShdw>
                          </a:effectLst>
                          <a:latin typeface="Tahoma" pitchFamily="34" charset="0"/>
                        </a:rPr>
                        <a:t>3</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normAutofit fontScale="90000"/>
          </a:bodyPr>
          <a:lstStyle/>
          <a:p>
            <a:r>
              <a:rPr lang="en-US" sz="4000"/>
              <a:t>TREATMENT REGIMENS IN SPECIAL SITUATIONS</a:t>
            </a:r>
          </a:p>
        </p:txBody>
      </p:sp>
      <p:sp>
        <p:nvSpPr>
          <p:cNvPr id="30723" name="Rectangle 3"/>
          <p:cNvSpPr>
            <a:spLocks noGrp="1" noRot="1" noChangeArrowheads="1"/>
          </p:cNvSpPr>
          <p:nvPr>
            <p:ph type="body" idx="1"/>
          </p:nvPr>
        </p:nvSpPr>
        <p:spPr/>
        <p:txBody>
          <a:bodyPr/>
          <a:lstStyle/>
          <a:p>
            <a:pPr>
              <a:lnSpc>
                <a:spcPct val="90000"/>
              </a:lnSpc>
            </a:pPr>
            <a:r>
              <a:rPr lang="en-US" dirty="0"/>
              <a:t>PREGNANT&amp;LACTATING WOMEN:</a:t>
            </a:r>
          </a:p>
          <a:p>
            <a:pPr>
              <a:lnSpc>
                <a:spcPct val="90000"/>
              </a:lnSpc>
            </a:pPr>
            <a:r>
              <a:rPr lang="en-US" sz="2000" b="1" dirty="0"/>
              <a:t>MOST OF THE ANTI TB DRUGS </a:t>
            </a:r>
            <a:r>
              <a:rPr lang="en-US" sz="2000" b="1" dirty="0">
                <a:solidFill>
                  <a:srgbClr val="FF0000"/>
                </a:solidFill>
              </a:rPr>
              <a:t>EXCEPT STREPTOMYCIN </a:t>
            </a:r>
            <a:r>
              <a:rPr lang="en-US" sz="2000" b="1" dirty="0"/>
              <a:t>ARE SAFE IN PREGANANCY,</a:t>
            </a:r>
            <a:r>
              <a:rPr lang="en-US" sz="2000" b="1" dirty="0">
                <a:solidFill>
                  <a:srgbClr val="FF0000"/>
                </a:solidFill>
              </a:rPr>
              <a:t>WHICH IS OTOTOXIC TO THE FETUS</a:t>
            </a:r>
            <a:r>
              <a:rPr lang="en-US" sz="2000" b="1" dirty="0"/>
              <a:t>.</a:t>
            </a:r>
          </a:p>
          <a:p>
            <a:pPr>
              <a:lnSpc>
                <a:spcPct val="90000"/>
              </a:lnSpc>
            </a:pPr>
            <a:r>
              <a:rPr lang="en-US" sz="2000" b="1" dirty="0"/>
              <a:t>SUCCESFULLTREATMENT WITH STANDARD REGIMENS IS IMPORTANT FOR SUCESSFULL OUTCOME OF PREGNANCY .</a:t>
            </a:r>
          </a:p>
          <a:p>
            <a:pPr>
              <a:lnSpc>
                <a:spcPct val="90000"/>
              </a:lnSpc>
              <a:buFont typeface="Arial" charset="0"/>
              <a:buNone/>
            </a:pPr>
            <a:r>
              <a:rPr lang="en-US" sz="2000" b="1" dirty="0">
                <a:solidFill>
                  <a:srgbClr val="C00000"/>
                </a:solidFill>
              </a:rPr>
              <a:t>     ALL ANTI TB DRUGS ARE SAFE AND COMPATIBLE WITH  BREAST FEEDING.</a:t>
            </a:r>
          </a:p>
          <a:p>
            <a:pPr>
              <a:lnSpc>
                <a:spcPct val="90000"/>
              </a:lnSpc>
            </a:pPr>
            <a:r>
              <a:rPr lang="en-US" sz="2000" b="1" dirty="0"/>
              <a:t>THE MOTHER AND BABY </a:t>
            </a:r>
            <a:r>
              <a:rPr lang="en-US" sz="2000" b="1" dirty="0">
                <a:solidFill>
                  <a:srgbClr val="0070C0"/>
                </a:solidFill>
              </a:rPr>
              <a:t>SHOULD STAY TOGETHER AND BABY SHOULD CONTINUE TO BREASTFEED</a:t>
            </a:r>
            <a:r>
              <a:rPr lang="en-US" sz="2000" b="1" dirty="0"/>
              <a:t> IN THE NORMAL WAY BECAUSE TIMELY </a:t>
            </a:r>
            <a:r>
              <a:rPr lang="en-US" sz="2000" b="1" dirty="0">
                <a:solidFill>
                  <a:srgbClr val="0070C0"/>
                </a:solidFill>
              </a:rPr>
              <a:t>CHEMOTHERAPY IS THE BEST WAY TO PREVENT TRANSMISSION OF TB BACILLI TO HER BABY.</a:t>
            </a:r>
          </a:p>
          <a:p>
            <a:pPr>
              <a:lnSpc>
                <a:spcPct val="90000"/>
              </a:lnSpc>
            </a:pPr>
            <a:r>
              <a:rPr lang="en-US" sz="2000" b="1" dirty="0"/>
              <a:t>HOWEVER THE </a:t>
            </a:r>
            <a:r>
              <a:rPr lang="en-US" sz="2000" b="1" dirty="0">
                <a:solidFill>
                  <a:srgbClr val="FFC000"/>
                </a:solidFill>
              </a:rPr>
              <a:t>BABY SHOULD RECEIVE I.N.H. PROPHYLAXIS AND BCG IMMUNISATION.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endParaRPr lang="en-US"/>
          </a:p>
        </p:txBody>
      </p:sp>
      <p:sp>
        <p:nvSpPr>
          <p:cNvPr id="44035" name="Rectangle 3"/>
          <p:cNvSpPr>
            <a:spLocks noGrp="1" noRot="1" noChangeArrowheads="1"/>
          </p:cNvSpPr>
          <p:nvPr>
            <p:ph type="body" idx="1"/>
          </p:nvPr>
        </p:nvSpPr>
        <p:spPr/>
        <p:txBody>
          <a:bodyPr/>
          <a:lstStyle/>
          <a:p>
            <a:pPr>
              <a:lnSpc>
                <a:spcPct val="90000"/>
              </a:lnSpc>
            </a:pPr>
            <a:r>
              <a:rPr lang="en-US" sz="2800"/>
              <a:t>TREATMENT IN LIVER DISORDER:</a:t>
            </a:r>
          </a:p>
          <a:p>
            <a:pPr>
              <a:lnSpc>
                <a:spcPct val="90000"/>
              </a:lnSpc>
            </a:pPr>
            <a:r>
              <a:rPr lang="en-US" sz="1800"/>
              <a:t>PATIENTS CAN RECEIVE USUAL REGIMENS PROVIDED THERE IS NO EVIDENCE OF CHRONIC LIVER DISEASE ,HEPATITIS VIRUS CARRIAGE,EXCESSIVE ALCOHOL CONSUMPTION OR A PAST H/O OF ACUTE HEPATIS.</a:t>
            </a:r>
          </a:p>
          <a:p>
            <a:pPr>
              <a:lnSpc>
                <a:spcPct val="90000"/>
              </a:lnSpc>
            </a:pPr>
            <a:r>
              <a:rPr lang="en-US" sz="1800"/>
              <a:t>ESTABLISHED CHRONIC LIVER DISEASE</a:t>
            </a:r>
            <a:r>
              <a:rPr lang="en-US" sz="2000" b="1"/>
              <a:t>:PYRAZINAMIDE IS CONTRAINDICATED.RECOMMENDED REGIMENS:</a:t>
            </a:r>
          </a:p>
          <a:p>
            <a:pPr>
              <a:lnSpc>
                <a:spcPct val="90000"/>
              </a:lnSpc>
            </a:pPr>
            <a:r>
              <a:rPr lang="en-US" sz="2000" b="1"/>
              <a:t> 2SHRE/6HR-TOTAL 8 MONTHS OR 2SHE /1O HE(12MONTHS)</a:t>
            </a:r>
          </a:p>
          <a:p>
            <a:pPr>
              <a:lnSpc>
                <a:spcPct val="90000"/>
              </a:lnSpc>
            </a:pPr>
            <a:r>
              <a:rPr lang="en-US" sz="2400" b="1"/>
              <a:t>ACUTE HEPATITIS:</a:t>
            </a:r>
            <a:r>
              <a:rPr lang="en-US" sz="1800"/>
              <a:t>IN CASE BOTHE ACUTE HEPATITIS AND TB OCCUR AT THE SAME TIME THEN </a:t>
            </a:r>
            <a:r>
              <a:rPr lang="en-US" sz="1800" b="1"/>
              <a:t>CLINICAL JUDGEMENT SHOULD BE USED.IF POSSIBLE DEFER TB TREATMENT TILL HEPATITIS IS</a:t>
            </a:r>
            <a:r>
              <a:rPr lang="en-US" sz="1800"/>
              <a:t> </a:t>
            </a:r>
            <a:r>
              <a:rPr lang="en-US" sz="1800" b="1"/>
              <a:t>RESOLVED</a:t>
            </a:r>
            <a:r>
              <a:rPr lang="en-US" sz="1800"/>
              <a:t>.HOWEVER IF NECESSARY TO TREAT TB THEN </a:t>
            </a:r>
          </a:p>
          <a:p>
            <a:pPr>
              <a:lnSpc>
                <a:spcPct val="90000"/>
              </a:lnSpc>
            </a:pPr>
            <a:r>
              <a:rPr lang="en-US" sz="2400" b="1"/>
              <a:t>  3 MONTHS S E (TILL HEPATITIS IS RESOLVED)+ 6HR (C.P.) IS THE SAFEST OPTION.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endParaRPr lang="en-US"/>
          </a:p>
        </p:txBody>
      </p:sp>
      <p:sp>
        <p:nvSpPr>
          <p:cNvPr id="45059" name="Rectangle 3"/>
          <p:cNvSpPr>
            <a:spLocks noGrp="1" noRot="1" noChangeArrowheads="1"/>
          </p:cNvSpPr>
          <p:nvPr>
            <p:ph type="body" idx="1"/>
          </p:nvPr>
        </p:nvSpPr>
        <p:spPr/>
        <p:txBody>
          <a:bodyPr/>
          <a:lstStyle/>
          <a:p>
            <a:r>
              <a:rPr lang="en-US" b="1"/>
              <a:t>RENAL FAILURE:</a:t>
            </a:r>
          </a:p>
          <a:p>
            <a:r>
              <a:rPr lang="en-US" sz="2800" u="sng"/>
              <a:t>I.N.H. ,RIF &amp;PYRAZINAMIDE ARE RELATIVE SAFE AS THEY ARE EXCRETED IN BILE</a:t>
            </a:r>
            <a:r>
              <a:rPr lang="en-US" sz="2800"/>
              <a:t>.</a:t>
            </a:r>
          </a:p>
          <a:p>
            <a:r>
              <a:rPr lang="en-US" sz="2800" b="1"/>
              <a:t>STREPTOMYCIN &amp;ETHAMBUTOL</a:t>
            </a:r>
            <a:r>
              <a:rPr lang="en-US" sz="2800"/>
              <a:t> ARE EXCRETION BY THE KIDNEY HENCE THEY </a:t>
            </a:r>
            <a:r>
              <a:rPr lang="en-US" sz="2800" b="1"/>
              <a:t>ARE RELATIVELY CONTRAINDICATED</a:t>
            </a:r>
            <a:r>
              <a:rPr lang="en-US" sz="2800"/>
              <a:t>, CAN BE GIVEN IN </a:t>
            </a:r>
            <a:r>
              <a:rPr lang="en-US" sz="2800" b="1"/>
              <a:t>REDUCED DOSES,</a:t>
            </a:r>
            <a:r>
              <a:rPr lang="en-US" sz="2800"/>
              <a:t>   WHEREVER RENAL FUNCTION CAN BE CLOSELY MONITORED.</a:t>
            </a:r>
          </a:p>
          <a:p>
            <a:r>
              <a:rPr lang="en-US" sz="2800"/>
              <a:t> </a:t>
            </a:r>
            <a:r>
              <a:rPr lang="en-US" sz="2800" b="1"/>
              <a:t>2 HRZ+/6HR IS THE SAFEST REGIMEN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92150"/>
          </a:xfrm>
          <a:prstGeom prst="rect">
            <a:avLst/>
          </a:prstGeom>
          <a:gradFill rotWithShape="1">
            <a:gsLst>
              <a:gs pos="0">
                <a:srgbClr val="A50021"/>
              </a:gs>
              <a:gs pos="100000">
                <a:srgbClr val="4C000F"/>
              </a:gs>
            </a:gsLst>
            <a:lin ang="5400000" scaled="1"/>
          </a:gradFill>
          <a:ln w="9525">
            <a:solidFill>
              <a:schemeClr val="tx1"/>
            </a:solidFill>
            <a:miter lim="800000"/>
            <a:headEnd/>
            <a:tailEnd/>
          </a:ln>
        </p:spPr>
        <p:txBody>
          <a:bodyPr wrap="none" anchor="ctr"/>
          <a:lstStyle/>
          <a:p>
            <a:pPr algn="ctr"/>
            <a:r>
              <a:rPr lang="en-GB" b="0">
                <a:solidFill>
                  <a:schemeClr val="bg1"/>
                </a:solidFill>
              </a:rPr>
              <a:t>One of the main objectives for TB control</a:t>
            </a:r>
          </a:p>
        </p:txBody>
      </p:sp>
      <p:sp>
        <p:nvSpPr>
          <p:cNvPr id="103427" name="Text Box 3"/>
          <p:cNvSpPr txBox="1">
            <a:spLocks noChangeArrowheads="1"/>
          </p:cNvSpPr>
          <p:nvPr/>
        </p:nvSpPr>
        <p:spPr bwMode="auto">
          <a:xfrm>
            <a:off x="2116138" y="2781300"/>
            <a:ext cx="4792662" cy="619125"/>
          </a:xfrm>
          <a:prstGeom prst="rect">
            <a:avLst/>
          </a:prstGeom>
          <a:noFill/>
          <a:ln w="9525">
            <a:solidFill>
              <a:srgbClr val="800000"/>
            </a:solidFill>
            <a:miter lim="800000"/>
            <a:headEnd/>
            <a:tailEnd/>
          </a:ln>
        </p:spPr>
        <p:txBody>
          <a:bodyPr wrap="none">
            <a:spAutoFit/>
          </a:bodyPr>
          <a:lstStyle/>
          <a:p>
            <a:r>
              <a:rPr lang="en-GB" b="0"/>
              <a:t>“Diagnosis, diagnosis &amp; diagnosis”</a:t>
            </a:r>
          </a:p>
          <a:p>
            <a:r>
              <a:rPr lang="en-GB" sz="1000" b="0"/>
              <a:t>William Osler</a:t>
            </a:r>
          </a:p>
        </p:txBody>
      </p:sp>
      <p:grpSp>
        <p:nvGrpSpPr>
          <p:cNvPr id="2" name="Group 4"/>
          <p:cNvGrpSpPr>
            <a:grpSpLocks/>
          </p:cNvGrpSpPr>
          <p:nvPr/>
        </p:nvGrpSpPr>
        <p:grpSpPr bwMode="auto">
          <a:xfrm>
            <a:off x="2627313" y="3933825"/>
            <a:ext cx="2506662" cy="1878013"/>
            <a:chOff x="1655" y="2478"/>
            <a:chExt cx="1579" cy="1183"/>
          </a:xfrm>
        </p:grpSpPr>
        <p:sp>
          <p:nvSpPr>
            <p:cNvPr id="14349" name="Text Box 5"/>
            <p:cNvSpPr txBox="1">
              <a:spLocks noChangeArrowheads="1"/>
            </p:cNvSpPr>
            <p:nvPr/>
          </p:nvSpPr>
          <p:spPr bwMode="auto">
            <a:xfrm>
              <a:off x="2085" y="3430"/>
              <a:ext cx="699" cy="231"/>
            </a:xfrm>
            <a:prstGeom prst="rect">
              <a:avLst/>
            </a:prstGeom>
            <a:noFill/>
            <a:ln w="9525">
              <a:noFill/>
              <a:miter lim="800000"/>
              <a:headEnd/>
              <a:tailEnd/>
            </a:ln>
          </p:spPr>
          <p:txBody>
            <a:bodyPr wrap="none">
              <a:spAutoFit/>
            </a:bodyPr>
            <a:lstStyle/>
            <a:p>
              <a:pPr algn="ctr"/>
              <a:r>
                <a:rPr lang="en-GB" sz="1800" b="0"/>
                <a:t>Histology</a:t>
              </a:r>
            </a:p>
          </p:txBody>
        </p:sp>
        <p:pic>
          <p:nvPicPr>
            <p:cNvPr id="14350" name="Picture 6" descr="granuloma"/>
            <p:cNvPicPr>
              <a:picLocks noChangeAspect="1" noChangeArrowheads="1"/>
            </p:cNvPicPr>
            <p:nvPr/>
          </p:nvPicPr>
          <p:blipFill>
            <a:blip r:embed="rId3" cstate="print"/>
            <a:srcRect/>
            <a:stretch>
              <a:fillRect/>
            </a:stretch>
          </p:blipFill>
          <p:spPr bwMode="auto">
            <a:xfrm>
              <a:off x="2462" y="2478"/>
              <a:ext cx="772" cy="888"/>
            </a:xfrm>
            <a:prstGeom prst="rect">
              <a:avLst/>
            </a:prstGeom>
            <a:noFill/>
            <a:ln w="9525">
              <a:noFill/>
              <a:miter lim="800000"/>
              <a:headEnd/>
              <a:tailEnd/>
            </a:ln>
          </p:spPr>
        </p:pic>
        <p:pic>
          <p:nvPicPr>
            <p:cNvPr id="14351" name="Picture 7" descr="tuberculosis ganglionar"/>
            <p:cNvPicPr>
              <a:picLocks noChangeAspect="1" noChangeArrowheads="1"/>
            </p:cNvPicPr>
            <p:nvPr/>
          </p:nvPicPr>
          <p:blipFill>
            <a:blip r:embed="rId4" cstate="print"/>
            <a:srcRect/>
            <a:stretch>
              <a:fillRect/>
            </a:stretch>
          </p:blipFill>
          <p:spPr bwMode="auto">
            <a:xfrm>
              <a:off x="1655" y="2478"/>
              <a:ext cx="771" cy="888"/>
            </a:xfrm>
            <a:prstGeom prst="rect">
              <a:avLst/>
            </a:prstGeom>
            <a:noFill/>
            <a:ln w="9525">
              <a:noFill/>
              <a:miter lim="800000"/>
              <a:headEnd/>
              <a:tailEnd/>
            </a:ln>
          </p:spPr>
        </p:pic>
      </p:grpSp>
      <p:grpSp>
        <p:nvGrpSpPr>
          <p:cNvPr id="3" name="Group 8"/>
          <p:cNvGrpSpPr>
            <a:grpSpLocks/>
          </p:cNvGrpSpPr>
          <p:nvPr/>
        </p:nvGrpSpPr>
        <p:grpSpPr bwMode="auto">
          <a:xfrm>
            <a:off x="250825" y="4005263"/>
            <a:ext cx="1871663" cy="2014537"/>
            <a:chOff x="249" y="2750"/>
            <a:chExt cx="1179" cy="1269"/>
          </a:xfrm>
        </p:grpSpPr>
        <p:sp>
          <p:nvSpPr>
            <p:cNvPr id="14347" name="Text Box 9"/>
            <p:cNvSpPr txBox="1">
              <a:spLocks noChangeArrowheads="1"/>
            </p:cNvSpPr>
            <p:nvPr/>
          </p:nvSpPr>
          <p:spPr bwMode="auto">
            <a:xfrm>
              <a:off x="249" y="3788"/>
              <a:ext cx="1179" cy="231"/>
            </a:xfrm>
            <a:prstGeom prst="rect">
              <a:avLst/>
            </a:prstGeom>
            <a:noFill/>
            <a:ln w="9525">
              <a:noFill/>
              <a:miter lim="800000"/>
              <a:headEnd/>
              <a:tailEnd/>
            </a:ln>
          </p:spPr>
          <p:txBody>
            <a:bodyPr wrap="none">
              <a:spAutoFit/>
            </a:bodyPr>
            <a:lstStyle/>
            <a:p>
              <a:r>
                <a:rPr lang="en-GB" sz="1800" b="0"/>
                <a:t>Clinical suspicion</a:t>
              </a:r>
            </a:p>
          </p:txBody>
        </p:sp>
        <p:pic>
          <p:nvPicPr>
            <p:cNvPr id="14348" name="Picture 10" descr="Rx tuberculosi"/>
            <p:cNvPicPr>
              <a:picLocks noChangeAspect="1" noChangeArrowheads="1"/>
            </p:cNvPicPr>
            <p:nvPr/>
          </p:nvPicPr>
          <p:blipFill>
            <a:blip r:embed="rId5" cstate="print"/>
            <a:srcRect/>
            <a:stretch>
              <a:fillRect/>
            </a:stretch>
          </p:blipFill>
          <p:spPr bwMode="auto">
            <a:xfrm>
              <a:off x="295" y="2750"/>
              <a:ext cx="998" cy="979"/>
            </a:xfrm>
            <a:prstGeom prst="rect">
              <a:avLst/>
            </a:prstGeom>
            <a:noFill/>
            <a:ln w="9525">
              <a:noFill/>
              <a:miter lim="800000"/>
              <a:headEnd/>
              <a:tailEnd/>
            </a:ln>
          </p:spPr>
        </p:pic>
      </p:grpSp>
      <p:grpSp>
        <p:nvGrpSpPr>
          <p:cNvPr id="4" name="Group 11"/>
          <p:cNvGrpSpPr>
            <a:grpSpLocks/>
          </p:cNvGrpSpPr>
          <p:nvPr/>
        </p:nvGrpSpPr>
        <p:grpSpPr bwMode="auto">
          <a:xfrm>
            <a:off x="5867400" y="3644900"/>
            <a:ext cx="3043238" cy="2808288"/>
            <a:chOff x="3742" y="2432"/>
            <a:chExt cx="1917" cy="1769"/>
          </a:xfrm>
        </p:grpSpPr>
        <p:sp>
          <p:nvSpPr>
            <p:cNvPr id="14344" name="Text Box 12"/>
            <p:cNvSpPr txBox="1">
              <a:spLocks noChangeArrowheads="1"/>
            </p:cNvSpPr>
            <p:nvPr/>
          </p:nvSpPr>
          <p:spPr bwMode="auto">
            <a:xfrm>
              <a:off x="3929" y="3702"/>
              <a:ext cx="910" cy="231"/>
            </a:xfrm>
            <a:prstGeom prst="rect">
              <a:avLst/>
            </a:prstGeom>
            <a:noFill/>
            <a:ln w="9525">
              <a:noFill/>
              <a:miter lim="800000"/>
              <a:headEnd/>
              <a:tailEnd/>
            </a:ln>
          </p:spPr>
          <p:txBody>
            <a:bodyPr wrap="none">
              <a:spAutoFit/>
            </a:bodyPr>
            <a:lstStyle/>
            <a:p>
              <a:r>
                <a:rPr lang="en-GB" sz="1800" b="0"/>
                <a:t>Microbiology</a:t>
              </a:r>
            </a:p>
          </p:txBody>
        </p:sp>
        <p:pic>
          <p:nvPicPr>
            <p:cNvPr id="14345" name="Picture 13" descr="Runyon"/>
            <p:cNvPicPr>
              <a:picLocks noChangeAspect="1" noChangeArrowheads="1"/>
            </p:cNvPicPr>
            <p:nvPr/>
          </p:nvPicPr>
          <p:blipFill>
            <a:blip r:embed="rId6" cstate="print"/>
            <a:srcRect/>
            <a:stretch>
              <a:fillRect/>
            </a:stretch>
          </p:blipFill>
          <p:spPr bwMode="auto">
            <a:xfrm>
              <a:off x="5012" y="2432"/>
              <a:ext cx="647" cy="1769"/>
            </a:xfrm>
            <a:prstGeom prst="rect">
              <a:avLst/>
            </a:prstGeom>
            <a:noFill/>
            <a:ln w="9525">
              <a:noFill/>
              <a:miter lim="800000"/>
              <a:headEnd/>
              <a:tailEnd/>
            </a:ln>
          </p:spPr>
        </p:pic>
        <p:pic>
          <p:nvPicPr>
            <p:cNvPr id="14346" name="Picture 14" descr="Imagen1"/>
            <p:cNvPicPr>
              <a:picLocks noChangeAspect="1" noChangeArrowheads="1"/>
            </p:cNvPicPr>
            <p:nvPr/>
          </p:nvPicPr>
          <p:blipFill>
            <a:blip r:embed="rId7" cstate="print"/>
            <a:srcRect/>
            <a:stretch>
              <a:fillRect/>
            </a:stretch>
          </p:blipFill>
          <p:spPr bwMode="auto">
            <a:xfrm>
              <a:off x="3742" y="2614"/>
              <a:ext cx="1178" cy="1042"/>
            </a:xfrm>
            <a:prstGeom prst="rect">
              <a:avLst/>
            </a:prstGeom>
            <a:noFill/>
            <a:ln w="9525">
              <a:noFill/>
              <a:miter lim="800000"/>
              <a:headEnd/>
              <a:tailEnd/>
            </a:ln>
          </p:spPr>
        </p:pic>
      </p:grpSp>
      <p:sp>
        <p:nvSpPr>
          <p:cNvPr id="14343" name="Text Box 15"/>
          <p:cNvSpPr txBox="1">
            <a:spLocks noChangeArrowheads="1"/>
          </p:cNvSpPr>
          <p:nvPr/>
        </p:nvSpPr>
        <p:spPr bwMode="auto">
          <a:xfrm>
            <a:off x="900113" y="836613"/>
            <a:ext cx="7416800" cy="1741487"/>
          </a:xfrm>
          <a:prstGeom prst="rect">
            <a:avLst/>
          </a:prstGeom>
          <a:noFill/>
          <a:ln w="9525">
            <a:noFill/>
            <a:miter lim="800000"/>
            <a:headEnd/>
            <a:tailEnd/>
          </a:ln>
        </p:spPr>
        <p:txBody>
          <a:bodyPr>
            <a:spAutoFit/>
          </a:bodyPr>
          <a:lstStyle/>
          <a:p>
            <a:pPr>
              <a:spcAft>
                <a:spcPct val="50000"/>
              </a:spcAft>
            </a:pPr>
            <a:r>
              <a:rPr lang="en-GB" sz="1800"/>
              <a:t>Objectives for TB control</a:t>
            </a:r>
          </a:p>
          <a:p>
            <a:pPr>
              <a:spcAft>
                <a:spcPct val="50000"/>
              </a:spcAft>
              <a:buFontTx/>
              <a:buChar char="•"/>
            </a:pPr>
            <a:r>
              <a:rPr lang="en-GB" sz="1800" b="0"/>
              <a:t>To rapidly diagnose patients with active TB and treat them correctly.</a:t>
            </a:r>
          </a:p>
          <a:p>
            <a:pPr>
              <a:spcAft>
                <a:spcPct val="50000"/>
              </a:spcAft>
              <a:buFontTx/>
              <a:buChar char="•"/>
            </a:pPr>
            <a:r>
              <a:rPr lang="en-GB" sz="1800" b="0"/>
              <a:t>To have rapid diagnostic methods, with high sensitivity and specificity to diagnose diseased patients at the beginning of the symptoms for an adequate treatment prescription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dissolve">
                                      <p:cBhvr>
                                        <p:cTn id="7" dur="500"/>
                                        <p:tgtEl>
                                          <p:spTgt spid="1034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Extra-pulmonary TB</a:t>
            </a:r>
            <a:endParaRPr lang="en-IN" dirty="0"/>
          </a:p>
        </p:txBody>
      </p:sp>
      <p:sp>
        <p:nvSpPr>
          <p:cNvPr id="3" name="Content Placeholder 2"/>
          <p:cNvSpPr>
            <a:spLocks noGrp="1"/>
          </p:cNvSpPr>
          <p:nvPr>
            <p:ph idx="1"/>
          </p:nvPr>
        </p:nvSpPr>
        <p:spPr/>
        <p:txBody>
          <a:bodyPr/>
          <a:lstStyle/>
          <a:p>
            <a:pPr algn="just"/>
            <a:r>
              <a:rPr lang="en-IN" dirty="0" smtClean="0"/>
              <a:t>Refers to any microbiologically confirmed or clinically diagnosed case of TB involving organs other than the lungs such as Lymph nodes, pleura, bones and joints, meninges of the brain, intestine, </a:t>
            </a:r>
            <a:r>
              <a:rPr lang="en-IN" dirty="0" err="1" smtClean="0"/>
              <a:t>genito</a:t>
            </a:r>
            <a:r>
              <a:rPr lang="en-IN" dirty="0" smtClean="0"/>
              <a:t>-urinary tract, </a:t>
            </a:r>
            <a:r>
              <a:rPr lang="en-IN" dirty="0" err="1" smtClean="0"/>
              <a:t>etc</a:t>
            </a:r>
            <a:endParaRPr lang="en-IN" dirty="0" smtClean="0"/>
          </a:p>
          <a:p>
            <a:pPr algn="just"/>
            <a:r>
              <a:rPr lang="en-IN" dirty="0" smtClean="0"/>
              <a:t>A high level of suspicion is important in patients with suggestive symptoms and signs</a:t>
            </a:r>
            <a:endParaRPr lang="en-IN" dirty="0"/>
          </a:p>
        </p:txBody>
      </p:sp>
    </p:spTree>
    <p:extLst>
      <p:ext uri="{BB962C8B-B14F-4D97-AF65-F5344CB8AC3E}">
        <p14:creationId xmlns="" xmlns:p14="http://schemas.microsoft.com/office/powerpoint/2010/main" val="16575861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en-IN" b="1" dirty="0"/>
              <a:t>Daily </a:t>
            </a:r>
            <a:r>
              <a:rPr lang="en-IN" b="1" dirty="0" smtClean="0"/>
              <a:t>Dose </a:t>
            </a:r>
            <a:r>
              <a:rPr lang="en-IN" b="1" dirty="0"/>
              <a:t>Schedule for </a:t>
            </a:r>
            <a:r>
              <a:rPr lang="en-IN" b="1" dirty="0" smtClean="0"/>
              <a:t>Adults </a:t>
            </a:r>
            <a:br>
              <a:rPr lang="en-IN" b="1" dirty="0" smtClean="0"/>
            </a:br>
            <a:r>
              <a:rPr lang="en-IN" b="1" dirty="0" smtClean="0"/>
              <a:t>(as per weight bands)</a:t>
            </a:r>
            <a:endParaRPr lang="en-IN" dirty="0"/>
          </a:p>
        </p:txBody>
      </p:sp>
      <p:graphicFrame>
        <p:nvGraphicFramePr>
          <p:cNvPr id="4" name="Content Placeholder 3"/>
          <p:cNvGraphicFramePr>
            <a:graphicFrameLocks noGrp="1"/>
          </p:cNvGraphicFramePr>
          <p:nvPr>
            <p:ph idx="1"/>
            <p:extLst/>
          </p:nvPr>
        </p:nvGraphicFramePr>
        <p:xfrm>
          <a:off x="395537" y="1340769"/>
          <a:ext cx="8280921" cy="5449069"/>
        </p:xfrm>
        <a:graphic>
          <a:graphicData uri="http://schemas.openxmlformats.org/drawingml/2006/table">
            <a:tbl>
              <a:tblPr firstRow="1" firstCol="1">
                <a:tableStyleId>{21E4AEA4-8DFA-4A89-87EB-49C32662AFE0}</a:tableStyleId>
              </a:tblPr>
              <a:tblGrid>
                <a:gridCol w="1895855">
                  <a:extLst>
                    <a:ext uri="{9D8B030D-6E8A-4147-A177-3AD203B41FA5}">
                      <a16:colId xmlns="" xmlns:a16="http://schemas.microsoft.com/office/drawing/2014/main" val="20000"/>
                    </a:ext>
                  </a:extLst>
                </a:gridCol>
                <a:gridCol w="2352619">
                  <a:extLst>
                    <a:ext uri="{9D8B030D-6E8A-4147-A177-3AD203B41FA5}">
                      <a16:colId xmlns="" xmlns:a16="http://schemas.microsoft.com/office/drawing/2014/main" val="20001"/>
                    </a:ext>
                  </a:extLst>
                </a:gridCol>
                <a:gridCol w="2016224">
                  <a:extLst>
                    <a:ext uri="{9D8B030D-6E8A-4147-A177-3AD203B41FA5}">
                      <a16:colId xmlns="" xmlns:a16="http://schemas.microsoft.com/office/drawing/2014/main" val="20002"/>
                    </a:ext>
                  </a:extLst>
                </a:gridCol>
                <a:gridCol w="2016223">
                  <a:extLst>
                    <a:ext uri="{9D8B030D-6E8A-4147-A177-3AD203B41FA5}">
                      <a16:colId xmlns="" xmlns:a16="http://schemas.microsoft.com/office/drawing/2014/main" val="20003"/>
                    </a:ext>
                  </a:extLst>
                </a:gridCol>
              </a:tblGrid>
              <a:tr h="841248">
                <a:tc rowSpan="4">
                  <a:txBody>
                    <a:bodyPr/>
                    <a:lstStyle/>
                    <a:p>
                      <a:pPr>
                        <a:lnSpc>
                          <a:spcPct val="115000"/>
                        </a:lnSpc>
                        <a:spcAft>
                          <a:spcPts val="0"/>
                        </a:spcAft>
                      </a:pPr>
                      <a:r>
                        <a:rPr lang="en-GB" sz="2400" dirty="0">
                          <a:effectLst/>
                        </a:rPr>
                        <a:t>Weight </a:t>
                      </a:r>
                      <a:r>
                        <a:rPr lang="en-GB" sz="2400" dirty="0" smtClean="0">
                          <a:effectLst/>
                        </a:rPr>
                        <a:t>band</a:t>
                      </a:r>
                      <a:endParaRPr lang="en-IN" sz="2400" dirty="0">
                        <a:effectLst/>
                        <a:latin typeface="Calibri"/>
                        <a:ea typeface="Calibri"/>
                        <a:cs typeface="Shruti"/>
                      </a:endParaRPr>
                    </a:p>
                  </a:txBody>
                  <a:tcPr marL="68580" marR="68580" marT="0" marB="0"/>
                </a:tc>
                <a:tc gridSpan="2">
                  <a:txBody>
                    <a:bodyPr/>
                    <a:lstStyle/>
                    <a:p>
                      <a:pPr algn="ctr">
                        <a:lnSpc>
                          <a:spcPct val="115000"/>
                        </a:lnSpc>
                        <a:spcAft>
                          <a:spcPts val="0"/>
                        </a:spcAft>
                      </a:pPr>
                      <a:r>
                        <a:rPr lang="en-IN" sz="2400" dirty="0">
                          <a:effectLst/>
                        </a:rPr>
                        <a:t>Number of tablets</a:t>
                      </a:r>
                      <a:endParaRPr lang="en-IN" sz="2400" dirty="0">
                        <a:effectLst/>
                        <a:latin typeface="Calibri"/>
                        <a:ea typeface="Calibri"/>
                        <a:cs typeface="Shruti"/>
                      </a:endParaRPr>
                    </a:p>
                  </a:txBody>
                  <a:tcPr marL="68580" marR="68580" marT="0" marB="0"/>
                </a:tc>
                <a:tc hMerge="1">
                  <a:txBody>
                    <a:bodyPr/>
                    <a:lstStyle/>
                    <a:p>
                      <a:endParaRPr lang="en-IN"/>
                    </a:p>
                  </a:txBody>
                  <a:tcPr/>
                </a:tc>
                <a:tc>
                  <a:txBody>
                    <a:bodyPr/>
                    <a:lstStyle/>
                    <a:p>
                      <a:pPr algn="ctr">
                        <a:lnSpc>
                          <a:spcPct val="115000"/>
                        </a:lnSpc>
                        <a:spcAft>
                          <a:spcPts val="0"/>
                        </a:spcAft>
                      </a:pPr>
                      <a:r>
                        <a:rPr lang="en-IN" sz="2400" dirty="0">
                          <a:effectLst/>
                        </a:rPr>
                        <a:t>Inj. </a:t>
                      </a:r>
                      <a:r>
                        <a:rPr lang="en-IN" sz="2400" dirty="0" smtClean="0">
                          <a:effectLst/>
                        </a:rPr>
                        <a:t>Streptomycin</a:t>
                      </a:r>
                      <a:endParaRPr lang="en-IN" sz="2400" dirty="0">
                        <a:effectLst/>
                        <a:latin typeface="Calibri"/>
                        <a:ea typeface="Calibri"/>
                        <a:cs typeface="Shruti"/>
                      </a:endParaRPr>
                    </a:p>
                  </a:txBody>
                  <a:tcPr marL="68580" marR="68580" marT="0" marB="0"/>
                </a:tc>
                <a:extLst>
                  <a:ext uri="{0D108BD9-81ED-4DB2-BD59-A6C34878D82A}">
                    <a16:rowId xmlns="" xmlns:a16="http://schemas.microsoft.com/office/drawing/2014/main" val="10000"/>
                  </a:ext>
                </a:extLst>
              </a:tr>
              <a:tr h="841248">
                <a:tc vMerge="1">
                  <a:txBody>
                    <a:bodyPr/>
                    <a:lstStyle/>
                    <a:p>
                      <a:endParaRPr lang="en-IN"/>
                    </a:p>
                  </a:txBody>
                  <a:tcPr/>
                </a:tc>
                <a:tc>
                  <a:txBody>
                    <a:bodyPr/>
                    <a:lstStyle/>
                    <a:p>
                      <a:pPr algn="ctr">
                        <a:lnSpc>
                          <a:spcPct val="115000"/>
                        </a:lnSpc>
                        <a:spcAft>
                          <a:spcPts val="0"/>
                        </a:spcAft>
                      </a:pPr>
                      <a:r>
                        <a:rPr lang="en-GB" sz="2400" dirty="0">
                          <a:effectLst/>
                        </a:rPr>
                        <a:t>Intensive phase</a:t>
                      </a:r>
                      <a:endParaRPr lang="en-IN" sz="2400" dirty="0">
                        <a:effectLst/>
                        <a:latin typeface="Calibri"/>
                        <a:ea typeface="Calibri"/>
                        <a:cs typeface="Shruti"/>
                      </a:endParaRPr>
                    </a:p>
                  </a:txBody>
                  <a:tcPr marL="68580" marR="68580" marT="0" marB="0"/>
                </a:tc>
                <a:tc>
                  <a:txBody>
                    <a:bodyPr/>
                    <a:lstStyle/>
                    <a:p>
                      <a:pPr algn="ctr">
                        <a:lnSpc>
                          <a:spcPct val="115000"/>
                        </a:lnSpc>
                        <a:spcAft>
                          <a:spcPts val="0"/>
                        </a:spcAft>
                      </a:pPr>
                      <a:r>
                        <a:rPr lang="en-GB" sz="2400" dirty="0">
                          <a:effectLst/>
                        </a:rPr>
                        <a:t>Continuation phase</a:t>
                      </a:r>
                      <a:endParaRPr lang="en-IN" sz="2400" dirty="0">
                        <a:effectLst/>
                        <a:latin typeface="Calibri"/>
                        <a:ea typeface="Calibri"/>
                        <a:cs typeface="Shruti"/>
                      </a:endParaRPr>
                    </a:p>
                  </a:txBody>
                  <a:tcPr marL="68580" marR="68580" marT="0" marB="0"/>
                </a:tc>
                <a:tc rowSpan="2">
                  <a:txBody>
                    <a:bodyPr/>
                    <a:lstStyle/>
                    <a:p>
                      <a:pPr algn="ctr">
                        <a:lnSpc>
                          <a:spcPct val="115000"/>
                        </a:lnSpc>
                        <a:spcAft>
                          <a:spcPts val="0"/>
                        </a:spcAft>
                      </a:pPr>
                      <a:r>
                        <a:rPr lang="en-GB" sz="2400" dirty="0">
                          <a:effectLst/>
                        </a:rPr>
                        <a:t> </a:t>
                      </a:r>
                      <a:endParaRPr lang="en-IN" sz="2400" dirty="0">
                        <a:effectLst/>
                      </a:endParaRPr>
                    </a:p>
                    <a:p>
                      <a:pPr algn="ctr">
                        <a:lnSpc>
                          <a:spcPct val="115000"/>
                        </a:lnSpc>
                        <a:spcAft>
                          <a:spcPts val="0"/>
                        </a:spcAft>
                      </a:pPr>
                      <a:r>
                        <a:rPr lang="en-GB" sz="2400" dirty="0">
                          <a:effectLst/>
                        </a:rPr>
                        <a:t> </a:t>
                      </a:r>
                      <a:endParaRPr lang="en-IN" sz="2400" dirty="0">
                        <a:effectLst/>
                        <a:latin typeface="Calibri"/>
                        <a:ea typeface="Calibri"/>
                        <a:cs typeface="Shruti"/>
                      </a:endParaRPr>
                    </a:p>
                  </a:txBody>
                  <a:tcPr marL="68580" marR="68580" marT="0" marB="0"/>
                </a:tc>
                <a:extLst>
                  <a:ext uri="{0D108BD9-81ED-4DB2-BD59-A6C34878D82A}">
                    <a16:rowId xmlns="" xmlns:a16="http://schemas.microsoft.com/office/drawing/2014/main" val="10001"/>
                  </a:ext>
                </a:extLst>
              </a:tr>
              <a:tr h="585065">
                <a:tc vMerge="1">
                  <a:txBody>
                    <a:bodyPr/>
                    <a:lstStyle/>
                    <a:p>
                      <a:endParaRPr lang="en-IN"/>
                    </a:p>
                  </a:txBody>
                  <a:tcPr/>
                </a:tc>
                <a:tc>
                  <a:txBody>
                    <a:bodyPr/>
                    <a:lstStyle/>
                    <a:p>
                      <a:pPr algn="ctr">
                        <a:lnSpc>
                          <a:spcPct val="115000"/>
                        </a:lnSpc>
                        <a:spcAft>
                          <a:spcPts val="0"/>
                        </a:spcAft>
                      </a:pPr>
                      <a:r>
                        <a:rPr lang="en-GB" sz="2400" dirty="0">
                          <a:effectLst/>
                        </a:rPr>
                        <a:t>HRZE</a:t>
                      </a:r>
                      <a:endParaRPr lang="en-IN" sz="2400" dirty="0">
                        <a:effectLst/>
                        <a:latin typeface="Calibri"/>
                        <a:ea typeface="Calibri"/>
                        <a:cs typeface="Shruti"/>
                      </a:endParaRPr>
                    </a:p>
                  </a:txBody>
                  <a:tcPr marL="68580" marR="68580" marT="0" marB="0"/>
                </a:tc>
                <a:tc>
                  <a:txBody>
                    <a:bodyPr/>
                    <a:lstStyle/>
                    <a:p>
                      <a:pPr algn="ctr">
                        <a:lnSpc>
                          <a:spcPct val="115000"/>
                        </a:lnSpc>
                        <a:spcAft>
                          <a:spcPts val="0"/>
                        </a:spcAft>
                      </a:pPr>
                      <a:r>
                        <a:rPr lang="en-GB" sz="2400" dirty="0">
                          <a:effectLst/>
                        </a:rPr>
                        <a:t>HRE</a:t>
                      </a:r>
                      <a:endParaRPr lang="en-IN" sz="2400" dirty="0">
                        <a:effectLst/>
                        <a:latin typeface="Calibri"/>
                        <a:ea typeface="Calibri"/>
                        <a:cs typeface="Shruti"/>
                      </a:endParaRPr>
                    </a:p>
                  </a:txBody>
                  <a:tcPr marL="68580" marR="68580" marT="0" marB="0"/>
                </a:tc>
                <a:tc vMerge="1">
                  <a:txBody>
                    <a:bodyPr/>
                    <a:lstStyle/>
                    <a:p>
                      <a:pPr algn="ctr">
                        <a:lnSpc>
                          <a:spcPct val="115000"/>
                        </a:lnSpc>
                        <a:spcAft>
                          <a:spcPts val="0"/>
                        </a:spcAft>
                      </a:pPr>
                      <a:endParaRPr lang="en-IN" sz="2400" dirty="0">
                        <a:effectLst/>
                        <a:latin typeface="Calibri"/>
                        <a:ea typeface="Calibri"/>
                        <a:cs typeface="Shruti"/>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00"/>
                    </a:solidFill>
                  </a:tcPr>
                </a:tc>
                <a:extLst>
                  <a:ext uri="{0D108BD9-81ED-4DB2-BD59-A6C34878D82A}">
                    <a16:rowId xmlns="" xmlns:a16="http://schemas.microsoft.com/office/drawing/2014/main" val="10002"/>
                  </a:ext>
                </a:extLst>
              </a:tr>
              <a:tr h="841248">
                <a:tc vMerge="1">
                  <a:txBody>
                    <a:bodyPr/>
                    <a:lstStyle/>
                    <a:p>
                      <a:endParaRPr lang="en-IN"/>
                    </a:p>
                  </a:txBody>
                  <a:tcPr/>
                </a:tc>
                <a:tc>
                  <a:txBody>
                    <a:bodyPr/>
                    <a:lstStyle/>
                    <a:p>
                      <a:pPr algn="ctr">
                        <a:lnSpc>
                          <a:spcPct val="115000"/>
                        </a:lnSpc>
                        <a:spcAft>
                          <a:spcPts val="0"/>
                        </a:spcAft>
                      </a:pPr>
                      <a:r>
                        <a:rPr lang="en-GB" sz="2400" dirty="0">
                          <a:effectLst/>
                        </a:rPr>
                        <a:t>75/150/400/275 mg</a:t>
                      </a:r>
                      <a:endParaRPr lang="en-IN" sz="2400" dirty="0">
                        <a:effectLst/>
                        <a:latin typeface="Calibri"/>
                        <a:ea typeface="Calibri"/>
                        <a:cs typeface="Shruti"/>
                      </a:endParaRPr>
                    </a:p>
                  </a:txBody>
                  <a:tcPr marL="68580" marR="68580" marT="0" marB="0"/>
                </a:tc>
                <a:tc>
                  <a:txBody>
                    <a:bodyPr/>
                    <a:lstStyle/>
                    <a:p>
                      <a:pPr algn="ctr">
                        <a:lnSpc>
                          <a:spcPct val="115000"/>
                        </a:lnSpc>
                        <a:spcAft>
                          <a:spcPts val="0"/>
                        </a:spcAft>
                      </a:pPr>
                      <a:r>
                        <a:rPr lang="en-GB" sz="2400" dirty="0">
                          <a:effectLst/>
                        </a:rPr>
                        <a:t>75/150/275 mg</a:t>
                      </a:r>
                      <a:endParaRPr lang="en-IN" sz="2400" dirty="0">
                        <a:effectLst/>
                        <a:latin typeface="Calibri"/>
                        <a:ea typeface="Calibri"/>
                        <a:cs typeface="Shruti"/>
                      </a:endParaRPr>
                    </a:p>
                  </a:txBody>
                  <a:tcPr marL="68580" marR="68580" marT="0" marB="0"/>
                </a:tc>
                <a:tc>
                  <a:txBody>
                    <a:bodyPr/>
                    <a:lstStyle/>
                    <a:p>
                      <a:pPr algn="ctr">
                        <a:lnSpc>
                          <a:spcPct val="115000"/>
                        </a:lnSpc>
                        <a:spcAft>
                          <a:spcPts val="0"/>
                        </a:spcAft>
                      </a:pPr>
                      <a:r>
                        <a:rPr lang="en-GB" sz="2400" dirty="0">
                          <a:effectLst/>
                        </a:rPr>
                        <a:t>gm</a:t>
                      </a:r>
                      <a:endParaRPr lang="en-IN" sz="2400" dirty="0">
                        <a:effectLst/>
                        <a:latin typeface="Calibri"/>
                        <a:ea typeface="Calibri"/>
                        <a:cs typeface="Shruti"/>
                      </a:endParaRPr>
                    </a:p>
                  </a:txBody>
                  <a:tcPr marL="68580" marR="68580" marT="0" marB="0"/>
                </a:tc>
                <a:extLst>
                  <a:ext uri="{0D108BD9-81ED-4DB2-BD59-A6C34878D82A}">
                    <a16:rowId xmlns="" xmlns:a16="http://schemas.microsoft.com/office/drawing/2014/main" val="10003"/>
                  </a:ext>
                </a:extLst>
              </a:tr>
              <a:tr h="585065">
                <a:tc>
                  <a:txBody>
                    <a:bodyPr/>
                    <a:lstStyle/>
                    <a:p>
                      <a:pPr>
                        <a:lnSpc>
                          <a:spcPct val="115000"/>
                        </a:lnSpc>
                        <a:spcAft>
                          <a:spcPts val="0"/>
                        </a:spcAft>
                      </a:pPr>
                      <a:r>
                        <a:rPr lang="en-US" sz="2400" dirty="0">
                          <a:effectLst/>
                        </a:rPr>
                        <a:t>25-39 kg</a:t>
                      </a:r>
                      <a:endParaRPr lang="en-IN" sz="2400" dirty="0">
                        <a:effectLst/>
                        <a:latin typeface="Calibri"/>
                        <a:ea typeface="Calibri"/>
                        <a:cs typeface="Shruti"/>
                      </a:endParaRPr>
                    </a:p>
                  </a:txBody>
                  <a:tcPr marL="68580" marR="68580" marT="0" marB="0"/>
                </a:tc>
                <a:tc>
                  <a:txBody>
                    <a:bodyPr/>
                    <a:lstStyle/>
                    <a:p>
                      <a:pPr algn="ctr">
                        <a:lnSpc>
                          <a:spcPct val="115000"/>
                        </a:lnSpc>
                        <a:spcAft>
                          <a:spcPts val="0"/>
                        </a:spcAft>
                      </a:pPr>
                      <a:r>
                        <a:rPr lang="en-IN" sz="2400" dirty="0">
                          <a:effectLst/>
                        </a:rPr>
                        <a:t>2</a:t>
                      </a:r>
                      <a:endParaRPr lang="en-IN" sz="2400" dirty="0">
                        <a:effectLst/>
                        <a:latin typeface="Calibri"/>
                        <a:ea typeface="Calibri"/>
                        <a:cs typeface="Shruti"/>
                      </a:endParaRPr>
                    </a:p>
                  </a:txBody>
                  <a:tcPr marL="68580" marR="68580" marT="0" marB="0"/>
                </a:tc>
                <a:tc>
                  <a:txBody>
                    <a:bodyPr/>
                    <a:lstStyle/>
                    <a:p>
                      <a:pPr algn="ctr">
                        <a:lnSpc>
                          <a:spcPct val="115000"/>
                        </a:lnSpc>
                        <a:spcAft>
                          <a:spcPts val="0"/>
                        </a:spcAft>
                      </a:pPr>
                      <a:r>
                        <a:rPr lang="en-IN" sz="2400" dirty="0">
                          <a:effectLst/>
                        </a:rPr>
                        <a:t>2</a:t>
                      </a:r>
                      <a:endParaRPr lang="en-IN" sz="2400" dirty="0">
                        <a:effectLst/>
                        <a:latin typeface="Calibri"/>
                        <a:ea typeface="Calibri"/>
                        <a:cs typeface="Shruti"/>
                      </a:endParaRPr>
                    </a:p>
                  </a:txBody>
                  <a:tcPr marL="68580" marR="68580" marT="0" marB="0"/>
                </a:tc>
                <a:tc>
                  <a:txBody>
                    <a:bodyPr/>
                    <a:lstStyle/>
                    <a:p>
                      <a:pPr algn="ctr">
                        <a:lnSpc>
                          <a:spcPct val="115000"/>
                        </a:lnSpc>
                        <a:spcAft>
                          <a:spcPts val="0"/>
                        </a:spcAft>
                      </a:pPr>
                      <a:r>
                        <a:rPr lang="en-IN" sz="2400" dirty="0">
                          <a:effectLst/>
                        </a:rPr>
                        <a:t>0.5 gm</a:t>
                      </a:r>
                      <a:endParaRPr lang="en-IN" sz="2400" dirty="0">
                        <a:effectLst/>
                        <a:latin typeface="Calibri"/>
                        <a:ea typeface="Calibri"/>
                        <a:cs typeface="Shruti"/>
                      </a:endParaRPr>
                    </a:p>
                  </a:txBody>
                  <a:tcPr marL="68580" marR="68580" marT="0" marB="0"/>
                </a:tc>
                <a:extLst>
                  <a:ext uri="{0D108BD9-81ED-4DB2-BD59-A6C34878D82A}">
                    <a16:rowId xmlns="" xmlns:a16="http://schemas.microsoft.com/office/drawing/2014/main" val="10004"/>
                  </a:ext>
                </a:extLst>
              </a:tr>
              <a:tr h="585065">
                <a:tc>
                  <a:txBody>
                    <a:bodyPr/>
                    <a:lstStyle/>
                    <a:p>
                      <a:pPr>
                        <a:lnSpc>
                          <a:spcPct val="115000"/>
                        </a:lnSpc>
                        <a:spcAft>
                          <a:spcPts val="0"/>
                        </a:spcAft>
                      </a:pPr>
                      <a:r>
                        <a:rPr lang="en-IN" sz="2400" dirty="0">
                          <a:effectLst/>
                        </a:rPr>
                        <a:t>40-54 kg</a:t>
                      </a:r>
                      <a:endParaRPr lang="en-IN" sz="2400" dirty="0">
                        <a:effectLst/>
                        <a:latin typeface="Calibri"/>
                        <a:ea typeface="Calibri"/>
                        <a:cs typeface="Shruti"/>
                      </a:endParaRPr>
                    </a:p>
                  </a:txBody>
                  <a:tcPr marL="68580" marR="68580" marT="0" marB="0"/>
                </a:tc>
                <a:tc>
                  <a:txBody>
                    <a:bodyPr/>
                    <a:lstStyle/>
                    <a:p>
                      <a:pPr algn="ctr">
                        <a:lnSpc>
                          <a:spcPct val="115000"/>
                        </a:lnSpc>
                        <a:spcAft>
                          <a:spcPts val="0"/>
                        </a:spcAft>
                      </a:pPr>
                      <a:r>
                        <a:rPr lang="en-IN" sz="2400">
                          <a:effectLst/>
                        </a:rPr>
                        <a:t>3</a:t>
                      </a:r>
                      <a:endParaRPr lang="en-IN" sz="2400">
                        <a:effectLst/>
                        <a:latin typeface="Calibri"/>
                        <a:ea typeface="Calibri"/>
                        <a:cs typeface="Shruti"/>
                      </a:endParaRPr>
                    </a:p>
                  </a:txBody>
                  <a:tcPr marL="68580" marR="68580" marT="0" marB="0"/>
                </a:tc>
                <a:tc>
                  <a:txBody>
                    <a:bodyPr/>
                    <a:lstStyle/>
                    <a:p>
                      <a:pPr algn="ctr">
                        <a:lnSpc>
                          <a:spcPct val="115000"/>
                        </a:lnSpc>
                        <a:spcAft>
                          <a:spcPts val="0"/>
                        </a:spcAft>
                      </a:pPr>
                      <a:r>
                        <a:rPr lang="en-IN" sz="2400" dirty="0">
                          <a:effectLst/>
                        </a:rPr>
                        <a:t>3</a:t>
                      </a:r>
                      <a:endParaRPr lang="en-IN" sz="2400" dirty="0">
                        <a:effectLst/>
                        <a:latin typeface="Calibri"/>
                        <a:ea typeface="Calibri"/>
                        <a:cs typeface="Shruti"/>
                      </a:endParaRPr>
                    </a:p>
                  </a:txBody>
                  <a:tcPr marL="68580" marR="68580" marT="0" marB="0"/>
                </a:tc>
                <a:tc>
                  <a:txBody>
                    <a:bodyPr/>
                    <a:lstStyle/>
                    <a:p>
                      <a:pPr algn="ctr">
                        <a:lnSpc>
                          <a:spcPct val="115000"/>
                        </a:lnSpc>
                        <a:spcAft>
                          <a:spcPts val="0"/>
                        </a:spcAft>
                      </a:pPr>
                      <a:r>
                        <a:rPr lang="en-IN" sz="2400" dirty="0">
                          <a:effectLst/>
                        </a:rPr>
                        <a:t>0.75 gm</a:t>
                      </a:r>
                      <a:endParaRPr lang="en-IN" sz="2400" dirty="0">
                        <a:effectLst/>
                        <a:latin typeface="Calibri"/>
                        <a:ea typeface="Calibri"/>
                        <a:cs typeface="Shruti"/>
                      </a:endParaRPr>
                    </a:p>
                  </a:txBody>
                  <a:tcPr marL="68580" marR="68580" marT="0" marB="0"/>
                </a:tc>
                <a:extLst>
                  <a:ext uri="{0D108BD9-81ED-4DB2-BD59-A6C34878D82A}">
                    <a16:rowId xmlns="" xmlns:a16="http://schemas.microsoft.com/office/drawing/2014/main" val="10005"/>
                  </a:ext>
                </a:extLst>
              </a:tr>
              <a:tr h="585065">
                <a:tc>
                  <a:txBody>
                    <a:bodyPr/>
                    <a:lstStyle/>
                    <a:p>
                      <a:pPr>
                        <a:lnSpc>
                          <a:spcPct val="115000"/>
                        </a:lnSpc>
                        <a:spcAft>
                          <a:spcPts val="0"/>
                        </a:spcAft>
                      </a:pPr>
                      <a:r>
                        <a:rPr lang="en-IN" sz="2400" dirty="0">
                          <a:effectLst/>
                        </a:rPr>
                        <a:t>55-69 kg</a:t>
                      </a:r>
                      <a:endParaRPr lang="en-IN" sz="2400" dirty="0">
                        <a:effectLst/>
                        <a:latin typeface="Calibri"/>
                        <a:ea typeface="Calibri"/>
                        <a:cs typeface="Shruti"/>
                      </a:endParaRPr>
                    </a:p>
                  </a:txBody>
                  <a:tcPr marL="68580" marR="68580" marT="0" marB="0"/>
                </a:tc>
                <a:tc>
                  <a:txBody>
                    <a:bodyPr/>
                    <a:lstStyle/>
                    <a:p>
                      <a:pPr algn="ctr">
                        <a:lnSpc>
                          <a:spcPct val="115000"/>
                        </a:lnSpc>
                        <a:spcAft>
                          <a:spcPts val="0"/>
                        </a:spcAft>
                      </a:pPr>
                      <a:r>
                        <a:rPr lang="en-IN" sz="2400">
                          <a:effectLst/>
                        </a:rPr>
                        <a:t>4</a:t>
                      </a:r>
                      <a:endParaRPr lang="en-IN" sz="2400">
                        <a:effectLst/>
                        <a:latin typeface="Calibri"/>
                        <a:ea typeface="Calibri"/>
                        <a:cs typeface="Shruti"/>
                      </a:endParaRPr>
                    </a:p>
                  </a:txBody>
                  <a:tcPr marL="68580" marR="68580" marT="0" marB="0"/>
                </a:tc>
                <a:tc>
                  <a:txBody>
                    <a:bodyPr/>
                    <a:lstStyle/>
                    <a:p>
                      <a:pPr algn="ctr">
                        <a:lnSpc>
                          <a:spcPct val="115000"/>
                        </a:lnSpc>
                        <a:spcAft>
                          <a:spcPts val="0"/>
                        </a:spcAft>
                      </a:pPr>
                      <a:r>
                        <a:rPr lang="en-IN" sz="2400" dirty="0">
                          <a:effectLst/>
                        </a:rPr>
                        <a:t>4</a:t>
                      </a:r>
                      <a:endParaRPr lang="en-IN" sz="2400" dirty="0">
                        <a:effectLst/>
                        <a:latin typeface="Calibri"/>
                        <a:ea typeface="Calibri"/>
                        <a:cs typeface="Shruti"/>
                      </a:endParaRPr>
                    </a:p>
                  </a:txBody>
                  <a:tcPr marL="68580" marR="68580" marT="0" marB="0"/>
                </a:tc>
                <a:tc>
                  <a:txBody>
                    <a:bodyPr/>
                    <a:lstStyle/>
                    <a:p>
                      <a:pPr algn="ctr">
                        <a:lnSpc>
                          <a:spcPct val="115000"/>
                        </a:lnSpc>
                        <a:spcAft>
                          <a:spcPts val="0"/>
                        </a:spcAft>
                      </a:pPr>
                      <a:r>
                        <a:rPr lang="en-IN" sz="2400" dirty="0">
                          <a:effectLst/>
                        </a:rPr>
                        <a:t>1 gm</a:t>
                      </a:r>
                      <a:endParaRPr lang="en-IN" sz="2400" dirty="0">
                        <a:effectLst/>
                        <a:latin typeface="Calibri"/>
                        <a:ea typeface="Calibri"/>
                        <a:cs typeface="Shruti"/>
                      </a:endParaRPr>
                    </a:p>
                  </a:txBody>
                  <a:tcPr marL="68580" marR="68580" marT="0" marB="0"/>
                </a:tc>
                <a:extLst>
                  <a:ext uri="{0D108BD9-81ED-4DB2-BD59-A6C34878D82A}">
                    <a16:rowId xmlns="" xmlns:a16="http://schemas.microsoft.com/office/drawing/2014/main" val="10006"/>
                  </a:ext>
                </a:extLst>
              </a:tr>
              <a:tr h="585065">
                <a:tc>
                  <a:txBody>
                    <a:bodyPr/>
                    <a:lstStyle/>
                    <a:p>
                      <a:pPr>
                        <a:lnSpc>
                          <a:spcPct val="115000"/>
                        </a:lnSpc>
                        <a:spcAft>
                          <a:spcPts val="0"/>
                        </a:spcAft>
                      </a:pPr>
                      <a:r>
                        <a:rPr lang="en-IN" sz="2400" dirty="0">
                          <a:effectLst/>
                        </a:rPr>
                        <a:t>≥70</a:t>
                      </a:r>
                      <a:endParaRPr lang="en-IN" sz="2400" dirty="0">
                        <a:effectLst/>
                        <a:latin typeface="Calibri"/>
                        <a:ea typeface="Calibri"/>
                        <a:cs typeface="Shruti"/>
                      </a:endParaRPr>
                    </a:p>
                  </a:txBody>
                  <a:tcPr marL="68580" marR="68580" marT="0" marB="0"/>
                </a:tc>
                <a:tc>
                  <a:txBody>
                    <a:bodyPr/>
                    <a:lstStyle/>
                    <a:p>
                      <a:pPr algn="ctr">
                        <a:lnSpc>
                          <a:spcPct val="115000"/>
                        </a:lnSpc>
                        <a:spcAft>
                          <a:spcPts val="0"/>
                        </a:spcAft>
                      </a:pPr>
                      <a:r>
                        <a:rPr lang="en-IN" sz="2400">
                          <a:effectLst/>
                        </a:rPr>
                        <a:t>5</a:t>
                      </a:r>
                      <a:endParaRPr lang="en-IN" sz="2400">
                        <a:effectLst/>
                        <a:latin typeface="Calibri"/>
                        <a:ea typeface="Calibri"/>
                        <a:cs typeface="Shruti"/>
                      </a:endParaRPr>
                    </a:p>
                  </a:txBody>
                  <a:tcPr marL="68580" marR="68580" marT="0" marB="0"/>
                </a:tc>
                <a:tc>
                  <a:txBody>
                    <a:bodyPr/>
                    <a:lstStyle/>
                    <a:p>
                      <a:pPr algn="ctr">
                        <a:lnSpc>
                          <a:spcPct val="115000"/>
                        </a:lnSpc>
                        <a:spcAft>
                          <a:spcPts val="0"/>
                        </a:spcAft>
                      </a:pPr>
                      <a:r>
                        <a:rPr lang="en-IN" sz="2400" dirty="0">
                          <a:effectLst/>
                        </a:rPr>
                        <a:t>5</a:t>
                      </a:r>
                      <a:endParaRPr lang="en-IN" sz="2400" dirty="0">
                        <a:effectLst/>
                        <a:latin typeface="Calibri"/>
                        <a:ea typeface="Calibri"/>
                        <a:cs typeface="Shruti"/>
                      </a:endParaRPr>
                    </a:p>
                  </a:txBody>
                  <a:tcPr marL="68580" marR="68580" marT="0" marB="0"/>
                </a:tc>
                <a:tc>
                  <a:txBody>
                    <a:bodyPr/>
                    <a:lstStyle/>
                    <a:p>
                      <a:pPr algn="ctr">
                        <a:lnSpc>
                          <a:spcPct val="115000"/>
                        </a:lnSpc>
                        <a:spcAft>
                          <a:spcPts val="0"/>
                        </a:spcAft>
                      </a:pPr>
                      <a:r>
                        <a:rPr lang="en-IN" sz="2400" dirty="0">
                          <a:effectLst/>
                        </a:rPr>
                        <a:t>1 gm</a:t>
                      </a:r>
                      <a:endParaRPr lang="en-IN" sz="2400" dirty="0">
                        <a:effectLst/>
                        <a:latin typeface="Calibri"/>
                        <a:ea typeface="Calibri"/>
                        <a:cs typeface="Shruti"/>
                      </a:endParaRPr>
                    </a:p>
                  </a:txBody>
                  <a:tcPr marL="68580" marR="68580" marT="0" marB="0"/>
                </a:tc>
                <a:extLst>
                  <a:ext uri="{0D108BD9-81ED-4DB2-BD59-A6C34878D82A}">
                    <a16:rowId xmlns="" xmlns:a16="http://schemas.microsoft.com/office/drawing/2014/main" val="10007"/>
                  </a:ext>
                </a:extLst>
              </a:tr>
            </a:tbl>
          </a:graphicData>
        </a:graphic>
      </p:graphicFrame>
    </p:spTree>
    <p:extLst>
      <p:ext uri="{BB962C8B-B14F-4D97-AF65-F5344CB8AC3E}">
        <p14:creationId xmlns="" xmlns:p14="http://schemas.microsoft.com/office/powerpoint/2010/main" val="7479846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539553" y="1412776"/>
          <a:ext cx="7776864" cy="4536504"/>
        </p:xfrm>
        <a:graphic>
          <a:graphicData uri="http://schemas.openxmlformats.org/drawingml/2006/table">
            <a:tbl>
              <a:tblPr firstRow="1">
                <a:tableStyleId>{5C22544A-7EE6-4342-B048-85BDC9FD1C3A}</a:tableStyleId>
              </a:tblPr>
              <a:tblGrid>
                <a:gridCol w="2590044">
                  <a:extLst>
                    <a:ext uri="{9D8B030D-6E8A-4147-A177-3AD203B41FA5}">
                      <a16:colId xmlns="" xmlns:a16="http://schemas.microsoft.com/office/drawing/2014/main" val="20000"/>
                    </a:ext>
                  </a:extLst>
                </a:gridCol>
                <a:gridCol w="2725653">
                  <a:extLst>
                    <a:ext uri="{9D8B030D-6E8A-4147-A177-3AD203B41FA5}">
                      <a16:colId xmlns="" xmlns:a16="http://schemas.microsoft.com/office/drawing/2014/main" val="20001"/>
                    </a:ext>
                  </a:extLst>
                </a:gridCol>
                <a:gridCol w="2461167">
                  <a:extLst>
                    <a:ext uri="{9D8B030D-6E8A-4147-A177-3AD203B41FA5}">
                      <a16:colId xmlns="" xmlns:a16="http://schemas.microsoft.com/office/drawing/2014/main" val="20002"/>
                    </a:ext>
                  </a:extLst>
                </a:gridCol>
              </a:tblGrid>
              <a:tr h="493804">
                <a:tc>
                  <a:txBody>
                    <a:bodyPr/>
                    <a:lstStyle/>
                    <a:p>
                      <a:pPr algn="ctr">
                        <a:spcAft>
                          <a:spcPts val="0"/>
                        </a:spcAft>
                      </a:pPr>
                      <a:r>
                        <a:rPr lang="en-IN" sz="2000" dirty="0">
                          <a:effectLst/>
                        </a:rPr>
                        <a:t>Drugs</a:t>
                      </a:r>
                      <a:endParaRPr lang="en-IN" sz="1900" dirty="0">
                        <a:effectLst/>
                        <a:latin typeface="Calibri"/>
                      </a:endParaRPr>
                    </a:p>
                  </a:txBody>
                  <a:tcPr marL="68580" marR="68580" marT="0" marB="0"/>
                </a:tc>
                <a:tc>
                  <a:txBody>
                    <a:bodyPr/>
                    <a:lstStyle/>
                    <a:p>
                      <a:pPr algn="ctr">
                        <a:spcAft>
                          <a:spcPts val="0"/>
                        </a:spcAft>
                      </a:pPr>
                      <a:r>
                        <a:rPr lang="en-IN" sz="2000">
                          <a:effectLst/>
                        </a:rPr>
                        <a:t>Adult</a:t>
                      </a:r>
                      <a:endParaRPr lang="en-IN" sz="1900">
                        <a:effectLst/>
                        <a:latin typeface="Calibri"/>
                      </a:endParaRPr>
                    </a:p>
                  </a:txBody>
                  <a:tcPr marL="68580" marR="68580" marT="0" marB="0"/>
                </a:tc>
                <a:tc>
                  <a:txBody>
                    <a:bodyPr/>
                    <a:lstStyle/>
                    <a:p>
                      <a:pPr algn="ctr">
                        <a:spcAft>
                          <a:spcPts val="0"/>
                        </a:spcAft>
                      </a:pPr>
                      <a:r>
                        <a:rPr lang="en-IN" sz="2000">
                          <a:effectLst/>
                        </a:rPr>
                        <a:t>Children</a:t>
                      </a:r>
                      <a:endParaRPr lang="en-IN" sz="1900">
                        <a:effectLst/>
                        <a:latin typeface="Calibri"/>
                      </a:endParaRPr>
                    </a:p>
                  </a:txBody>
                  <a:tcPr marL="68580" marR="68580" marT="0" marB="0"/>
                </a:tc>
                <a:extLst>
                  <a:ext uri="{0D108BD9-81ED-4DB2-BD59-A6C34878D82A}">
                    <a16:rowId xmlns="" xmlns:a16="http://schemas.microsoft.com/office/drawing/2014/main" val="10000"/>
                  </a:ext>
                </a:extLst>
              </a:tr>
              <a:tr h="808540">
                <a:tc>
                  <a:txBody>
                    <a:bodyPr/>
                    <a:lstStyle/>
                    <a:p>
                      <a:pPr>
                        <a:spcAft>
                          <a:spcPts val="0"/>
                        </a:spcAft>
                      </a:pPr>
                      <a:r>
                        <a:rPr lang="en-IN" sz="2000">
                          <a:effectLst/>
                        </a:rPr>
                        <a:t>Isoniazid</a:t>
                      </a:r>
                      <a:endParaRPr lang="en-IN" sz="1900">
                        <a:effectLst/>
                        <a:latin typeface="Calibri"/>
                      </a:endParaRPr>
                    </a:p>
                  </a:txBody>
                  <a:tcPr marL="68580" marR="68580" marT="0" marB="0"/>
                </a:tc>
                <a:tc>
                  <a:txBody>
                    <a:bodyPr/>
                    <a:lstStyle/>
                    <a:p>
                      <a:pPr algn="ctr">
                        <a:spcAft>
                          <a:spcPts val="0"/>
                        </a:spcAft>
                      </a:pPr>
                      <a:r>
                        <a:rPr lang="en-IN" sz="2000">
                          <a:effectLst/>
                        </a:rPr>
                        <a:t>5 mg/kg</a:t>
                      </a:r>
                      <a:endParaRPr lang="en-IN" sz="1900">
                        <a:effectLst/>
                      </a:endParaRPr>
                    </a:p>
                    <a:p>
                      <a:pPr algn="ctr">
                        <a:spcAft>
                          <a:spcPts val="0"/>
                        </a:spcAft>
                      </a:pPr>
                      <a:r>
                        <a:rPr lang="en-IN" sz="2000">
                          <a:effectLst/>
                        </a:rPr>
                        <a:t>(4 to 6 mg/kg) daily</a:t>
                      </a:r>
                      <a:endParaRPr lang="en-IN" sz="1900">
                        <a:effectLst/>
                        <a:latin typeface="Calibri"/>
                      </a:endParaRPr>
                    </a:p>
                  </a:txBody>
                  <a:tcPr marL="68580" marR="68580" marT="0" marB="0"/>
                </a:tc>
                <a:tc>
                  <a:txBody>
                    <a:bodyPr/>
                    <a:lstStyle/>
                    <a:p>
                      <a:pPr algn="ctr">
                        <a:spcAft>
                          <a:spcPts val="0"/>
                        </a:spcAft>
                      </a:pPr>
                      <a:r>
                        <a:rPr lang="en-IN" sz="2000">
                          <a:effectLst/>
                        </a:rPr>
                        <a:t>10 mg/kg</a:t>
                      </a:r>
                      <a:endParaRPr lang="en-IN" sz="1900">
                        <a:effectLst/>
                      </a:endParaRPr>
                    </a:p>
                    <a:p>
                      <a:pPr algn="ctr">
                        <a:spcAft>
                          <a:spcPts val="0"/>
                        </a:spcAft>
                      </a:pPr>
                      <a:r>
                        <a:rPr lang="en-IN" sz="2000">
                          <a:effectLst/>
                        </a:rPr>
                        <a:t>(7-15 mg/kg) daily</a:t>
                      </a:r>
                      <a:endParaRPr lang="en-IN" sz="1900">
                        <a:effectLst/>
                        <a:latin typeface="Calibri"/>
                      </a:endParaRPr>
                    </a:p>
                  </a:txBody>
                  <a:tcPr marL="68580" marR="68580" marT="0" marB="0"/>
                </a:tc>
                <a:extLst>
                  <a:ext uri="{0D108BD9-81ED-4DB2-BD59-A6C34878D82A}">
                    <a16:rowId xmlns="" xmlns:a16="http://schemas.microsoft.com/office/drawing/2014/main" val="10001"/>
                  </a:ext>
                </a:extLst>
              </a:tr>
              <a:tr h="808540">
                <a:tc>
                  <a:txBody>
                    <a:bodyPr/>
                    <a:lstStyle/>
                    <a:p>
                      <a:pPr>
                        <a:spcAft>
                          <a:spcPts val="0"/>
                        </a:spcAft>
                      </a:pPr>
                      <a:r>
                        <a:rPr lang="en-IN" sz="2000" dirty="0">
                          <a:effectLst/>
                        </a:rPr>
                        <a:t>Rifampicin</a:t>
                      </a:r>
                      <a:endParaRPr lang="en-IN" sz="1900" dirty="0">
                        <a:effectLst/>
                        <a:latin typeface="Calibri"/>
                      </a:endParaRPr>
                    </a:p>
                  </a:txBody>
                  <a:tcPr marL="68580" marR="68580" marT="0" marB="0"/>
                </a:tc>
                <a:tc>
                  <a:txBody>
                    <a:bodyPr/>
                    <a:lstStyle/>
                    <a:p>
                      <a:pPr algn="ctr">
                        <a:spcAft>
                          <a:spcPts val="0"/>
                        </a:spcAft>
                      </a:pPr>
                      <a:r>
                        <a:rPr lang="en-IN" sz="2000">
                          <a:effectLst/>
                        </a:rPr>
                        <a:t>10 mg/kg</a:t>
                      </a:r>
                      <a:endParaRPr lang="en-IN" sz="1900">
                        <a:effectLst/>
                      </a:endParaRPr>
                    </a:p>
                    <a:p>
                      <a:pPr algn="ctr">
                        <a:spcAft>
                          <a:spcPts val="0"/>
                        </a:spcAft>
                      </a:pPr>
                      <a:r>
                        <a:rPr lang="en-IN" sz="2000">
                          <a:effectLst/>
                        </a:rPr>
                        <a:t>(8-12 mg/kg) daily</a:t>
                      </a:r>
                      <a:endParaRPr lang="en-IN" sz="1900">
                        <a:effectLst/>
                        <a:latin typeface="Calibri"/>
                      </a:endParaRPr>
                    </a:p>
                  </a:txBody>
                  <a:tcPr marL="68580" marR="68580" marT="0" marB="0"/>
                </a:tc>
                <a:tc>
                  <a:txBody>
                    <a:bodyPr/>
                    <a:lstStyle/>
                    <a:p>
                      <a:pPr algn="ctr">
                        <a:spcAft>
                          <a:spcPts val="0"/>
                        </a:spcAft>
                      </a:pPr>
                      <a:r>
                        <a:rPr lang="en-IN" sz="2000">
                          <a:effectLst/>
                        </a:rPr>
                        <a:t>15 mg/kg</a:t>
                      </a:r>
                      <a:endParaRPr lang="en-IN" sz="1900">
                        <a:effectLst/>
                      </a:endParaRPr>
                    </a:p>
                    <a:p>
                      <a:pPr algn="ctr">
                        <a:spcAft>
                          <a:spcPts val="0"/>
                        </a:spcAft>
                      </a:pPr>
                      <a:r>
                        <a:rPr lang="en-IN" sz="2000">
                          <a:effectLst/>
                        </a:rPr>
                        <a:t>(10-20 mg/kg) daily</a:t>
                      </a:r>
                      <a:endParaRPr lang="en-IN" sz="1900">
                        <a:effectLst/>
                        <a:latin typeface="Calibri"/>
                      </a:endParaRPr>
                    </a:p>
                  </a:txBody>
                  <a:tcPr marL="68580" marR="68580" marT="0" marB="0"/>
                </a:tc>
                <a:extLst>
                  <a:ext uri="{0D108BD9-81ED-4DB2-BD59-A6C34878D82A}">
                    <a16:rowId xmlns="" xmlns:a16="http://schemas.microsoft.com/office/drawing/2014/main" val="10002"/>
                  </a:ext>
                </a:extLst>
              </a:tr>
              <a:tr h="808540">
                <a:tc>
                  <a:txBody>
                    <a:bodyPr/>
                    <a:lstStyle/>
                    <a:p>
                      <a:pPr>
                        <a:spcAft>
                          <a:spcPts val="0"/>
                        </a:spcAft>
                      </a:pPr>
                      <a:r>
                        <a:rPr lang="en-IN" sz="2000">
                          <a:effectLst/>
                        </a:rPr>
                        <a:t>Pyrazinamide</a:t>
                      </a:r>
                      <a:endParaRPr lang="en-IN" sz="1900">
                        <a:effectLst/>
                        <a:latin typeface="Calibri"/>
                      </a:endParaRPr>
                    </a:p>
                  </a:txBody>
                  <a:tcPr marL="68580" marR="68580" marT="0" marB="0"/>
                </a:tc>
                <a:tc>
                  <a:txBody>
                    <a:bodyPr/>
                    <a:lstStyle/>
                    <a:p>
                      <a:pPr algn="ctr">
                        <a:spcAft>
                          <a:spcPts val="0"/>
                        </a:spcAft>
                      </a:pPr>
                      <a:r>
                        <a:rPr lang="en-IN" sz="2000">
                          <a:effectLst/>
                        </a:rPr>
                        <a:t>25 mg/kg</a:t>
                      </a:r>
                      <a:endParaRPr lang="en-IN" sz="1900">
                        <a:effectLst/>
                      </a:endParaRPr>
                    </a:p>
                    <a:p>
                      <a:pPr algn="ctr">
                        <a:spcAft>
                          <a:spcPts val="0"/>
                        </a:spcAft>
                      </a:pPr>
                      <a:r>
                        <a:rPr lang="en-IN" sz="2000">
                          <a:effectLst/>
                        </a:rPr>
                        <a:t>(20-30 mg/kg) daily</a:t>
                      </a:r>
                      <a:endParaRPr lang="en-IN" sz="1900">
                        <a:effectLst/>
                        <a:latin typeface="Calibri"/>
                      </a:endParaRPr>
                    </a:p>
                  </a:txBody>
                  <a:tcPr marL="68580" marR="68580" marT="0" marB="0"/>
                </a:tc>
                <a:tc>
                  <a:txBody>
                    <a:bodyPr/>
                    <a:lstStyle/>
                    <a:p>
                      <a:pPr algn="ctr">
                        <a:spcAft>
                          <a:spcPts val="0"/>
                        </a:spcAft>
                      </a:pPr>
                      <a:r>
                        <a:rPr lang="en-IN" sz="2000">
                          <a:effectLst/>
                        </a:rPr>
                        <a:t>35 mg/kg</a:t>
                      </a:r>
                      <a:endParaRPr lang="en-IN" sz="1900">
                        <a:effectLst/>
                      </a:endParaRPr>
                    </a:p>
                    <a:p>
                      <a:pPr algn="ctr">
                        <a:spcAft>
                          <a:spcPts val="0"/>
                        </a:spcAft>
                      </a:pPr>
                      <a:r>
                        <a:rPr lang="en-IN" sz="2000">
                          <a:effectLst/>
                        </a:rPr>
                        <a:t>(30-40 mg/kg) daily</a:t>
                      </a:r>
                      <a:endParaRPr lang="en-IN" sz="1900">
                        <a:effectLst/>
                        <a:latin typeface="Calibri"/>
                      </a:endParaRPr>
                    </a:p>
                  </a:txBody>
                  <a:tcPr marL="68580" marR="68580" marT="0" marB="0"/>
                </a:tc>
                <a:extLst>
                  <a:ext uri="{0D108BD9-81ED-4DB2-BD59-A6C34878D82A}">
                    <a16:rowId xmlns="" xmlns:a16="http://schemas.microsoft.com/office/drawing/2014/main" val="10003"/>
                  </a:ext>
                </a:extLst>
              </a:tr>
              <a:tr h="808540">
                <a:tc>
                  <a:txBody>
                    <a:bodyPr/>
                    <a:lstStyle/>
                    <a:p>
                      <a:pPr>
                        <a:spcAft>
                          <a:spcPts val="0"/>
                        </a:spcAft>
                      </a:pPr>
                      <a:r>
                        <a:rPr lang="en-IN" sz="2000">
                          <a:effectLst/>
                        </a:rPr>
                        <a:t>Ethambutol</a:t>
                      </a:r>
                      <a:endParaRPr lang="en-IN" sz="1900">
                        <a:effectLst/>
                        <a:latin typeface="Calibri"/>
                      </a:endParaRPr>
                    </a:p>
                  </a:txBody>
                  <a:tcPr marL="68580" marR="68580" marT="0" marB="0"/>
                </a:tc>
                <a:tc>
                  <a:txBody>
                    <a:bodyPr/>
                    <a:lstStyle/>
                    <a:p>
                      <a:pPr algn="ctr">
                        <a:spcAft>
                          <a:spcPts val="0"/>
                        </a:spcAft>
                      </a:pPr>
                      <a:r>
                        <a:rPr lang="en-IN" sz="2000">
                          <a:effectLst/>
                        </a:rPr>
                        <a:t>15mg/kg</a:t>
                      </a:r>
                      <a:endParaRPr lang="en-IN" sz="1900">
                        <a:effectLst/>
                      </a:endParaRPr>
                    </a:p>
                    <a:p>
                      <a:pPr algn="ctr">
                        <a:spcAft>
                          <a:spcPts val="0"/>
                        </a:spcAft>
                      </a:pPr>
                      <a:r>
                        <a:rPr lang="en-IN" sz="2000">
                          <a:effectLst/>
                        </a:rPr>
                        <a:t>(12-18 mg/kg) daily</a:t>
                      </a:r>
                      <a:endParaRPr lang="en-IN" sz="1900">
                        <a:effectLst/>
                        <a:latin typeface="Calibri"/>
                      </a:endParaRPr>
                    </a:p>
                  </a:txBody>
                  <a:tcPr marL="68580" marR="68580" marT="0" marB="0"/>
                </a:tc>
                <a:tc>
                  <a:txBody>
                    <a:bodyPr/>
                    <a:lstStyle/>
                    <a:p>
                      <a:pPr algn="ctr">
                        <a:spcAft>
                          <a:spcPts val="0"/>
                        </a:spcAft>
                      </a:pPr>
                      <a:r>
                        <a:rPr lang="en-IN" sz="2000" dirty="0">
                          <a:effectLst/>
                        </a:rPr>
                        <a:t>20 mg/kg </a:t>
                      </a:r>
                      <a:endParaRPr lang="en-IN" sz="1900" dirty="0">
                        <a:effectLst/>
                      </a:endParaRPr>
                    </a:p>
                    <a:p>
                      <a:pPr algn="ctr">
                        <a:spcAft>
                          <a:spcPts val="0"/>
                        </a:spcAft>
                      </a:pPr>
                      <a:r>
                        <a:rPr lang="en-IN" sz="2000" dirty="0">
                          <a:effectLst/>
                        </a:rPr>
                        <a:t>(15-25 mg/kg) daily</a:t>
                      </a:r>
                      <a:endParaRPr lang="en-IN" sz="1900" dirty="0">
                        <a:effectLst/>
                        <a:latin typeface="Calibri"/>
                      </a:endParaRPr>
                    </a:p>
                  </a:txBody>
                  <a:tcPr marL="68580" marR="68580" marT="0" marB="0"/>
                </a:tc>
                <a:extLst>
                  <a:ext uri="{0D108BD9-81ED-4DB2-BD59-A6C34878D82A}">
                    <a16:rowId xmlns="" xmlns:a16="http://schemas.microsoft.com/office/drawing/2014/main" val="10004"/>
                  </a:ext>
                </a:extLst>
              </a:tr>
              <a:tr h="808540">
                <a:tc>
                  <a:txBody>
                    <a:bodyPr/>
                    <a:lstStyle/>
                    <a:p>
                      <a:pPr>
                        <a:spcAft>
                          <a:spcPts val="0"/>
                        </a:spcAft>
                      </a:pPr>
                      <a:r>
                        <a:rPr lang="en-IN" sz="2000">
                          <a:effectLst/>
                        </a:rPr>
                        <a:t>Streptomycin</a:t>
                      </a:r>
                      <a:endParaRPr lang="en-IN" sz="1900">
                        <a:effectLst/>
                        <a:latin typeface="Calibri"/>
                      </a:endParaRPr>
                    </a:p>
                  </a:txBody>
                  <a:tcPr marL="68580" marR="68580" marT="0" marB="0"/>
                </a:tc>
                <a:tc>
                  <a:txBody>
                    <a:bodyPr/>
                    <a:lstStyle/>
                    <a:p>
                      <a:pPr algn="ctr">
                        <a:spcAft>
                          <a:spcPts val="0"/>
                        </a:spcAft>
                      </a:pPr>
                      <a:r>
                        <a:rPr lang="en-IN" sz="2000">
                          <a:effectLst/>
                        </a:rPr>
                        <a:t>15 mg/kg</a:t>
                      </a:r>
                      <a:endParaRPr lang="en-IN" sz="1900">
                        <a:effectLst/>
                      </a:endParaRPr>
                    </a:p>
                    <a:p>
                      <a:pPr algn="ctr">
                        <a:spcAft>
                          <a:spcPts val="0"/>
                        </a:spcAft>
                      </a:pPr>
                      <a:r>
                        <a:rPr lang="en-IN" sz="2000">
                          <a:effectLst/>
                        </a:rPr>
                        <a:t>(15-20 mg/kg) daily</a:t>
                      </a:r>
                      <a:endParaRPr lang="en-IN" sz="1900">
                        <a:effectLst/>
                        <a:latin typeface="Calibri"/>
                      </a:endParaRPr>
                    </a:p>
                  </a:txBody>
                  <a:tcPr marL="68580" marR="68580" marT="0" marB="0"/>
                </a:tc>
                <a:tc>
                  <a:txBody>
                    <a:bodyPr/>
                    <a:lstStyle/>
                    <a:p>
                      <a:pPr algn="ctr">
                        <a:spcAft>
                          <a:spcPts val="0"/>
                        </a:spcAft>
                      </a:pPr>
                      <a:r>
                        <a:rPr lang="en-IN" sz="2000" dirty="0">
                          <a:effectLst/>
                        </a:rPr>
                        <a:t>15 mg/kg </a:t>
                      </a:r>
                      <a:endParaRPr lang="en-IN" sz="1900" dirty="0">
                        <a:effectLst/>
                      </a:endParaRPr>
                    </a:p>
                    <a:p>
                      <a:pPr algn="ctr">
                        <a:spcAft>
                          <a:spcPts val="0"/>
                        </a:spcAft>
                      </a:pPr>
                      <a:r>
                        <a:rPr lang="en-IN" sz="2000" dirty="0">
                          <a:effectLst/>
                        </a:rPr>
                        <a:t>(12-18 mg/kg) daily</a:t>
                      </a:r>
                      <a:endParaRPr lang="en-IN" sz="1900" dirty="0">
                        <a:effectLst/>
                        <a:latin typeface="Calibri"/>
                      </a:endParaRPr>
                    </a:p>
                  </a:txBody>
                  <a:tcPr marL="68580" marR="68580" marT="0" marB="0"/>
                </a:tc>
                <a:extLst>
                  <a:ext uri="{0D108BD9-81ED-4DB2-BD59-A6C34878D82A}">
                    <a16:rowId xmlns="" xmlns:a16="http://schemas.microsoft.com/office/drawing/2014/main" val="10005"/>
                  </a:ext>
                </a:extLst>
              </a:tr>
            </a:tbl>
          </a:graphicData>
        </a:graphic>
      </p:graphicFrame>
      <p:sp>
        <p:nvSpPr>
          <p:cNvPr id="6" name="Rectangle 1"/>
          <p:cNvSpPr>
            <a:spLocks noChangeArrowheads="1"/>
          </p:cNvSpPr>
          <p:nvPr/>
        </p:nvSpPr>
        <p:spPr bwMode="auto">
          <a:xfrm>
            <a:off x="323528" y="264228"/>
            <a:ext cx="5306261" cy="12925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pPr defTabSz="914377" fontAlgn="base">
              <a:spcBef>
                <a:spcPct val="0"/>
              </a:spcBef>
              <a:spcAft>
                <a:spcPct val="0"/>
              </a:spcAft>
            </a:pPr>
            <a:r>
              <a:rPr lang="en-US" altLang="en-US" sz="2800" b="1" dirty="0">
                <a:solidFill>
                  <a:srgbClr val="365F91"/>
                </a:solidFill>
                <a:latin typeface="Cambria" pitchFamily="18" charset="0"/>
                <a:ea typeface="Times New Roman" pitchFamily="18" charset="0"/>
                <a:cs typeface="Shruti" pitchFamily="34" charset="0"/>
              </a:rPr>
              <a:t>Drug dosages for anti-TB drugs</a:t>
            </a:r>
          </a:p>
          <a:p>
            <a:pPr defTabSz="914377" eaLnBrk="0" fontAlgn="base" hangingPunct="0">
              <a:spcBef>
                <a:spcPct val="0"/>
              </a:spcBef>
              <a:spcAft>
                <a:spcPct val="0"/>
              </a:spcAft>
            </a:pPr>
            <a:endParaRPr lang="en-US" altLang="en-US" sz="3600" dirty="0">
              <a:solidFill>
                <a:prstClr val="black"/>
              </a:solidFill>
              <a:latin typeface="Arial" pitchFamily="34" charset="0"/>
              <a:cs typeface="Arial" pitchFamily="34" charset="0"/>
            </a:endParaRPr>
          </a:p>
        </p:txBody>
      </p:sp>
    </p:spTree>
    <p:extLst>
      <p:ext uri="{BB962C8B-B14F-4D97-AF65-F5344CB8AC3E}">
        <p14:creationId xmlns="" xmlns:p14="http://schemas.microsoft.com/office/powerpoint/2010/main" val="37425813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52400"/>
            <a:ext cx="7772400" cy="1143000"/>
          </a:xfrm>
          <a:solidFill>
            <a:srgbClr val="0070C0"/>
          </a:solidFill>
        </p:spPr>
        <p:txBody>
          <a:bodyPr vert="horz" lIns="91440" tIns="45720" rIns="91440" bIns="45720" rtlCol="0" anchor="ctr">
            <a:normAutofit/>
          </a:bodyPr>
          <a:lstStyle/>
          <a:p>
            <a:pPr algn="l"/>
            <a:r>
              <a:rPr lang="en-GB" sz="3200" b="1" dirty="0">
                <a:solidFill>
                  <a:schemeClr val="bg1"/>
                </a:solidFill>
              </a:rPr>
              <a:t>      4FDC</a:t>
            </a:r>
            <a:endParaRPr lang="en-US" sz="3200" b="1" dirty="0">
              <a:solidFill>
                <a:schemeClr val="bg1"/>
              </a:solidFill>
            </a:endParaRPr>
          </a:p>
        </p:txBody>
      </p:sp>
      <p:sp>
        <p:nvSpPr>
          <p:cNvPr id="3" name="Rectangle 2"/>
          <p:cNvSpPr/>
          <p:nvPr/>
        </p:nvSpPr>
        <p:spPr>
          <a:xfrm>
            <a:off x="5176689" y="4277032"/>
            <a:ext cx="1651819" cy="47194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a:solidFill>
                <a:prstClr val="white"/>
              </a:solidFill>
              <a:latin typeface="Calibri"/>
            </a:endParaRPr>
          </a:p>
        </p:txBody>
      </p:sp>
      <p:pic>
        <p:nvPicPr>
          <p:cNvPr id="4098" name="Picture 2" descr="C:\Users\RNTCP consultants\AppData\Local\Microsoft\Windows\Temporary Internet Files\Content.Outlook\UEV709BW\IMG-20161110-WA0019 (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00501" y="0"/>
            <a:ext cx="51435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2381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37160"/>
            <a:ext cx="7772400" cy="1143000"/>
          </a:xfrm>
          <a:solidFill>
            <a:srgbClr val="0070C0"/>
          </a:solidFill>
        </p:spPr>
        <p:txBody>
          <a:bodyPr vert="horz" lIns="91440" tIns="45720" rIns="91440" bIns="45720" rtlCol="0" anchor="ctr">
            <a:normAutofit/>
          </a:bodyPr>
          <a:lstStyle/>
          <a:p>
            <a:pPr algn="l"/>
            <a:r>
              <a:rPr lang="en-GB" sz="3200" b="1" dirty="0">
                <a:solidFill>
                  <a:schemeClr val="bg1"/>
                </a:solidFill>
              </a:rPr>
              <a:t>        3FDC</a:t>
            </a:r>
            <a:endParaRPr lang="en-US" sz="3200" b="1" dirty="0">
              <a:solidFill>
                <a:schemeClr val="bg1"/>
              </a:solidFill>
            </a:endParaRPr>
          </a:p>
        </p:txBody>
      </p:sp>
      <p:pic>
        <p:nvPicPr>
          <p:cNvPr id="3074" name="Picture 2" descr="C:\Users\RNTCP consultants\AppData\Local\Microsoft\Windows\Temporary Internet Files\Content.Outlook\UEV709BW\IMG-20161110-WA002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00501" y="0"/>
            <a:ext cx="51435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RNTCP consultants\AppData\Local\Microsoft\Windows\Temporary Internet Files\Content.Outlook\UEV709BW\IMG-20161110-WA0022 (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7205" r="15304" b="46236"/>
          <a:stretch/>
        </p:blipFill>
        <p:spPr bwMode="auto">
          <a:xfrm>
            <a:off x="323529" y="2276873"/>
            <a:ext cx="3278532" cy="18869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12006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64096"/>
          </a:xfrm>
        </p:spPr>
        <p:txBody>
          <a:bodyPr>
            <a:normAutofit/>
          </a:bodyPr>
          <a:lstStyle/>
          <a:p>
            <a:r>
              <a:rPr lang="en-IN" b="1" dirty="0"/>
              <a:t>Drug Dosage for </a:t>
            </a:r>
            <a:r>
              <a:rPr lang="en-IN" b="1" dirty="0" smtClean="0"/>
              <a:t>Paediatric TB</a:t>
            </a:r>
            <a:endParaRPr lang="en-IN" dirty="0"/>
          </a:p>
        </p:txBody>
      </p:sp>
      <p:sp>
        <p:nvSpPr>
          <p:cNvPr id="4" name="Rectangle 3"/>
          <p:cNvSpPr/>
          <p:nvPr/>
        </p:nvSpPr>
        <p:spPr>
          <a:xfrm>
            <a:off x="683568" y="6444045"/>
            <a:ext cx="7488832" cy="369332"/>
          </a:xfrm>
          <a:prstGeom prst="rect">
            <a:avLst/>
          </a:prstGeom>
        </p:spPr>
        <p:txBody>
          <a:bodyPr wrap="square">
            <a:spAutoFit/>
          </a:bodyPr>
          <a:lstStyle/>
          <a:p>
            <a:pPr defTabSz="1219170"/>
            <a:r>
              <a:rPr lang="en-IN" b="1" i="1" baseline="30000" dirty="0">
                <a:solidFill>
                  <a:prstClr val="black"/>
                </a:solidFill>
                <a:latin typeface="Calibri"/>
              </a:rPr>
              <a:t>*</a:t>
            </a:r>
            <a:r>
              <a:rPr lang="en-IN" b="1" i="1" dirty="0">
                <a:solidFill>
                  <a:prstClr val="black"/>
                </a:solidFill>
                <a:latin typeface="Calibri"/>
              </a:rPr>
              <a:t>A=Adult FDC (HRZE = 75/150/400/275; HRE = 75/150/275)</a:t>
            </a:r>
            <a:endParaRPr lang="en-IN" dirty="0">
              <a:solidFill>
                <a:prstClr val="black"/>
              </a:solidFill>
              <a:latin typeface="Calibri"/>
            </a:endParaRPr>
          </a:p>
        </p:txBody>
      </p:sp>
      <p:graphicFrame>
        <p:nvGraphicFramePr>
          <p:cNvPr id="6" name="Table 5"/>
          <p:cNvGraphicFramePr>
            <a:graphicFrameLocks noGrp="1"/>
          </p:cNvGraphicFramePr>
          <p:nvPr>
            <p:extLst/>
          </p:nvPr>
        </p:nvGraphicFramePr>
        <p:xfrm>
          <a:off x="395539" y="980728"/>
          <a:ext cx="8568953" cy="5513808"/>
        </p:xfrm>
        <a:graphic>
          <a:graphicData uri="http://schemas.openxmlformats.org/drawingml/2006/table">
            <a:tbl>
              <a:tblPr firstRow="1" firstCol="1">
                <a:tableStyleId>{5940675A-B579-460E-94D1-54222C63F5DA}</a:tableStyleId>
              </a:tblPr>
              <a:tblGrid>
                <a:gridCol w="1489067">
                  <a:extLst>
                    <a:ext uri="{9D8B030D-6E8A-4147-A177-3AD203B41FA5}">
                      <a16:colId xmlns="" xmlns:a16="http://schemas.microsoft.com/office/drawing/2014/main" val="20000"/>
                    </a:ext>
                  </a:extLst>
                </a:gridCol>
                <a:gridCol w="1257919">
                  <a:extLst>
                    <a:ext uri="{9D8B030D-6E8A-4147-A177-3AD203B41FA5}">
                      <a16:colId xmlns="" xmlns:a16="http://schemas.microsoft.com/office/drawing/2014/main" val="20001"/>
                    </a:ext>
                  </a:extLst>
                </a:gridCol>
                <a:gridCol w="1257919">
                  <a:extLst>
                    <a:ext uri="{9D8B030D-6E8A-4147-A177-3AD203B41FA5}">
                      <a16:colId xmlns="" xmlns:a16="http://schemas.microsoft.com/office/drawing/2014/main" val="20002"/>
                    </a:ext>
                  </a:extLst>
                </a:gridCol>
                <a:gridCol w="1455463">
                  <a:extLst>
                    <a:ext uri="{9D8B030D-6E8A-4147-A177-3AD203B41FA5}">
                      <a16:colId xmlns="" xmlns:a16="http://schemas.microsoft.com/office/drawing/2014/main" val="20003"/>
                    </a:ext>
                  </a:extLst>
                </a:gridCol>
                <a:gridCol w="1308385">
                  <a:extLst>
                    <a:ext uri="{9D8B030D-6E8A-4147-A177-3AD203B41FA5}">
                      <a16:colId xmlns="" xmlns:a16="http://schemas.microsoft.com/office/drawing/2014/main" val="20004"/>
                    </a:ext>
                  </a:extLst>
                </a:gridCol>
                <a:gridCol w="1800200">
                  <a:extLst>
                    <a:ext uri="{9D8B030D-6E8A-4147-A177-3AD203B41FA5}">
                      <a16:colId xmlns="" xmlns:a16="http://schemas.microsoft.com/office/drawing/2014/main" val="20005"/>
                    </a:ext>
                  </a:extLst>
                </a:gridCol>
              </a:tblGrid>
              <a:tr h="1152128">
                <a:tc rowSpan="4">
                  <a:txBody>
                    <a:bodyPr/>
                    <a:lstStyle/>
                    <a:p>
                      <a:pPr>
                        <a:lnSpc>
                          <a:spcPct val="115000"/>
                        </a:lnSpc>
                        <a:spcAft>
                          <a:spcPts val="0"/>
                        </a:spcAft>
                      </a:pPr>
                      <a:r>
                        <a:rPr lang="en-GB" sz="2400" dirty="0">
                          <a:effectLst/>
                        </a:rPr>
                        <a:t>Weight category</a:t>
                      </a:r>
                      <a:endParaRPr lang="en-IN" sz="2000" dirty="0">
                        <a:effectLst/>
                        <a:latin typeface="Calibri"/>
                        <a:ea typeface="Calibri"/>
                        <a:cs typeface="Times New Roman"/>
                      </a:endParaRPr>
                    </a:p>
                  </a:txBody>
                  <a:tcPr marL="68580" marR="68580" marT="0" marB="0"/>
                </a:tc>
                <a:tc gridSpan="3">
                  <a:txBody>
                    <a:bodyPr/>
                    <a:lstStyle/>
                    <a:p>
                      <a:pPr algn="ctr">
                        <a:lnSpc>
                          <a:spcPct val="115000"/>
                        </a:lnSpc>
                        <a:spcAft>
                          <a:spcPts val="0"/>
                        </a:spcAft>
                      </a:pPr>
                      <a:r>
                        <a:rPr lang="en-IN" sz="2400" dirty="0">
                          <a:effectLst/>
                        </a:rPr>
                        <a:t>Number of tablets </a:t>
                      </a:r>
                      <a:endParaRPr lang="en-IN" sz="2000" dirty="0">
                        <a:effectLst/>
                      </a:endParaRPr>
                    </a:p>
                    <a:p>
                      <a:pPr algn="ctr">
                        <a:lnSpc>
                          <a:spcPct val="115000"/>
                        </a:lnSpc>
                        <a:spcAft>
                          <a:spcPts val="0"/>
                        </a:spcAft>
                      </a:pPr>
                      <a:r>
                        <a:rPr lang="en-IN" sz="2400" dirty="0">
                          <a:effectLst/>
                        </a:rPr>
                        <a:t>(dispersible FDCs)</a:t>
                      </a:r>
                      <a:endParaRPr lang="en-IN" sz="2000" dirty="0">
                        <a:effectLst/>
                        <a:latin typeface="Calibri"/>
                        <a:ea typeface="Calibri"/>
                        <a:cs typeface="Times New Roman"/>
                      </a:endParaRPr>
                    </a:p>
                  </a:txBody>
                  <a:tcPr marL="68580" marR="68580" marT="0" marB="0"/>
                </a:tc>
                <a:tc hMerge="1">
                  <a:txBody>
                    <a:bodyPr/>
                    <a:lstStyle/>
                    <a:p>
                      <a:endParaRPr lang="en-IN"/>
                    </a:p>
                  </a:txBody>
                  <a:tcPr/>
                </a:tc>
                <a:tc hMerge="1">
                  <a:txBody>
                    <a:bodyPr/>
                    <a:lstStyle/>
                    <a:p>
                      <a:endParaRPr lang="en-IN"/>
                    </a:p>
                  </a:txBody>
                  <a:tcPr/>
                </a:tc>
                <a:tc>
                  <a:txBody>
                    <a:bodyPr/>
                    <a:lstStyle/>
                    <a:p>
                      <a:pPr algn="ctr">
                        <a:lnSpc>
                          <a:spcPct val="115000"/>
                        </a:lnSpc>
                        <a:spcAft>
                          <a:spcPts val="0"/>
                        </a:spcAft>
                      </a:pP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Inj. Streptomycin</a:t>
                      </a:r>
                      <a:endParaRPr lang="en-IN" sz="200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576064">
                <a:tc vMerge="1">
                  <a:txBody>
                    <a:bodyPr/>
                    <a:lstStyle/>
                    <a:p>
                      <a:endParaRPr lang="en-IN"/>
                    </a:p>
                  </a:txBody>
                  <a:tcPr/>
                </a:tc>
                <a:tc gridSpan="2">
                  <a:txBody>
                    <a:bodyPr/>
                    <a:lstStyle/>
                    <a:p>
                      <a:pPr algn="ctr">
                        <a:lnSpc>
                          <a:spcPct val="115000"/>
                        </a:lnSpc>
                        <a:spcAft>
                          <a:spcPts val="0"/>
                        </a:spcAft>
                      </a:pPr>
                      <a:r>
                        <a:rPr lang="en-GB" sz="2400" dirty="0">
                          <a:effectLst/>
                        </a:rPr>
                        <a:t>Intensive phase</a:t>
                      </a:r>
                      <a:endParaRPr lang="en-IN" sz="2000" dirty="0">
                        <a:effectLst/>
                        <a:latin typeface="Calibri"/>
                        <a:ea typeface="Calibri"/>
                        <a:cs typeface="Times New Roman"/>
                      </a:endParaRPr>
                    </a:p>
                  </a:txBody>
                  <a:tcPr marL="68580" marR="68580" marT="0" marB="0"/>
                </a:tc>
                <a:tc hMerge="1">
                  <a:txBody>
                    <a:bodyPr/>
                    <a:lstStyle/>
                    <a:p>
                      <a:endParaRPr lang="en-IN"/>
                    </a:p>
                  </a:txBody>
                  <a:tcPr/>
                </a:tc>
                <a:tc gridSpan="2">
                  <a:txBody>
                    <a:bodyPr/>
                    <a:lstStyle/>
                    <a:p>
                      <a:pPr algn="ctr">
                        <a:lnSpc>
                          <a:spcPct val="115000"/>
                        </a:lnSpc>
                        <a:spcAft>
                          <a:spcPts val="0"/>
                        </a:spcAft>
                      </a:pPr>
                      <a:r>
                        <a:rPr lang="en-GB" sz="2400" dirty="0">
                          <a:effectLst/>
                        </a:rPr>
                        <a:t>Continuation phase</a:t>
                      </a:r>
                      <a:endParaRPr lang="en-IN" sz="2000" dirty="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a:effectLst/>
                        </a:rPr>
                        <a:t> </a:t>
                      </a:r>
                      <a:endParaRPr lang="en-IN" sz="20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420624">
                <a:tc vMerge="1">
                  <a:txBody>
                    <a:bodyPr/>
                    <a:lstStyle/>
                    <a:p>
                      <a:endParaRPr lang="en-IN"/>
                    </a:p>
                  </a:txBody>
                  <a:tcPr/>
                </a:tc>
                <a:tc>
                  <a:txBody>
                    <a:bodyPr/>
                    <a:lstStyle/>
                    <a:p>
                      <a:pPr algn="ctr">
                        <a:lnSpc>
                          <a:spcPct val="115000"/>
                        </a:lnSpc>
                        <a:spcAft>
                          <a:spcPts val="0"/>
                        </a:spcAft>
                      </a:pPr>
                      <a:r>
                        <a:rPr lang="en-GB" sz="2400">
                          <a:effectLst/>
                        </a:rPr>
                        <a:t>HRZ</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dirty="0">
                          <a:effectLst/>
                        </a:rPr>
                        <a:t>E</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dirty="0" smtClean="0">
                          <a:effectLst/>
                        </a:rPr>
                        <a:t>HR</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kern="1200" dirty="0" smtClean="0">
                          <a:solidFill>
                            <a:schemeClr val="tx1"/>
                          </a:solidFill>
                          <a:effectLst/>
                          <a:latin typeface="+mn-lt"/>
                          <a:ea typeface="+mn-ea"/>
                          <a:cs typeface="+mn-cs"/>
                        </a:rPr>
                        <a:t>E</a:t>
                      </a:r>
                      <a:endParaRPr lang="en-IN" sz="2400" kern="1200" dirty="0">
                        <a:solidFill>
                          <a:schemeClr val="tx1"/>
                        </a:solidFill>
                        <a:effectLst/>
                        <a:latin typeface="+mn-lt"/>
                        <a:ea typeface="+mn-ea"/>
                        <a:cs typeface="+mn-cs"/>
                      </a:endParaRPr>
                    </a:p>
                  </a:txBody>
                  <a:tcPr marL="68580" marR="68580" marT="0" marB="0"/>
                </a:tc>
                <a:tc>
                  <a:txBody>
                    <a:bodyPr/>
                    <a:lstStyle/>
                    <a:p>
                      <a:pPr algn="ctr">
                        <a:lnSpc>
                          <a:spcPct val="115000"/>
                        </a:lnSpc>
                        <a:spcAft>
                          <a:spcPts val="0"/>
                        </a:spcAft>
                      </a:pPr>
                      <a:r>
                        <a:rPr lang="en-GB" sz="2400">
                          <a:effectLst/>
                        </a:rPr>
                        <a:t> </a:t>
                      </a:r>
                      <a:endParaRPr lang="en-IN" sz="200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841248">
                <a:tc vMerge="1">
                  <a:txBody>
                    <a:bodyPr/>
                    <a:lstStyle/>
                    <a:p>
                      <a:endParaRPr lang="en-IN"/>
                    </a:p>
                  </a:txBody>
                  <a:tcPr/>
                </a:tc>
                <a:tc>
                  <a:txBody>
                    <a:bodyPr/>
                    <a:lstStyle/>
                    <a:p>
                      <a:pPr algn="ctr">
                        <a:lnSpc>
                          <a:spcPct val="115000"/>
                        </a:lnSpc>
                        <a:spcAft>
                          <a:spcPts val="0"/>
                        </a:spcAft>
                      </a:pPr>
                      <a:r>
                        <a:rPr lang="en-GB" sz="2400">
                          <a:effectLst/>
                        </a:rPr>
                        <a:t>50/75/150</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a:effectLst/>
                        </a:rPr>
                        <a:t>100</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dirty="0" smtClean="0">
                          <a:effectLst/>
                        </a:rPr>
                        <a:t>50/75</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kern="1200" dirty="0" smtClean="0">
                          <a:solidFill>
                            <a:schemeClr val="tx1"/>
                          </a:solidFill>
                          <a:effectLst/>
                          <a:latin typeface="+mn-lt"/>
                          <a:ea typeface="+mn-ea"/>
                          <a:cs typeface="+mn-cs"/>
                        </a:rPr>
                        <a:t>100</a:t>
                      </a:r>
                      <a:endParaRPr lang="en-IN" sz="2400" kern="1200" dirty="0">
                        <a:solidFill>
                          <a:schemeClr val="tx1"/>
                        </a:solidFill>
                        <a:effectLst/>
                        <a:latin typeface="+mn-lt"/>
                        <a:ea typeface="+mn-ea"/>
                        <a:cs typeface="+mn-cs"/>
                      </a:endParaRPr>
                    </a:p>
                  </a:txBody>
                  <a:tcPr marL="68580" marR="68580" marT="0" marB="0"/>
                </a:tc>
                <a:tc>
                  <a:txBody>
                    <a:bodyPr/>
                    <a:lstStyle/>
                    <a:p>
                      <a:pPr algn="ctr">
                        <a:lnSpc>
                          <a:spcPct val="115000"/>
                        </a:lnSpc>
                        <a:spcAft>
                          <a:spcPts val="0"/>
                        </a:spcAft>
                      </a:pPr>
                      <a:r>
                        <a:rPr lang="en-GB" sz="2400">
                          <a:effectLst/>
                        </a:rPr>
                        <a:t>mg</a:t>
                      </a:r>
                      <a:endParaRPr lang="en-IN" sz="200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420624">
                <a:tc>
                  <a:txBody>
                    <a:bodyPr/>
                    <a:lstStyle/>
                    <a:p>
                      <a:pPr>
                        <a:lnSpc>
                          <a:spcPct val="115000"/>
                        </a:lnSpc>
                        <a:spcAft>
                          <a:spcPts val="0"/>
                        </a:spcAft>
                      </a:pPr>
                      <a:r>
                        <a:rPr lang="en-US" sz="2400">
                          <a:effectLst/>
                        </a:rPr>
                        <a:t>4-7 kg</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1</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1</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1</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kern="1200" dirty="0" smtClean="0">
                          <a:solidFill>
                            <a:schemeClr val="tx1"/>
                          </a:solidFill>
                          <a:effectLst/>
                          <a:latin typeface="+mn-lt"/>
                          <a:ea typeface="+mn-ea"/>
                          <a:cs typeface="+mn-cs"/>
                        </a:rPr>
                        <a:t>1</a:t>
                      </a:r>
                      <a:endParaRPr lang="en-IN" sz="2400" kern="1200" dirty="0">
                        <a:solidFill>
                          <a:schemeClr val="tx1"/>
                        </a:solidFill>
                        <a:effectLst/>
                        <a:latin typeface="+mn-lt"/>
                        <a:ea typeface="+mn-ea"/>
                        <a:cs typeface="+mn-cs"/>
                      </a:endParaRPr>
                    </a:p>
                  </a:txBody>
                  <a:tcPr marL="68580" marR="68580" marT="0" marB="0"/>
                </a:tc>
                <a:tc>
                  <a:txBody>
                    <a:bodyPr/>
                    <a:lstStyle/>
                    <a:p>
                      <a:pPr algn="ctr">
                        <a:lnSpc>
                          <a:spcPct val="115000"/>
                        </a:lnSpc>
                        <a:spcAft>
                          <a:spcPts val="0"/>
                        </a:spcAft>
                      </a:pPr>
                      <a:r>
                        <a:rPr lang="en-IN" sz="2400">
                          <a:effectLst/>
                        </a:rPr>
                        <a:t>100</a:t>
                      </a:r>
                      <a:endParaRPr lang="en-IN" sz="200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420624">
                <a:tc>
                  <a:txBody>
                    <a:bodyPr/>
                    <a:lstStyle/>
                    <a:p>
                      <a:pPr>
                        <a:lnSpc>
                          <a:spcPct val="115000"/>
                        </a:lnSpc>
                        <a:spcAft>
                          <a:spcPts val="0"/>
                        </a:spcAft>
                      </a:pPr>
                      <a:r>
                        <a:rPr lang="en-IN" sz="2400">
                          <a:effectLst/>
                        </a:rPr>
                        <a:t>8-11 kg</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2</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2</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2</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kern="1200" dirty="0" smtClean="0">
                          <a:solidFill>
                            <a:schemeClr val="tx1"/>
                          </a:solidFill>
                          <a:effectLst/>
                          <a:latin typeface="+mn-lt"/>
                          <a:ea typeface="+mn-ea"/>
                          <a:cs typeface="+mn-cs"/>
                        </a:rPr>
                        <a:t>2</a:t>
                      </a:r>
                      <a:endParaRPr lang="en-IN" sz="2400" kern="1200" dirty="0">
                        <a:solidFill>
                          <a:schemeClr val="tx1"/>
                        </a:solidFill>
                        <a:effectLst/>
                        <a:latin typeface="+mn-lt"/>
                        <a:ea typeface="+mn-ea"/>
                        <a:cs typeface="+mn-cs"/>
                      </a:endParaRPr>
                    </a:p>
                  </a:txBody>
                  <a:tcPr marL="68580" marR="68580" marT="0" marB="0"/>
                </a:tc>
                <a:tc>
                  <a:txBody>
                    <a:bodyPr/>
                    <a:lstStyle/>
                    <a:p>
                      <a:pPr algn="ctr">
                        <a:lnSpc>
                          <a:spcPct val="115000"/>
                        </a:lnSpc>
                        <a:spcAft>
                          <a:spcPts val="0"/>
                        </a:spcAft>
                      </a:pPr>
                      <a:r>
                        <a:rPr lang="en-IN" sz="2400">
                          <a:effectLst/>
                        </a:rPr>
                        <a:t>150</a:t>
                      </a:r>
                      <a:endParaRPr lang="en-IN" sz="200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420624">
                <a:tc>
                  <a:txBody>
                    <a:bodyPr/>
                    <a:lstStyle/>
                    <a:p>
                      <a:pPr>
                        <a:lnSpc>
                          <a:spcPct val="115000"/>
                        </a:lnSpc>
                        <a:spcAft>
                          <a:spcPts val="0"/>
                        </a:spcAft>
                      </a:pPr>
                      <a:r>
                        <a:rPr lang="en-IN" sz="2400">
                          <a:effectLst/>
                        </a:rPr>
                        <a:t>12-15 kg</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3</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3</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3</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kern="1200" dirty="0" smtClean="0">
                          <a:solidFill>
                            <a:schemeClr val="tx1"/>
                          </a:solidFill>
                          <a:effectLst/>
                          <a:latin typeface="+mn-lt"/>
                          <a:ea typeface="+mn-ea"/>
                          <a:cs typeface="+mn-cs"/>
                        </a:rPr>
                        <a:t>3</a:t>
                      </a:r>
                      <a:endParaRPr lang="en-IN" sz="2400" kern="1200" dirty="0">
                        <a:solidFill>
                          <a:schemeClr val="tx1"/>
                        </a:solidFill>
                        <a:effectLst/>
                        <a:latin typeface="+mn-lt"/>
                        <a:ea typeface="+mn-ea"/>
                        <a:cs typeface="+mn-cs"/>
                      </a:endParaRPr>
                    </a:p>
                  </a:txBody>
                  <a:tcPr marL="68580" marR="68580" marT="0" marB="0"/>
                </a:tc>
                <a:tc>
                  <a:txBody>
                    <a:bodyPr/>
                    <a:lstStyle/>
                    <a:p>
                      <a:pPr algn="ctr">
                        <a:lnSpc>
                          <a:spcPct val="115000"/>
                        </a:lnSpc>
                        <a:spcAft>
                          <a:spcPts val="0"/>
                        </a:spcAft>
                      </a:pPr>
                      <a:r>
                        <a:rPr lang="en-IN" sz="2400">
                          <a:effectLst/>
                        </a:rPr>
                        <a:t>200</a:t>
                      </a:r>
                      <a:endParaRPr lang="en-IN" sz="2000">
                        <a:effectLst/>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r h="420624">
                <a:tc>
                  <a:txBody>
                    <a:bodyPr/>
                    <a:lstStyle/>
                    <a:p>
                      <a:pPr>
                        <a:lnSpc>
                          <a:spcPct val="115000"/>
                        </a:lnSpc>
                        <a:spcAft>
                          <a:spcPts val="0"/>
                        </a:spcAft>
                      </a:pPr>
                      <a:r>
                        <a:rPr lang="en-IN" sz="2400">
                          <a:effectLst/>
                        </a:rPr>
                        <a:t>16-24 kg</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4</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4</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4</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kern="1200" dirty="0" smtClean="0">
                          <a:solidFill>
                            <a:schemeClr val="tx1"/>
                          </a:solidFill>
                          <a:effectLst/>
                          <a:latin typeface="+mn-lt"/>
                          <a:ea typeface="+mn-ea"/>
                          <a:cs typeface="+mn-cs"/>
                        </a:rPr>
                        <a:t>4</a:t>
                      </a:r>
                      <a:endParaRPr lang="en-IN" sz="2400" kern="1200" dirty="0">
                        <a:solidFill>
                          <a:schemeClr val="tx1"/>
                        </a:solidFill>
                        <a:effectLst/>
                        <a:latin typeface="+mn-lt"/>
                        <a:ea typeface="+mn-ea"/>
                        <a:cs typeface="+mn-cs"/>
                      </a:endParaRPr>
                    </a:p>
                  </a:txBody>
                  <a:tcPr marL="68580" marR="68580" marT="0" marB="0"/>
                </a:tc>
                <a:tc>
                  <a:txBody>
                    <a:bodyPr/>
                    <a:lstStyle/>
                    <a:p>
                      <a:pPr algn="ctr">
                        <a:lnSpc>
                          <a:spcPct val="115000"/>
                        </a:lnSpc>
                        <a:spcAft>
                          <a:spcPts val="0"/>
                        </a:spcAft>
                      </a:pPr>
                      <a:r>
                        <a:rPr lang="en-IN" sz="2400">
                          <a:effectLst/>
                        </a:rPr>
                        <a:t>300</a:t>
                      </a:r>
                      <a:endParaRPr lang="en-IN" sz="2000">
                        <a:effectLst/>
                        <a:latin typeface="Calibri"/>
                        <a:ea typeface="Calibri"/>
                        <a:cs typeface="Times New Roman"/>
                      </a:endParaRPr>
                    </a:p>
                  </a:txBody>
                  <a:tcPr marL="68580" marR="68580" marT="0" marB="0"/>
                </a:tc>
                <a:extLst>
                  <a:ext uri="{0D108BD9-81ED-4DB2-BD59-A6C34878D82A}">
                    <a16:rowId xmlns="" xmlns:a16="http://schemas.microsoft.com/office/drawing/2014/main" val="10007"/>
                  </a:ext>
                </a:extLst>
              </a:tr>
              <a:tr h="420624">
                <a:tc>
                  <a:txBody>
                    <a:bodyPr/>
                    <a:lstStyle/>
                    <a:p>
                      <a:pPr>
                        <a:lnSpc>
                          <a:spcPct val="115000"/>
                        </a:lnSpc>
                        <a:spcAft>
                          <a:spcPts val="0"/>
                        </a:spcAft>
                      </a:pPr>
                      <a:r>
                        <a:rPr lang="en-IN" sz="2400">
                          <a:effectLst/>
                        </a:rPr>
                        <a:t>25-29 kg</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3 + 1A</a:t>
                      </a:r>
                      <a:r>
                        <a:rPr lang="en-IN" sz="2400" baseline="30000">
                          <a:effectLst/>
                        </a:rPr>
                        <a:t>*</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3</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3 + 1A</a:t>
                      </a:r>
                      <a:r>
                        <a:rPr lang="en-IN" sz="2400" baseline="30000" dirty="0">
                          <a:effectLst/>
                        </a:rPr>
                        <a:t>*</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kern="1200" dirty="0" smtClean="0">
                          <a:solidFill>
                            <a:schemeClr val="tx1"/>
                          </a:solidFill>
                          <a:effectLst/>
                          <a:latin typeface="+mn-lt"/>
                          <a:ea typeface="+mn-ea"/>
                          <a:cs typeface="+mn-cs"/>
                        </a:rPr>
                        <a:t>3</a:t>
                      </a:r>
                      <a:endParaRPr lang="en-IN" sz="2400" kern="1200" dirty="0">
                        <a:solidFill>
                          <a:schemeClr val="tx1"/>
                        </a:solidFill>
                        <a:effectLst/>
                        <a:latin typeface="+mn-lt"/>
                        <a:ea typeface="+mn-ea"/>
                        <a:cs typeface="+mn-cs"/>
                      </a:endParaRPr>
                    </a:p>
                  </a:txBody>
                  <a:tcPr marL="68580" marR="68580" marT="0" marB="0"/>
                </a:tc>
                <a:tc>
                  <a:txBody>
                    <a:bodyPr/>
                    <a:lstStyle/>
                    <a:p>
                      <a:pPr algn="ctr">
                        <a:lnSpc>
                          <a:spcPct val="115000"/>
                        </a:lnSpc>
                        <a:spcAft>
                          <a:spcPts val="0"/>
                        </a:spcAft>
                      </a:pPr>
                      <a:r>
                        <a:rPr lang="en-IN" sz="2400">
                          <a:effectLst/>
                        </a:rPr>
                        <a:t>400</a:t>
                      </a:r>
                      <a:endParaRPr lang="en-IN" sz="2000">
                        <a:effectLst/>
                        <a:latin typeface="Calibri"/>
                        <a:ea typeface="Calibri"/>
                        <a:cs typeface="Times New Roman"/>
                      </a:endParaRPr>
                    </a:p>
                  </a:txBody>
                  <a:tcPr marL="68580" marR="68580" marT="0" marB="0"/>
                </a:tc>
                <a:extLst>
                  <a:ext uri="{0D108BD9-81ED-4DB2-BD59-A6C34878D82A}">
                    <a16:rowId xmlns="" xmlns:a16="http://schemas.microsoft.com/office/drawing/2014/main" val="10008"/>
                  </a:ext>
                </a:extLst>
              </a:tr>
              <a:tr h="420624">
                <a:tc>
                  <a:txBody>
                    <a:bodyPr/>
                    <a:lstStyle/>
                    <a:p>
                      <a:pPr>
                        <a:lnSpc>
                          <a:spcPct val="115000"/>
                        </a:lnSpc>
                        <a:spcAft>
                          <a:spcPts val="0"/>
                        </a:spcAft>
                      </a:pPr>
                      <a:r>
                        <a:rPr lang="en-IN" sz="2400">
                          <a:effectLst/>
                        </a:rPr>
                        <a:t>30-39 kg</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2 + 2A</a:t>
                      </a:r>
                      <a:r>
                        <a:rPr lang="en-IN" sz="2400" baseline="30000">
                          <a:effectLst/>
                        </a:rPr>
                        <a:t>*</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a:effectLst/>
                        </a:rPr>
                        <a:t>2</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effectLst/>
                        </a:rPr>
                        <a:t>2 + 2A</a:t>
                      </a:r>
                      <a:r>
                        <a:rPr lang="en-IN" sz="2400" baseline="30000" dirty="0">
                          <a:effectLst/>
                        </a:rPr>
                        <a:t>*</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400" kern="1200" dirty="0" smtClean="0">
                          <a:solidFill>
                            <a:schemeClr val="tx1"/>
                          </a:solidFill>
                          <a:effectLst/>
                          <a:latin typeface="+mn-lt"/>
                          <a:ea typeface="+mn-ea"/>
                          <a:cs typeface="+mn-cs"/>
                        </a:rPr>
                        <a:t>2</a:t>
                      </a:r>
                      <a:endParaRPr lang="en-IN" sz="2400" kern="1200" dirty="0">
                        <a:solidFill>
                          <a:schemeClr val="tx1"/>
                        </a:solidFill>
                        <a:effectLst/>
                        <a:latin typeface="+mn-lt"/>
                        <a:ea typeface="+mn-ea"/>
                        <a:cs typeface="+mn-cs"/>
                      </a:endParaRPr>
                    </a:p>
                  </a:txBody>
                  <a:tcPr marL="68580" marR="68580" marT="0" marB="0"/>
                </a:tc>
                <a:tc>
                  <a:txBody>
                    <a:bodyPr/>
                    <a:lstStyle/>
                    <a:p>
                      <a:pPr algn="ctr">
                        <a:lnSpc>
                          <a:spcPct val="115000"/>
                        </a:lnSpc>
                        <a:spcAft>
                          <a:spcPts val="0"/>
                        </a:spcAft>
                      </a:pPr>
                      <a:r>
                        <a:rPr lang="en-IN" sz="2400" dirty="0">
                          <a:effectLst/>
                        </a:rPr>
                        <a:t>500</a:t>
                      </a:r>
                      <a:endParaRPr lang="en-IN" sz="20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9"/>
                  </a:ext>
                </a:extLst>
              </a:tr>
            </a:tbl>
          </a:graphicData>
        </a:graphic>
      </p:graphicFrame>
    </p:spTree>
    <p:extLst>
      <p:ext uri="{BB962C8B-B14F-4D97-AF65-F5344CB8AC3E}">
        <p14:creationId xmlns="" xmlns:p14="http://schemas.microsoft.com/office/powerpoint/2010/main" val="732497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619250" y="709613"/>
            <a:ext cx="2733675" cy="376237"/>
          </a:xfrm>
          <a:prstGeom prst="rect">
            <a:avLst/>
          </a:prstGeom>
          <a:solidFill>
            <a:srgbClr val="A50021"/>
          </a:solidFill>
          <a:ln w="9525">
            <a:solidFill>
              <a:srgbClr val="A50021"/>
            </a:solidFill>
            <a:miter lim="800000"/>
            <a:headEnd/>
            <a:tailEnd/>
          </a:ln>
        </p:spPr>
        <p:txBody>
          <a:bodyPr wrap="none">
            <a:spAutoFit/>
          </a:bodyPr>
          <a:lstStyle/>
          <a:p>
            <a:r>
              <a:rPr lang="en-GB" sz="1800" b="0">
                <a:solidFill>
                  <a:schemeClr val="bg1"/>
                </a:solidFill>
                <a:latin typeface="Arial" charset="0"/>
              </a:rPr>
              <a:t>Diagnosis of tuberculosis</a:t>
            </a:r>
          </a:p>
        </p:txBody>
      </p:sp>
      <p:sp>
        <p:nvSpPr>
          <p:cNvPr id="105475" name="Text Box 3"/>
          <p:cNvSpPr txBox="1">
            <a:spLocks noChangeArrowheads="1"/>
          </p:cNvSpPr>
          <p:nvPr/>
        </p:nvSpPr>
        <p:spPr bwMode="auto">
          <a:xfrm>
            <a:off x="439738" y="1647825"/>
            <a:ext cx="1755775" cy="376238"/>
          </a:xfrm>
          <a:prstGeom prst="rect">
            <a:avLst/>
          </a:prstGeom>
          <a:solidFill>
            <a:srgbClr val="A50021"/>
          </a:solidFill>
          <a:ln w="9525">
            <a:solidFill>
              <a:srgbClr val="A50021"/>
            </a:solidFill>
            <a:miter lim="800000"/>
            <a:headEnd/>
            <a:tailEnd/>
          </a:ln>
        </p:spPr>
        <p:txBody>
          <a:bodyPr wrap="none">
            <a:spAutoFit/>
          </a:bodyPr>
          <a:lstStyle/>
          <a:p>
            <a:r>
              <a:rPr lang="en-GB" sz="1800" b="0">
                <a:solidFill>
                  <a:schemeClr val="bg1"/>
                </a:solidFill>
                <a:latin typeface="Arial" charset="0"/>
              </a:rPr>
              <a:t>Latent Infection</a:t>
            </a:r>
          </a:p>
        </p:txBody>
      </p:sp>
      <p:sp>
        <p:nvSpPr>
          <p:cNvPr id="105476" name="Text Box 4"/>
          <p:cNvSpPr txBox="1">
            <a:spLocks noChangeArrowheads="1"/>
          </p:cNvSpPr>
          <p:nvPr/>
        </p:nvSpPr>
        <p:spPr bwMode="auto">
          <a:xfrm>
            <a:off x="3203575" y="1647825"/>
            <a:ext cx="2098675" cy="376238"/>
          </a:xfrm>
          <a:prstGeom prst="rect">
            <a:avLst/>
          </a:prstGeom>
          <a:solidFill>
            <a:srgbClr val="A50021"/>
          </a:solidFill>
          <a:ln w="9525">
            <a:solidFill>
              <a:srgbClr val="A50021"/>
            </a:solidFill>
            <a:miter lim="800000"/>
            <a:headEnd/>
            <a:tailEnd/>
          </a:ln>
        </p:spPr>
        <p:txBody>
          <a:bodyPr wrap="none">
            <a:spAutoFit/>
          </a:bodyPr>
          <a:lstStyle/>
          <a:p>
            <a:r>
              <a:rPr lang="en-GB" sz="1800" b="0">
                <a:solidFill>
                  <a:schemeClr val="bg1"/>
                </a:solidFill>
                <a:latin typeface="Arial" charset="0"/>
              </a:rPr>
              <a:t>Active tuberculosis</a:t>
            </a:r>
          </a:p>
        </p:txBody>
      </p:sp>
      <p:sp>
        <p:nvSpPr>
          <p:cNvPr id="105477" name="Text Box 5">
            <a:hlinkClick r:id="rId2" action="ppaction://hlinksldjump"/>
          </p:cNvPr>
          <p:cNvSpPr txBox="1">
            <a:spLocks noChangeArrowheads="1"/>
          </p:cNvSpPr>
          <p:nvPr/>
        </p:nvSpPr>
        <p:spPr bwMode="auto">
          <a:xfrm>
            <a:off x="3276600" y="2366963"/>
            <a:ext cx="2162175" cy="376237"/>
          </a:xfrm>
          <a:prstGeom prst="rect">
            <a:avLst/>
          </a:prstGeom>
          <a:solidFill>
            <a:srgbClr val="A50021"/>
          </a:solidFill>
          <a:ln w="9525">
            <a:solidFill>
              <a:srgbClr val="A50021"/>
            </a:solidFill>
            <a:miter lim="800000"/>
            <a:headEnd/>
            <a:tailEnd/>
          </a:ln>
        </p:spPr>
        <p:txBody>
          <a:bodyPr wrap="none">
            <a:spAutoFit/>
          </a:bodyPr>
          <a:lstStyle/>
          <a:p>
            <a:r>
              <a:rPr lang="en-GB" sz="1800" b="0">
                <a:solidFill>
                  <a:schemeClr val="bg1"/>
                </a:solidFill>
                <a:latin typeface="Arial" charset="0"/>
              </a:rPr>
              <a:t>Smear examination</a:t>
            </a:r>
          </a:p>
        </p:txBody>
      </p:sp>
      <p:sp>
        <p:nvSpPr>
          <p:cNvPr id="105478" name="Text Box 6">
            <a:hlinkClick r:id="rId3" action="ppaction://hlinksldjump"/>
          </p:cNvPr>
          <p:cNvSpPr txBox="1">
            <a:spLocks noChangeArrowheads="1"/>
          </p:cNvSpPr>
          <p:nvPr/>
        </p:nvSpPr>
        <p:spPr bwMode="auto">
          <a:xfrm>
            <a:off x="3276600" y="3087688"/>
            <a:ext cx="2492375" cy="376237"/>
          </a:xfrm>
          <a:prstGeom prst="rect">
            <a:avLst/>
          </a:prstGeom>
          <a:solidFill>
            <a:srgbClr val="A50021"/>
          </a:solidFill>
          <a:ln w="9525">
            <a:solidFill>
              <a:srgbClr val="A50021"/>
            </a:solidFill>
            <a:miter lim="800000"/>
            <a:headEnd/>
            <a:tailEnd/>
          </a:ln>
        </p:spPr>
        <p:txBody>
          <a:bodyPr wrap="none">
            <a:spAutoFit/>
          </a:bodyPr>
          <a:lstStyle/>
          <a:p>
            <a:r>
              <a:rPr lang="en-GB" sz="1800" b="0">
                <a:solidFill>
                  <a:schemeClr val="bg1"/>
                </a:solidFill>
                <a:latin typeface="Arial" charset="0"/>
              </a:rPr>
              <a:t>Solid and liquid culture</a:t>
            </a:r>
          </a:p>
        </p:txBody>
      </p:sp>
      <p:sp>
        <p:nvSpPr>
          <p:cNvPr id="105479" name="Text Box 7">
            <a:hlinkClick r:id="rId4" action="ppaction://hlinksldjump"/>
          </p:cNvPr>
          <p:cNvSpPr txBox="1">
            <a:spLocks noChangeArrowheads="1"/>
          </p:cNvSpPr>
          <p:nvPr/>
        </p:nvSpPr>
        <p:spPr bwMode="auto">
          <a:xfrm>
            <a:off x="3671888" y="3806825"/>
            <a:ext cx="1476375" cy="376238"/>
          </a:xfrm>
          <a:prstGeom prst="rect">
            <a:avLst/>
          </a:prstGeom>
          <a:solidFill>
            <a:srgbClr val="A50021"/>
          </a:solidFill>
          <a:ln w="9525">
            <a:solidFill>
              <a:srgbClr val="A50021"/>
            </a:solidFill>
            <a:miter lim="800000"/>
            <a:headEnd/>
            <a:tailEnd/>
          </a:ln>
        </p:spPr>
        <p:txBody>
          <a:bodyPr wrap="none">
            <a:spAutoFit/>
          </a:bodyPr>
          <a:lstStyle/>
          <a:p>
            <a:r>
              <a:rPr lang="en-GB" sz="1800" b="0">
                <a:solidFill>
                  <a:schemeClr val="bg1"/>
                </a:solidFill>
                <a:latin typeface="Arial" charset="0"/>
              </a:rPr>
              <a:t>Identification</a:t>
            </a:r>
          </a:p>
        </p:txBody>
      </p:sp>
      <p:sp>
        <p:nvSpPr>
          <p:cNvPr id="105480" name="Text Box 8">
            <a:hlinkClick r:id="rId5" action="ppaction://hlinksldjump"/>
          </p:cNvPr>
          <p:cNvSpPr txBox="1">
            <a:spLocks noChangeArrowheads="1"/>
          </p:cNvSpPr>
          <p:nvPr/>
        </p:nvSpPr>
        <p:spPr bwMode="auto">
          <a:xfrm>
            <a:off x="3240088" y="4527550"/>
            <a:ext cx="3203575" cy="376238"/>
          </a:xfrm>
          <a:prstGeom prst="rect">
            <a:avLst/>
          </a:prstGeom>
          <a:solidFill>
            <a:srgbClr val="A50021"/>
          </a:solidFill>
          <a:ln w="9525">
            <a:solidFill>
              <a:srgbClr val="A50021"/>
            </a:solidFill>
            <a:miter lim="800000"/>
            <a:headEnd/>
            <a:tailEnd/>
          </a:ln>
        </p:spPr>
        <p:txBody>
          <a:bodyPr wrap="none">
            <a:spAutoFit/>
          </a:bodyPr>
          <a:lstStyle/>
          <a:p>
            <a:r>
              <a:rPr lang="en-GB" sz="1800" b="0">
                <a:solidFill>
                  <a:schemeClr val="bg1"/>
                </a:solidFill>
                <a:latin typeface="Arial" charset="0"/>
              </a:rPr>
              <a:t>Susceptibility testing methods</a:t>
            </a:r>
          </a:p>
        </p:txBody>
      </p:sp>
      <p:sp>
        <p:nvSpPr>
          <p:cNvPr id="105481" name="Text Box 9"/>
          <p:cNvSpPr txBox="1">
            <a:spLocks noChangeArrowheads="1"/>
          </p:cNvSpPr>
          <p:nvPr/>
        </p:nvSpPr>
        <p:spPr bwMode="auto">
          <a:xfrm>
            <a:off x="777875" y="2638425"/>
            <a:ext cx="625475" cy="376238"/>
          </a:xfrm>
          <a:prstGeom prst="rect">
            <a:avLst/>
          </a:prstGeom>
          <a:solidFill>
            <a:srgbClr val="A50021"/>
          </a:solidFill>
          <a:ln w="9525">
            <a:solidFill>
              <a:srgbClr val="A50021"/>
            </a:solidFill>
            <a:miter lim="800000"/>
            <a:headEnd/>
            <a:tailEnd/>
          </a:ln>
        </p:spPr>
        <p:txBody>
          <a:bodyPr wrap="none">
            <a:spAutoFit/>
          </a:bodyPr>
          <a:lstStyle/>
          <a:p>
            <a:r>
              <a:rPr lang="en-GB" sz="1800" b="0">
                <a:solidFill>
                  <a:schemeClr val="bg1"/>
                </a:solidFill>
                <a:latin typeface="Arial" charset="0"/>
              </a:rPr>
              <a:t>TST</a:t>
            </a:r>
          </a:p>
        </p:txBody>
      </p:sp>
      <p:sp>
        <p:nvSpPr>
          <p:cNvPr id="105482" name="Text Box 10">
            <a:hlinkClick r:id="" action="ppaction://hlinkshowjump?jump=nextslide"/>
          </p:cNvPr>
          <p:cNvSpPr txBox="1">
            <a:spLocks noChangeArrowheads="1"/>
          </p:cNvSpPr>
          <p:nvPr/>
        </p:nvSpPr>
        <p:spPr bwMode="auto">
          <a:xfrm>
            <a:off x="466725" y="3430588"/>
            <a:ext cx="1900238" cy="376237"/>
          </a:xfrm>
          <a:prstGeom prst="rect">
            <a:avLst/>
          </a:prstGeom>
          <a:solidFill>
            <a:srgbClr val="A50021"/>
          </a:solidFill>
          <a:ln w="9525">
            <a:solidFill>
              <a:srgbClr val="A50021"/>
            </a:solidFill>
            <a:miter lim="800000"/>
            <a:headEnd/>
            <a:tailEnd/>
          </a:ln>
        </p:spPr>
        <p:txBody>
          <a:bodyPr wrap="none">
            <a:spAutoFit/>
          </a:bodyPr>
          <a:lstStyle/>
          <a:p>
            <a:r>
              <a:rPr lang="en-GB" sz="1800" b="0">
                <a:solidFill>
                  <a:schemeClr val="bg1"/>
                </a:solidFill>
                <a:latin typeface="Arial" charset="0"/>
              </a:rPr>
              <a:t>IFN-</a:t>
            </a:r>
            <a:r>
              <a:rPr lang="en-GB" sz="1800" b="0">
                <a:solidFill>
                  <a:schemeClr val="bg1"/>
                </a:solidFill>
                <a:latin typeface="Arial" charset="0"/>
                <a:sym typeface="Symbol" pitchFamily="18" charset="2"/>
              </a:rPr>
              <a:t> techniques</a:t>
            </a:r>
          </a:p>
        </p:txBody>
      </p:sp>
      <p:sp>
        <p:nvSpPr>
          <p:cNvPr id="105483" name="Text Box 11">
            <a:hlinkClick r:id="rId5" action="ppaction://hlinksldjump"/>
          </p:cNvPr>
          <p:cNvSpPr txBox="1">
            <a:spLocks noChangeArrowheads="1"/>
          </p:cNvSpPr>
          <p:nvPr/>
        </p:nvSpPr>
        <p:spPr bwMode="auto">
          <a:xfrm>
            <a:off x="7026275" y="2870200"/>
            <a:ext cx="1565275" cy="650875"/>
          </a:xfrm>
          <a:prstGeom prst="rect">
            <a:avLst/>
          </a:prstGeom>
          <a:solidFill>
            <a:srgbClr val="A50021"/>
          </a:solidFill>
          <a:ln w="9525">
            <a:solidFill>
              <a:srgbClr val="A50021"/>
            </a:solidFill>
            <a:miter lim="800000"/>
            <a:headEnd/>
            <a:tailEnd/>
          </a:ln>
        </p:spPr>
        <p:txBody>
          <a:bodyPr wrap="none">
            <a:spAutoFit/>
          </a:bodyPr>
          <a:lstStyle/>
          <a:p>
            <a:r>
              <a:rPr lang="en-GB" sz="1800" b="0">
                <a:solidFill>
                  <a:schemeClr val="bg1"/>
                </a:solidFill>
                <a:latin typeface="Arial" charset="0"/>
              </a:rPr>
              <a:t>Molecular</a:t>
            </a:r>
          </a:p>
          <a:p>
            <a:r>
              <a:rPr lang="en-GB" sz="1800" b="0">
                <a:solidFill>
                  <a:schemeClr val="bg1"/>
                </a:solidFill>
                <a:latin typeface="Arial" charset="0"/>
              </a:rPr>
              <a:t>Epidemiology</a:t>
            </a:r>
          </a:p>
        </p:txBody>
      </p:sp>
      <p:sp>
        <p:nvSpPr>
          <p:cNvPr id="105484" name="Text Box 12"/>
          <p:cNvSpPr txBox="1">
            <a:spLocks noChangeArrowheads="1"/>
          </p:cNvSpPr>
          <p:nvPr/>
        </p:nvSpPr>
        <p:spPr bwMode="auto">
          <a:xfrm>
            <a:off x="7092950" y="4149725"/>
            <a:ext cx="777875" cy="376238"/>
          </a:xfrm>
          <a:prstGeom prst="rect">
            <a:avLst/>
          </a:prstGeom>
          <a:solidFill>
            <a:srgbClr val="A50021"/>
          </a:solidFill>
          <a:ln w="9525">
            <a:solidFill>
              <a:srgbClr val="A50021"/>
            </a:solidFill>
            <a:miter lim="800000"/>
            <a:headEnd/>
            <a:tailEnd/>
          </a:ln>
        </p:spPr>
        <p:txBody>
          <a:bodyPr wrap="none">
            <a:spAutoFit/>
          </a:bodyPr>
          <a:lstStyle/>
          <a:p>
            <a:r>
              <a:rPr lang="en-GB" sz="1800" b="0">
                <a:solidFill>
                  <a:schemeClr val="bg1"/>
                </a:solidFill>
                <a:latin typeface="Arial" charset="0"/>
              </a:rPr>
              <a:t>RFLP</a:t>
            </a:r>
          </a:p>
        </p:txBody>
      </p:sp>
      <p:sp>
        <p:nvSpPr>
          <p:cNvPr id="105485" name="Text Box 13"/>
          <p:cNvSpPr txBox="1">
            <a:spLocks noChangeArrowheads="1"/>
          </p:cNvSpPr>
          <p:nvPr/>
        </p:nvSpPr>
        <p:spPr bwMode="auto">
          <a:xfrm>
            <a:off x="7183438" y="4941888"/>
            <a:ext cx="1565275" cy="376237"/>
          </a:xfrm>
          <a:prstGeom prst="rect">
            <a:avLst/>
          </a:prstGeom>
          <a:solidFill>
            <a:srgbClr val="A50021"/>
          </a:solidFill>
          <a:ln w="9525">
            <a:solidFill>
              <a:srgbClr val="A50021"/>
            </a:solidFill>
            <a:miter lim="800000"/>
            <a:headEnd/>
            <a:tailEnd/>
          </a:ln>
        </p:spPr>
        <p:txBody>
          <a:bodyPr wrap="none">
            <a:spAutoFit/>
          </a:bodyPr>
          <a:lstStyle/>
          <a:p>
            <a:r>
              <a:rPr lang="en-GB" sz="1800" b="0" i="1">
                <a:solidFill>
                  <a:schemeClr val="bg1"/>
                </a:solidFill>
                <a:latin typeface="Arial" charset="0"/>
              </a:rPr>
              <a:t>Spoligotyping</a:t>
            </a:r>
          </a:p>
        </p:txBody>
      </p:sp>
      <p:sp>
        <p:nvSpPr>
          <p:cNvPr id="105486" name="Text Box 14"/>
          <p:cNvSpPr txBox="1">
            <a:spLocks noChangeArrowheads="1"/>
          </p:cNvSpPr>
          <p:nvPr/>
        </p:nvSpPr>
        <p:spPr bwMode="auto">
          <a:xfrm>
            <a:off x="8042275" y="4149725"/>
            <a:ext cx="777875" cy="376238"/>
          </a:xfrm>
          <a:prstGeom prst="rect">
            <a:avLst/>
          </a:prstGeom>
          <a:solidFill>
            <a:srgbClr val="A50021"/>
          </a:solidFill>
          <a:ln w="9525">
            <a:solidFill>
              <a:srgbClr val="A50021"/>
            </a:solidFill>
            <a:miter lim="800000"/>
            <a:headEnd/>
            <a:tailEnd/>
          </a:ln>
        </p:spPr>
        <p:txBody>
          <a:bodyPr wrap="none">
            <a:spAutoFit/>
          </a:bodyPr>
          <a:lstStyle/>
          <a:p>
            <a:r>
              <a:rPr lang="en-GB" sz="1800" b="0">
                <a:solidFill>
                  <a:schemeClr val="bg1"/>
                </a:solidFill>
                <a:latin typeface="Arial" charset="0"/>
              </a:rPr>
              <a:t>MIRU</a:t>
            </a:r>
          </a:p>
        </p:txBody>
      </p:sp>
      <p:sp>
        <p:nvSpPr>
          <p:cNvPr id="105487" name="Line 15"/>
          <p:cNvSpPr>
            <a:spLocks noChangeShapeType="1"/>
          </p:cNvSpPr>
          <p:nvPr/>
        </p:nvSpPr>
        <p:spPr bwMode="auto">
          <a:xfrm>
            <a:off x="1116013" y="2222500"/>
            <a:ext cx="0" cy="433388"/>
          </a:xfrm>
          <a:prstGeom prst="line">
            <a:avLst/>
          </a:prstGeom>
          <a:noFill/>
          <a:ln w="9525">
            <a:solidFill>
              <a:srgbClr val="A50021"/>
            </a:solidFill>
            <a:round/>
            <a:headEnd/>
            <a:tailEnd type="triangle" w="med" len="med"/>
          </a:ln>
        </p:spPr>
        <p:txBody>
          <a:bodyPr/>
          <a:lstStyle/>
          <a:p>
            <a:endParaRPr lang="en-US"/>
          </a:p>
        </p:txBody>
      </p:sp>
      <p:sp>
        <p:nvSpPr>
          <p:cNvPr id="105488" name="Line 16"/>
          <p:cNvSpPr>
            <a:spLocks noChangeShapeType="1"/>
          </p:cNvSpPr>
          <p:nvPr/>
        </p:nvSpPr>
        <p:spPr bwMode="auto">
          <a:xfrm>
            <a:off x="1690688" y="2222500"/>
            <a:ext cx="0" cy="1225550"/>
          </a:xfrm>
          <a:prstGeom prst="line">
            <a:avLst/>
          </a:prstGeom>
          <a:noFill/>
          <a:ln w="9525">
            <a:solidFill>
              <a:srgbClr val="A50021"/>
            </a:solidFill>
            <a:round/>
            <a:headEnd/>
            <a:tailEnd type="triangle" w="med" len="med"/>
          </a:ln>
        </p:spPr>
        <p:txBody>
          <a:bodyPr/>
          <a:lstStyle/>
          <a:p>
            <a:endParaRPr lang="en-US"/>
          </a:p>
        </p:txBody>
      </p:sp>
      <p:sp>
        <p:nvSpPr>
          <p:cNvPr id="105489" name="Line 17"/>
          <p:cNvSpPr>
            <a:spLocks noChangeShapeType="1"/>
          </p:cNvSpPr>
          <p:nvPr/>
        </p:nvSpPr>
        <p:spPr bwMode="auto">
          <a:xfrm>
            <a:off x="1116013" y="2222500"/>
            <a:ext cx="574675" cy="0"/>
          </a:xfrm>
          <a:prstGeom prst="line">
            <a:avLst/>
          </a:prstGeom>
          <a:noFill/>
          <a:ln w="9525">
            <a:solidFill>
              <a:srgbClr val="A50021"/>
            </a:solidFill>
            <a:round/>
            <a:headEnd/>
            <a:tailEnd/>
          </a:ln>
        </p:spPr>
        <p:txBody>
          <a:bodyPr/>
          <a:lstStyle/>
          <a:p>
            <a:endParaRPr lang="en-US"/>
          </a:p>
        </p:txBody>
      </p:sp>
      <p:sp>
        <p:nvSpPr>
          <p:cNvPr id="105490" name="Line 18"/>
          <p:cNvSpPr>
            <a:spLocks noChangeShapeType="1"/>
          </p:cNvSpPr>
          <p:nvPr/>
        </p:nvSpPr>
        <p:spPr bwMode="auto">
          <a:xfrm>
            <a:off x="1403350" y="2006600"/>
            <a:ext cx="0" cy="215900"/>
          </a:xfrm>
          <a:prstGeom prst="line">
            <a:avLst/>
          </a:prstGeom>
          <a:noFill/>
          <a:ln w="9525">
            <a:solidFill>
              <a:srgbClr val="A50021"/>
            </a:solidFill>
            <a:round/>
            <a:headEnd/>
            <a:tailEnd type="triangle" w="med" len="med"/>
          </a:ln>
        </p:spPr>
        <p:txBody>
          <a:bodyPr/>
          <a:lstStyle/>
          <a:p>
            <a:endParaRPr lang="en-US"/>
          </a:p>
        </p:txBody>
      </p:sp>
      <p:sp>
        <p:nvSpPr>
          <p:cNvPr id="105491" name="Line 19"/>
          <p:cNvSpPr>
            <a:spLocks noChangeShapeType="1"/>
          </p:cNvSpPr>
          <p:nvPr/>
        </p:nvSpPr>
        <p:spPr bwMode="auto">
          <a:xfrm>
            <a:off x="3059113" y="1069975"/>
            <a:ext cx="0" cy="217488"/>
          </a:xfrm>
          <a:prstGeom prst="line">
            <a:avLst/>
          </a:prstGeom>
          <a:noFill/>
          <a:ln w="9525">
            <a:solidFill>
              <a:srgbClr val="A50021"/>
            </a:solidFill>
            <a:round/>
            <a:headEnd/>
            <a:tailEnd type="triangle" w="med" len="med"/>
          </a:ln>
        </p:spPr>
        <p:txBody>
          <a:bodyPr/>
          <a:lstStyle/>
          <a:p>
            <a:endParaRPr lang="en-US"/>
          </a:p>
        </p:txBody>
      </p:sp>
      <p:sp>
        <p:nvSpPr>
          <p:cNvPr id="105492" name="Line 20"/>
          <p:cNvSpPr>
            <a:spLocks noChangeShapeType="1"/>
          </p:cNvSpPr>
          <p:nvPr/>
        </p:nvSpPr>
        <p:spPr bwMode="auto">
          <a:xfrm>
            <a:off x="1619250" y="1287463"/>
            <a:ext cx="0" cy="360362"/>
          </a:xfrm>
          <a:prstGeom prst="line">
            <a:avLst/>
          </a:prstGeom>
          <a:noFill/>
          <a:ln w="9525">
            <a:solidFill>
              <a:srgbClr val="A50021"/>
            </a:solidFill>
            <a:round/>
            <a:headEnd/>
            <a:tailEnd type="triangle" w="med" len="med"/>
          </a:ln>
        </p:spPr>
        <p:txBody>
          <a:bodyPr/>
          <a:lstStyle/>
          <a:p>
            <a:endParaRPr lang="en-US"/>
          </a:p>
        </p:txBody>
      </p:sp>
      <p:sp>
        <p:nvSpPr>
          <p:cNvPr id="105493" name="Line 21"/>
          <p:cNvSpPr>
            <a:spLocks noChangeShapeType="1"/>
          </p:cNvSpPr>
          <p:nvPr/>
        </p:nvSpPr>
        <p:spPr bwMode="auto">
          <a:xfrm>
            <a:off x="4500563" y="1287463"/>
            <a:ext cx="0" cy="360362"/>
          </a:xfrm>
          <a:prstGeom prst="line">
            <a:avLst/>
          </a:prstGeom>
          <a:noFill/>
          <a:ln w="9525">
            <a:solidFill>
              <a:srgbClr val="A50021"/>
            </a:solidFill>
            <a:round/>
            <a:headEnd/>
            <a:tailEnd type="triangle" w="med" len="med"/>
          </a:ln>
        </p:spPr>
        <p:txBody>
          <a:bodyPr/>
          <a:lstStyle/>
          <a:p>
            <a:endParaRPr lang="en-US"/>
          </a:p>
        </p:txBody>
      </p:sp>
      <p:sp>
        <p:nvSpPr>
          <p:cNvPr id="105494" name="Line 22"/>
          <p:cNvSpPr>
            <a:spLocks noChangeShapeType="1"/>
          </p:cNvSpPr>
          <p:nvPr/>
        </p:nvSpPr>
        <p:spPr bwMode="auto">
          <a:xfrm>
            <a:off x="4500563" y="2006600"/>
            <a:ext cx="0" cy="360363"/>
          </a:xfrm>
          <a:prstGeom prst="line">
            <a:avLst/>
          </a:prstGeom>
          <a:noFill/>
          <a:ln w="9525">
            <a:solidFill>
              <a:srgbClr val="A50021"/>
            </a:solidFill>
            <a:round/>
            <a:headEnd/>
            <a:tailEnd type="triangle" w="med" len="med"/>
          </a:ln>
        </p:spPr>
        <p:txBody>
          <a:bodyPr/>
          <a:lstStyle/>
          <a:p>
            <a:endParaRPr lang="en-US"/>
          </a:p>
        </p:txBody>
      </p:sp>
      <p:sp>
        <p:nvSpPr>
          <p:cNvPr id="105495" name="Line 23"/>
          <p:cNvSpPr>
            <a:spLocks noChangeShapeType="1"/>
          </p:cNvSpPr>
          <p:nvPr/>
        </p:nvSpPr>
        <p:spPr bwMode="auto">
          <a:xfrm>
            <a:off x="4500563" y="2727325"/>
            <a:ext cx="0" cy="360363"/>
          </a:xfrm>
          <a:prstGeom prst="line">
            <a:avLst/>
          </a:prstGeom>
          <a:noFill/>
          <a:ln w="9525">
            <a:solidFill>
              <a:srgbClr val="A50021"/>
            </a:solidFill>
            <a:round/>
            <a:headEnd/>
            <a:tailEnd type="triangle" w="med" len="med"/>
          </a:ln>
        </p:spPr>
        <p:txBody>
          <a:bodyPr/>
          <a:lstStyle/>
          <a:p>
            <a:endParaRPr lang="en-US"/>
          </a:p>
        </p:txBody>
      </p:sp>
      <p:sp>
        <p:nvSpPr>
          <p:cNvPr id="105496" name="Line 24"/>
          <p:cNvSpPr>
            <a:spLocks noChangeShapeType="1"/>
          </p:cNvSpPr>
          <p:nvPr/>
        </p:nvSpPr>
        <p:spPr bwMode="auto">
          <a:xfrm>
            <a:off x="4500563" y="3446463"/>
            <a:ext cx="0" cy="360362"/>
          </a:xfrm>
          <a:prstGeom prst="line">
            <a:avLst/>
          </a:prstGeom>
          <a:noFill/>
          <a:ln w="9525">
            <a:solidFill>
              <a:srgbClr val="A50021"/>
            </a:solidFill>
            <a:round/>
            <a:headEnd/>
            <a:tailEnd type="triangle" w="med" len="med"/>
          </a:ln>
        </p:spPr>
        <p:txBody>
          <a:bodyPr/>
          <a:lstStyle/>
          <a:p>
            <a:endParaRPr lang="en-US"/>
          </a:p>
        </p:txBody>
      </p:sp>
      <p:sp>
        <p:nvSpPr>
          <p:cNvPr id="105497" name="Line 25"/>
          <p:cNvSpPr>
            <a:spLocks noChangeShapeType="1"/>
          </p:cNvSpPr>
          <p:nvPr/>
        </p:nvSpPr>
        <p:spPr bwMode="auto">
          <a:xfrm>
            <a:off x="4500563" y="4167188"/>
            <a:ext cx="0" cy="360362"/>
          </a:xfrm>
          <a:prstGeom prst="line">
            <a:avLst/>
          </a:prstGeom>
          <a:noFill/>
          <a:ln w="9525">
            <a:solidFill>
              <a:srgbClr val="A50021"/>
            </a:solidFill>
            <a:round/>
            <a:headEnd/>
            <a:tailEnd type="triangle" w="med" len="med"/>
          </a:ln>
        </p:spPr>
        <p:txBody>
          <a:bodyPr/>
          <a:lstStyle/>
          <a:p>
            <a:endParaRPr lang="en-US"/>
          </a:p>
        </p:txBody>
      </p:sp>
      <p:sp>
        <p:nvSpPr>
          <p:cNvPr id="105498" name="Line 26"/>
          <p:cNvSpPr>
            <a:spLocks noChangeShapeType="1"/>
          </p:cNvSpPr>
          <p:nvPr/>
        </p:nvSpPr>
        <p:spPr bwMode="auto">
          <a:xfrm>
            <a:off x="5795963" y="3230563"/>
            <a:ext cx="1223962" cy="0"/>
          </a:xfrm>
          <a:prstGeom prst="line">
            <a:avLst/>
          </a:prstGeom>
          <a:noFill/>
          <a:ln w="9525">
            <a:solidFill>
              <a:srgbClr val="A50021"/>
            </a:solidFill>
            <a:round/>
            <a:headEnd/>
            <a:tailEnd type="triangle" w="med" len="med"/>
          </a:ln>
        </p:spPr>
        <p:txBody>
          <a:bodyPr/>
          <a:lstStyle/>
          <a:p>
            <a:endParaRPr lang="en-US"/>
          </a:p>
        </p:txBody>
      </p:sp>
      <p:sp>
        <p:nvSpPr>
          <p:cNvPr id="105499" name="Line 27"/>
          <p:cNvSpPr>
            <a:spLocks noChangeShapeType="1"/>
          </p:cNvSpPr>
          <p:nvPr/>
        </p:nvSpPr>
        <p:spPr bwMode="auto">
          <a:xfrm>
            <a:off x="7597775" y="3806825"/>
            <a:ext cx="790575" cy="0"/>
          </a:xfrm>
          <a:prstGeom prst="line">
            <a:avLst/>
          </a:prstGeom>
          <a:noFill/>
          <a:ln w="9525">
            <a:solidFill>
              <a:srgbClr val="A50021"/>
            </a:solidFill>
            <a:round/>
            <a:headEnd/>
            <a:tailEnd/>
          </a:ln>
        </p:spPr>
        <p:txBody>
          <a:bodyPr/>
          <a:lstStyle/>
          <a:p>
            <a:endParaRPr lang="en-US"/>
          </a:p>
        </p:txBody>
      </p:sp>
      <p:sp>
        <p:nvSpPr>
          <p:cNvPr id="105500" name="Line 28"/>
          <p:cNvSpPr>
            <a:spLocks noChangeShapeType="1"/>
          </p:cNvSpPr>
          <p:nvPr/>
        </p:nvSpPr>
        <p:spPr bwMode="auto">
          <a:xfrm>
            <a:off x="7956550" y="3517900"/>
            <a:ext cx="0" cy="288925"/>
          </a:xfrm>
          <a:prstGeom prst="line">
            <a:avLst/>
          </a:prstGeom>
          <a:noFill/>
          <a:ln w="9525">
            <a:solidFill>
              <a:srgbClr val="A50021"/>
            </a:solidFill>
            <a:round/>
            <a:headEnd/>
            <a:tailEnd type="triangle" w="med" len="med"/>
          </a:ln>
        </p:spPr>
        <p:txBody>
          <a:bodyPr/>
          <a:lstStyle/>
          <a:p>
            <a:endParaRPr lang="en-US"/>
          </a:p>
        </p:txBody>
      </p:sp>
      <p:sp>
        <p:nvSpPr>
          <p:cNvPr id="105501" name="Line 29"/>
          <p:cNvSpPr>
            <a:spLocks noChangeShapeType="1"/>
          </p:cNvSpPr>
          <p:nvPr/>
        </p:nvSpPr>
        <p:spPr bwMode="auto">
          <a:xfrm>
            <a:off x="7596188" y="3805238"/>
            <a:ext cx="0" cy="360362"/>
          </a:xfrm>
          <a:prstGeom prst="line">
            <a:avLst/>
          </a:prstGeom>
          <a:noFill/>
          <a:ln w="9525">
            <a:solidFill>
              <a:srgbClr val="A50021"/>
            </a:solidFill>
            <a:round/>
            <a:headEnd/>
            <a:tailEnd type="triangle" w="med" len="med"/>
          </a:ln>
        </p:spPr>
        <p:txBody>
          <a:bodyPr/>
          <a:lstStyle/>
          <a:p>
            <a:endParaRPr lang="en-US"/>
          </a:p>
        </p:txBody>
      </p:sp>
      <p:sp>
        <p:nvSpPr>
          <p:cNvPr id="105502" name="Line 30"/>
          <p:cNvSpPr>
            <a:spLocks noChangeShapeType="1"/>
          </p:cNvSpPr>
          <p:nvPr/>
        </p:nvSpPr>
        <p:spPr bwMode="auto">
          <a:xfrm>
            <a:off x="8388350" y="3805238"/>
            <a:ext cx="0" cy="360362"/>
          </a:xfrm>
          <a:prstGeom prst="line">
            <a:avLst/>
          </a:prstGeom>
          <a:noFill/>
          <a:ln w="9525">
            <a:solidFill>
              <a:srgbClr val="A50021"/>
            </a:solidFill>
            <a:round/>
            <a:headEnd/>
            <a:tailEnd type="triangle" w="med" len="med"/>
          </a:ln>
        </p:spPr>
        <p:txBody>
          <a:bodyPr/>
          <a:lstStyle/>
          <a:p>
            <a:endParaRPr lang="en-US"/>
          </a:p>
        </p:txBody>
      </p:sp>
      <p:sp>
        <p:nvSpPr>
          <p:cNvPr id="105503" name="Line 31"/>
          <p:cNvSpPr>
            <a:spLocks noChangeShapeType="1"/>
          </p:cNvSpPr>
          <p:nvPr/>
        </p:nvSpPr>
        <p:spPr bwMode="auto">
          <a:xfrm>
            <a:off x="7956550" y="3806825"/>
            <a:ext cx="0" cy="1150938"/>
          </a:xfrm>
          <a:prstGeom prst="line">
            <a:avLst/>
          </a:prstGeom>
          <a:noFill/>
          <a:ln w="9525">
            <a:solidFill>
              <a:srgbClr val="A50021"/>
            </a:solidFill>
            <a:round/>
            <a:headEnd/>
            <a:tailEnd type="triangle" w="med" len="med"/>
          </a:ln>
        </p:spPr>
        <p:txBody>
          <a:bodyPr/>
          <a:lstStyle/>
          <a:p>
            <a:endParaRPr lang="en-US"/>
          </a:p>
        </p:txBody>
      </p:sp>
      <p:sp>
        <p:nvSpPr>
          <p:cNvPr id="105504" name="Text Box 32">
            <a:hlinkClick r:id="rId6" action="ppaction://hlinksldjump"/>
          </p:cNvPr>
          <p:cNvSpPr txBox="1">
            <a:spLocks noChangeArrowheads="1"/>
          </p:cNvSpPr>
          <p:nvPr/>
        </p:nvSpPr>
        <p:spPr bwMode="auto">
          <a:xfrm>
            <a:off x="611188" y="4886325"/>
            <a:ext cx="2593975" cy="1200150"/>
          </a:xfrm>
          <a:prstGeom prst="rect">
            <a:avLst/>
          </a:prstGeom>
          <a:solidFill>
            <a:srgbClr val="A50021"/>
          </a:solidFill>
          <a:ln w="9525">
            <a:solidFill>
              <a:srgbClr val="A50021"/>
            </a:solidFill>
            <a:miter lim="800000"/>
            <a:headEnd/>
            <a:tailEnd/>
          </a:ln>
        </p:spPr>
        <p:txBody>
          <a:bodyPr wrap="none">
            <a:spAutoFit/>
          </a:bodyPr>
          <a:lstStyle/>
          <a:p>
            <a:r>
              <a:rPr lang="en-GB" sz="1800" b="0">
                <a:solidFill>
                  <a:schemeClr val="bg1"/>
                </a:solidFill>
                <a:latin typeface="Arial" charset="0"/>
              </a:rPr>
              <a:t>Molecular methods</a:t>
            </a:r>
          </a:p>
          <a:p>
            <a:pPr>
              <a:buFontTx/>
              <a:buChar char="-"/>
            </a:pPr>
            <a:r>
              <a:rPr lang="en-GB" sz="1800" b="0">
                <a:solidFill>
                  <a:schemeClr val="bg1"/>
                </a:solidFill>
                <a:latin typeface="Arial" charset="0"/>
              </a:rPr>
              <a:t>Detection</a:t>
            </a:r>
          </a:p>
          <a:p>
            <a:pPr>
              <a:buFontTx/>
              <a:buChar char="-"/>
            </a:pPr>
            <a:r>
              <a:rPr lang="en-GB" sz="1800" b="0">
                <a:solidFill>
                  <a:schemeClr val="bg1"/>
                </a:solidFill>
                <a:latin typeface="Arial" charset="0"/>
              </a:rPr>
              <a:t>Identification</a:t>
            </a:r>
          </a:p>
          <a:p>
            <a:pPr>
              <a:buFontTx/>
              <a:buChar char="-"/>
            </a:pPr>
            <a:r>
              <a:rPr lang="en-GB" sz="1800" b="0">
                <a:solidFill>
                  <a:schemeClr val="bg1"/>
                </a:solidFill>
                <a:latin typeface="Arial" charset="0"/>
              </a:rPr>
              <a:t>Detection of resistance</a:t>
            </a:r>
          </a:p>
        </p:txBody>
      </p:sp>
      <p:pic>
        <p:nvPicPr>
          <p:cNvPr id="15393" name="Picture 33" descr="BK"/>
          <p:cNvPicPr>
            <a:picLocks noChangeAspect="1" noChangeArrowheads="1"/>
          </p:cNvPicPr>
          <p:nvPr/>
        </p:nvPicPr>
        <p:blipFill>
          <a:blip r:embed="rId7" cstate="print"/>
          <a:srcRect/>
          <a:stretch>
            <a:fillRect/>
          </a:stretch>
        </p:blipFill>
        <p:spPr bwMode="auto">
          <a:xfrm>
            <a:off x="6732588" y="476250"/>
            <a:ext cx="2016125" cy="1673225"/>
          </a:xfrm>
          <a:prstGeom prst="rect">
            <a:avLst/>
          </a:prstGeom>
          <a:solidFill>
            <a:srgbClr val="A50021"/>
          </a:solidFill>
          <a:ln w="9525">
            <a:solidFill>
              <a:srgbClr val="A50021"/>
            </a:solidFill>
            <a:miter lim="800000"/>
            <a:headEnd/>
            <a:tailEnd/>
          </a:ln>
        </p:spPr>
      </p:pic>
      <p:sp>
        <p:nvSpPr>
          <p:cNvPr id="105506" name="Line 34"/>
          <p:cNvSpPr>
            <a:spLocks noChangeShapeType="1"/>
          </p:cNvSpPr>
          <p:nvPr/>
        </p:nvSpPr>
        <p:spPr bwMode="auto">
          <a:xfrm flipH="1">
            <a:off x="2700338" y="2149475"/>
            <a:ext cx="1800225" cy="0"/>
          </a:xfrm>
          <a:prstGeom prst="line">
            <a:avLst/>
          </a:prstGeom>
          <a:noFill/>
          <a:ln w="9525">
            <a:solidFill>
              <a:srgbClr val="A50021"/>
            </a:solidFill>
            <a:round/>
            <a:headEnd/>
            <a:tailEnd/>
          </a:ln>
        </p:spPr>
        <p:txBody>
          <a:bodyPr/>
          <a:lstStyle/>
          <a:p>
            <a:endParaRPr lang="en-US"/>
          </a:p>
        </p:txBody>
      </p:sp>
      <p:sp>
        <p:nvSpPr>
          <p:cNvPr id="105507" name="Line 35"/>
          <p:cNvSpPr>
            <a:spLocks noChangeShapeType="1"/>
          </p:cNvSpPr>
          <p:nvPr/>
        </p:nvSpPr>
        <p:spPr bwMode="auto">
          <a:xfrm flipH="1">
            <a:off x="1619250" y="1285875"/>
            <a:ext cx="1439863" cy="0"/>
          </a:xfrm>
          <a:prstGeom prst="line">
            <a:avLst/>
          </a:prstGeom>
          <a:noFill/>
          <a:ln w="9525">
            <a:solidFill>
              <a:srgbClr val="A50021"/>
            </a:solidFill>
            <a:round/>
            <a:headEnd/>
            <a:tailEnd/>
          </a:ln>
        </p:spPr>
        <p:txBody>
          <a:bodyPr/>
          <a:lstStyle/>
          <a:p>
            <a:endParaRPr lang="en-US"/>
          </a:p>
        </p:txBody>
      </p:sp>
      <p:sp>
        <p:nvSpPr>
          <p:cNvPr id="105508" name="Line 36"/>
          <p:cNvSpPr>
            <a:spLocks noChangeShapeType="1"/>
          </p:cNvSpPr>
          <p:nvPr/>
        </p:nvSpPr>
        <p:spPr bwMode="auto">
          <a:xfrm>
            <a:off x="3059113" y="1285875"/>
            <a:ext cx="1441450" cy="0"/>
          </a:xfrm>
          <a:prstGeom prst="line">
            <a:avLst/>
          </a:prstGeom>
          <a:noFill/>
          <a:ln w="9525">
            <a:solidFill>
              <a:srgbClr val="A50021"/>
            </a:solidFill>
            <a:round/>
            <a:headEnd/>
            <a:tailEnd/>
          </a:ln>
        </p:spPr>
        <p:txBody>
          <a:bodyPr/>
          <a:lstStyle/>
          <a:p>
            <a:endParaRPr lang="en-US"/>
          </a:p>
        </p:txBody>
      </p:sp>
      <p:sp>
        <p:nvSpPr>
          <p:cNvPr id="105509" name="Line 37"/>
          <p:cNvSpPr>
            <a:spLocks noChangeShapeType="1"/>
          </p:cNvSpPr>
          <p:nvPr/>
        </p:nvSpPr>
        <p:spPr bwMode="auto">
          <a:xfrm>
            <a:off x="2700338" y="2149475"/>
            <a:ext cx="0" cy="2736850"/>
          </a:xfrm>
          <a:prstGeom prst="line">
            <a:avLst/>
          </a:prstGeom>
          <a:noFill/>
          <a:ln w="9525">
            <a:solidFill>
              <a:srgbClr val="A5002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box(in)">
                                      <p:cBhvr>
                                        <p:cTn id="7" dur="500"/>
                                        <p:tgtEl>
                                          <p:spTgt spid="1054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5491"/>
                                        </p:tgtEl>
                                        <p:attrNameLst>
                                          <p:attrName>style.visibility</p:attrName>
                                        </p:attrNameLst>
                                      </p:cBhvr>
                                      <p:to>
                                        <p:strVal val="visible"/>
                                      </p:to>
                                    </p:set>
                                    <p:animEffect transition="in" filter="box(in)">
                                      <p:cBhvr>
                                        <p:cTn id="12" dur="500"/>
                                        <p:tgtEl>
                                          <p:spTgt spid="10549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5507"/>
                                        </p:tgtEl>
                                        <p:attrNameLst>
                                          <p:attrName>style.visibility</p:attrName>
                                        </p:attrNameLst>
                                      </p:cBhvr>
                                      <p:to>
                                        <p:strVal val="visible"/>
                                      </p:to>
                                    </p:set>
                                    <p:animEffect transition="in" filter="box(in)">
                                      <p:cBhvr>
                                        <p:cTn id="15" dur="500"/>
                                        <p:tgtEl>
                                          <p:spTgt spid="10550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5492"/>
                                        </p:tgtEl>
                                        <p:attrNameLst>
                                          <p:attrName>style.visibility</p:attrName>
                                        </p:attrNameLst>
                                      </p:cBhvr>
                                      <p:to>
                                        <p:strVal val="visible"/>
                                      </p:to>
                                    </p:set>
                                    <p:animEffect transition="in" filter="box(in)">
                                      <p:cBhvr>
                                        <p:cTn id="18" dur="500"/>
                                        <p:tgtEl>
                                          <p:spTgt spid="10549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05475"/>
                                        </p:tgtEl>
                                        <p:attrNameLst>
                                          <p:attrName>style.visibility</p:attrName>
                                        </p:attrNameLst>
                                      </p:cBhvr>
                                      <p:to>
                                        <p:strVal val="visible"/>
                                      </p:to>
                                    </p:set>
                                    <p:animEffect transition="in" filter="box(in)">
                                      <p:cBhvr>
                                        <p:cTn id="21" dur="500"/>
                                        <p:tgtEl>
                                          <p:spTgt spid="10547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5490"/>
                                        </p:tgtEl>
                                        <p:attrNameLst>
                                          <p:attrName>style.visibility</p:attrName>
                                        </p:attrNameLst>
                                      </p:cBhvr>
                                      <p:to>
                                        <p:strVal val="visible"/>
                                      </p:to>
                                    </p:set>
                                    <p:animEffect transition="in" filter="box(in)">
                                      <p:cBhvr>
                                        <p:cTn id="26" dur="500"/>
                                        <p:tgtEl>
                                          <p:spTgt spid="10549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05489"/>
                                        </p:tgtEl>
                                        <p:attrNameLst>
                                          <p:attrName>style.visibility</p:attrName>
                                        </p:attrNameLst>
                                      </p:cBhvr>
                                      <p:to>
                                        <p:strVal val="visible"/>
                                      </p:to>
                                    </p:set>
                                    <p:animEffect transition="in" filter="box(in)">
                                      <p:cBhvr>
                                        <p:cTn id="29" dur="500"/>
                                        <p:tgtEl>
                                          <p:spTgt spid="10548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05487"/>
                                        </p:tgtEl>
                                        <p:attrNameLst>
                                          <p:attrName>style.visibility</p:attrName>
                                        </p:attrNameLst>
                                      </p:cBhvr>
                                      <p:to>
                                        <p:strVal val="visible"/>
                                      </p:to>
                                    </p:set>
                                    <p:animEffect transition="in" filter="box(in)">
                                      <p:cBhvr>
                                        <p:cTn id="32" dur="500"/>
                                        <p:tgtEl>
                                          <p:spTgt spid="10548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05481"/>
                                        </p:tgtEl>
                                        <p:attrNameLst>
                                          <p:attrName>style.visibility</p:attrName>
                                        </p:attrNameLst>
                                      </p:cBhvr>
                                      <p:to>
                                        <p:strVal val="visible"/>
                                      </p:to>
                                    </p:set>
                                    <p:animEffect transition="in" filter="box(in)">
                                      <p:cBhvr>
                                        <p:cTn id="35" dur="500"/>
                                        <p:tgtEl>
                                          <p:spTgt spid="10548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5508"/>
                                        </p:tgtEl>
                                        <p:attrNameLst>
                                          <p:attrName>style.visibility</p:attrName>
                                        </p:attrNameLst>
                                      </p:cBhvr>
                                      <p:to>
                                        <p:strVal val="visible"/>
                                      </p:to>
                                    </p:set>
                                    <p:animEffect transition="in" filter="box(in)">
                                      <p:cBhvr>
                                        <p:cTn id="40" dur="500"/>
                                        <p:tgtEl>
                                          <p:spTgt spid="105508"/>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05493"/>
                                        </p:tgtEl>
                                        <p:attrNameLst>
                                          <p:attrName>style.visibility</p:attrName>
                                        </p:attrNameLst>
                                      </p:cBhvr>
                                      <p:to>
                                        <p:strVal val="visible"/>
                                      </p:to>
                                    </p:set>
                                    <p:animEffect transition="in" filter="box(in)">
                                      <p:cBhvr>
                                        <p:cTn id="43" dur="500"/>
                                        <p:tgtEl>
                                          <p:spTgt spid="105493"/>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05476"/>
                                        </p:tgtEl>
                                        <p:attrNameLst>
                                          <p:attrName>style.visibility</p:attrName>
                                        </p:attrNameLst>
                                      </p:cBhvr>
                                      <p:to>
                                        <p:strVal val="visible"/>
                                      </p:to>
                                    </p:set>
                                    <p:animEffect transition="in" filter="box(in)">
                                      <p:cBhvr>
                                        <p:cTn id="46" dur="500"/>
                                        <p:tgtEl>
                                          <p:spTgt spid="105476"/>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05494"/>
                                        </p:tgtEl>
                                        <p:attrNameLst>
                                          <p:attrName>style.visibility</p:attrName>
                                        </p:attrNameLst>
                                      </p:cBhvr>
                                      <p:to>
                                        <p:strVal val="visible"/>
                                      </p:to>
                                    </p:set>
                                    <p:animEffect transition="in" filter="box(in)">
                                      <p:cBhvr>
                                        <p:cTn id="51" dur="500"/>
                                        <p:tgtEl>
                                          <p:spTgt spid="105494"/>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05477"/>
                                        </p:tgtEl>
                                        <p:attrNameLst>
                                          <p:attrName>style.visibility</p:attrName>
                                        </p:attrNameLst>
                                      </p:cBhvr>
                                      <p:to>
                                        <p:strVal val="visible"/>
                                      </p:to>
                                    </p:set>
                                    <p:animEffect transition="in" filter="box(in)">
                                      <p:cBhvr>
                                        <p:cTn id="54" dur="500"/>
                                        <p:tgtEl>
                                          <p:spTgt spid="105477"/>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05495"/>
                                        </p:tgtEl>
                                        <p:attrNameLst>
                                          <p:attrName>style.visibility</p:attrName>
                                        </p:attrNameLst>
                                      </p:cBhvr>
                                      <p:to>
                                        <p:strVal val="visible"/>
                                      </p:to>
                                    </p:set>
                                    <p:animEffect transition="in" filter="box(in)">
                                      <p:cBhvr>
                                        <p:cTn id="59" dur="500"/>
                                        <p:tgtEl>
                                          <p:spTgt spid="105495"/>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05478"/>
                                        </p:tgtEl>
                                        <p:attrNameLst>
                                          <p:attrName>style.visibility</p:attrName>
                                        </p:attrNameLst>
                                      </p:cBhvr>
                                      <p:to>
                                        <p:strVal val="visible"/>
                                      </p:to>
                                    </p:set>
                                    <p:animEffect transition="in" filter="box(in)">
                                      <p:cBhvr>
                                        <p:cTn id="62" dur="500"/>
                                        <p:tgtEl>
                                          <p:spTgt spid="10547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05496"/>
                                        </p:tgtEl>
                                        <p:attrNameLst>
                                          <p:attrName>style.visibility</p:attrName>
                                        </p:attrNameLst>
                                      </p:cBhvr>
                                      <p:to>
                                        <p:strVal val="visible"/>
                                      </p:to>
                                    </p:set>
                                    <p:animEffect transition="in" filter="box(in)">
                                      <p:cBhvr>
                                        <p:cTn id="67" dur="500"/>
                                        <p:tgtEl>
                                          <p:spTgt spid="105496"/>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105479"/>
                                        </p:tgtEl>
                                        <p:attrNameLst>
                                          <p:attrName>style.visibility</p:attrName>
                                        </p:attrNameLst>
                                      </p:cBhvr>
                                      <p:to>
                                        <p:strVal val="visible"/>
                                      </p:to>
                                    </p:set>
                                    <p:animEffect transition="in" filter="box(in)">
                                      <p:cBhvr>
                                        <p:cTn id="70" dur="500"/>
                                        <p:tgtEl>
                                          <p:spTgt spid="105479"/>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5497"/>
                                        </p:tgtEl>
                                        <p:attrNameLst>
                                          <p:attrName>style.visibility</p:attrName>
                                        </p:attrNameLst>
                                      </p:cBhvr>
                                      <p:to>
                                        <p:strVal val="visible"/>
                                      </p:to>
                                    </p:set>
                                    <p:animEffect transition="in" filter="box(in)">
                                      <p:cBhvr>
                                        <p:cTn id="75" dur="500"/>
                                        <p:tgtEl>
                                          <p:spTgt spid="105497"/>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105480"/>
                                        </p:tgtEl>
                                        <p:attrNameLst>
                                          <p:attrName>style.visibility</p:attrName>
                                        </p:attrNameLst>
                                      </p:cBhvr>
                                      <p:to>
                                        <p:strVal val="visible"/>
                                      </p:to>
                                    </p:set>
                                    <p:animEffect transition="in" filter="box(in)">
                                      <p:cBhvr>
                                        <p:cTn id="78" dur="500"/>
                                        <p:tgtEl>
                                          <p:spTgt spid="105480"/>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105506"/>
                                        </p:tgtEl>
                                        <p:attrNameLst>
                                          <p:attrName>style.visibility</p:attrName>
                                        </p:attrNameLst>
                                      </p:cBhvr>
                                      <p:to>
                                        <p:strVal val="visible"/>
                                      </p:to>
                                    </p:set>
                                    <p:animEffect transition="in" filter="box(in)">
                                      <p:cBhvr>
                                        <p:cTn id="83" dur="500"/>
                                        <p:tgtEl>
                                          <p:spTgt spid="105506"/>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105509"/>
                                        </p:tgtEl>
                                        <p:attrNameLst>
                                          <p:attrName>style.visibility</p:attrName>
                                        </p:attrNameLst>
                                      </p:cBhvr>
                                      <p:to>
                                        <p:strVal val="visible"/>
                                      </p:to>
                                    </p:set>
                                    <p:animEffect transition="in" filter="box(in)">
                                      <p:cBhvr>
                                        <p:cTn id="86" dur="500"/>
                                        <p:tgtEl>
                                          <p:spTgt spid="105509"/>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105504"/>
                                        </p:tgtEl>
                                        <p:attrNameLst>
                                          <p:attrName>style.visibility</p:attrName>
                                        </p:attrNameLst>
                                      </p:cBhvr>
                                      <p:to>
                                        <p:strVal val="visible"/>
                                      </p:to>
                                    </p:set>
                                    <p:animEffect transition="in" filter="box(in)">
                                      <p:cBhvr>
                                        <p:cTn id="89" dur="500"/>
                                        <p:tgtEl>
                                          <p:spTgt spid="105504"/>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105483"/>
                                        </p:tgtEl>
                                        <p:attrNameLst>
                                          <p:attrName>style.visibility</p:attrName>
                                        </p:attrNameLst>
                                      </p:cBhvr>
                                      <p:to>
                                        <p:strVal val="visible"/>
                                      </p:to>
                                    </p:set>
                                    <p:animEffect transition="in" filter="box(in)">
                                      <p:cBhvr>
                                        <p:cTn id="94" dur="500"/>
                                        <p:tgtEl>
                                          <p:spTgt spid="105483"/>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105498"/>
                                        </p:tgtEl>
                                        <p:attrNameLst>
                                          <p:attrName>style.visibility</p:attrName>
                                        </p:attrNameLst>
                                      </p:cBhvr>
                                      <p:to>
                                        <p:strVal val="visible"/>
                                      </p:to>
                                    </p:set>
                                    <p:animEffect transition="in" filter="box(in)">
                                      <p:cBhvr>
                                        <p:cTn id="97" dur="500"/>
                                        <p:tgtEl>
                                          <p:spTgt spid="105498"/>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105500"/>
                                        </p:tgtEl>
                                        <p:attrNameLst>
                                          <p:attrName>style.visibility</p:attrName>
                                        </p:attrNameLst>
                                      </p:cBhvr>
                                      <p:to>
                                        <p:strVal val="visible"/>
                                      </p:to>
                                    </p:set>
                                    <p:animEffect transition="in" filter="box(in)">
                                      <p:cBhvr>
                                        <p:cTn id="102" dur="500"/>
                                        <p:tgtEl>
                                          <p:spTgt spid="105500"/>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105484"/>
                                        </p:tgtEl>
                                        <p:attrNameLst>
                                          <p:attrName>style.visibility</p:attrName>
                                        </p:attrNameLst>
                                      </p:cBhvr>
                                      <p:to>
                                        <p:strVal val="visible"/>
                                      </p:to>
                                    </p:set>
                                    <p:animEffect transition="in" filter="box(in)">
                                      <p:cBhvr>
                                        <p:cTn id="105" dur="500"/>
                                        <p:tgtEl>
                                          <p:spTgt spid="105484"/>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105503"/>
                                        </p:tgtEl>
                                        <p:attrNameLst>
                                          <p:attrName>style.visibility</p:attrName>
                                        </p:attrNameLst>
                                      </p:cBhvr>
                                      <p:to>
                                        <p:strVal val="visible"/>
                                      </p:to>
                                    </p:set>
                                    <p:animEffect transition="in" filter="box(in)">
                                      <p:cBhvr>
                                        <p:cTn id="108" dur="500"/>
                                        <p:tgtEl>
                                          <p:spTgt spid="105503"/>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105499"/>
                                        </p:tgtEl>
                                        <p:attrNameLst>
                                          <p:attrName>style.visibility</p:attrName>
                                        </p:attrNameLst>
                                      </p:cBhvr>
                                      <p:to>
                                        <p:strVal val="visible"/>
                                      </p:to>
                                    </p:set>
                                    <p:animEffect transition="in" filter="box(in)">
                                      <p:cBhvr>
                                        <p:cTn id="111" dur="500"/>
                                        <p:tgtEl>
                                          <p:spTgt spid="105499"/>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105501"/>
                                        </p:tgtEl>
                                        <p:attrNameLst>
                                          <p:attrName>style.visibility</p:attrName>
                                        </p:attrNameLst>
                                      </p:cBhvr>
                                      <p:to>
                                        <p:strVal val="visible"/>
                                      </p:to>
                                    </p:set>
                                    <p:animEffect transition="in" filter="box(in)">
                                      <p:cBhvr>
                                        <p:cTn id="114" dur="500"/>
                                        <p:tgtEl>
                                          <p:spTgt spid="105501"/>
                                        </p:tgtEl>
                                      </p:cBhvr>
                                    </p:animEffect>
                                  </p:childTnLst>
                                </p:cTn>
                              </p:par>
                              <p:par>
                                <p:cTn id="115" presetID="4" presetClass="entr" presetSubtype="16" fill="hold" grpId="0" nodeType="withEffect">
                                  <p:stCondLst>
                                    <p:cond delay="0"/>
                                  </p:stCondLst>
                                  <p:childTnLst>
                                    <p:set>
                                      <p:cBhvr>
                                        <p:cTn id="116" dur="1" fill="hold">
                                          <p:stCondLst>
                                            <p:cond delay="0"/>
                                          </p:stCondLst>
                                        </p:cTn>
                                        <p:tgtEl>
                                          <p:spTgt spid="105502"/>
                                        </p:tgtEl>
                                        <p:attrNameLst>
                                          <p:attrName>style.visibility</p:attrName>
                                        </p:attrNameLst>
                                      </p:cBhvr>
                                      <p:to>
                                        <p:strVal val="visible"/>
                                      </p:to>
                                    </p:set>
                                    <p:animEffect transition="in" filter="box(in)">
                                      <p:cBhvr>
                                        <p:cTn id="117" dur="500"/>
                                        <p:tgtEl>
                                          <p:spTgt spid="105502"/>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105486"/>
                                        </p:tgtEl>
                                        <p:attrNameLst>
                                          <p:attrName>style.visibility</p:attrName>
                                        </p:attrNameLst>
                                      </p:cBhvr>
                                      <p:to>
                                        <p:strVal val="visible"/>
                                      </p:to>
                                    </p:set>
                                    <p:animEffect transition="in" filter="box(in)">
                                      <p:cBhvr>
                                        <p:cTn id="120" dur="500"/>
                                        <p:tgtEl>
                                          <p:spTgt spid="105486"/>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105485"/>
                                        </p:tgtEl>
                                        <p:attrNameLst>
                                          <p:attrName>style.visibility</p:attrName>
                                        </p:attrNameLst>
                                      </p:cBhvr>
                                      <p:to>
                                        <p:strVal val="visible"/>
                                      </p:to>
                                    </p:set>
                                    <p:animEffect transition="in" filter="box(in)">
                                      <p:cBhvr>
                                        <p:cTn id="123" dur="500"/>
                                        <p:tgtEl>
                                          <p:spTgt spid="105485"/>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05488"/>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05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p:bldP spid="105475" grpId="0" animBg="1"/>
      <p:bldP spid="105476" grpId="0" animBg="1"/>
      <p:bldP spid="105477" grpId="0" animBg="1"/>
      <p:bldP spid="105478" grpId="0" animBg="1"/>
      <p:bldP spid="105479" grpId="0" animBg="1"/>
      <p:bldP spid="105480" grpId="0" animBg="1"/>
      <p:bldP spid="105481" grpId="0" animBg="1"/>
      <p:bldP spid="105482" grpId="0" animBg="1"/>
      <p:bldP spid="105483" grpId="0" animBg="1"/>
      <p:bldP spid="105484" grpId="0" animBg="1"/>
      <p:bldP spid="105485" grpId="0" animBg="1"/>
      <p:bldP spid="105486" grpId="0" animBg="1"/>
      <p:bldP spid="105487" grpId="0" animBg="1"/>
      <p:bldP spid="105488" grpId="0" animBg="1"/>
      <p:bldP spid="105489" grpId="0" animBg="1"/>
      <p:bldP spid="105490" grpId="0" animBg="1"/>
      <p:bldP spid="105491" grpId="0" animBg="1"/>
      <p:bldP spid="105492" grpId="0" animBg="1"/>
      <p:bldP spid="105493" grpId="0" animBg="1"/>
      <p:bldP spid="105494" grpId="0" animBg="1"/>
      <p:bldP spid="105495" grpId="0" animBg="1"/>
      <p:bldP spid="105496" grpId="0" animBg="1"/>
      <p:bldP spid="105497" grpId="0" animBg="1"/>
      <p:bldP spid="105498" grpId="0" animBg="1"/>
      <p:bldP spid="105499" grpId="0" animBg="1"/>
      <p:bldP spid="105500" grpId="0" animBg="1"/>
      <p:bldP spid="105501" grpId="0" animBg="1"/>
      <p:bldP spid="105502" grpId="0" animBg="1"/>
      <p:bldP spid="105503" grpId="0" animBg="1"/>
      <p:bldP spid="105504" grpId="0" animBg="1"/>
      <p:bldP spid="105506" grpId="0" animBg="1"/>
      <p:bldP spid="105507" grpId="0" animBg="1"/>
      <p:bldP spid="105508" grpId="0" animBg="1"/>
      <p:bldP spid="1055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Diagnostics </a:t>
            </a:r>
            <a:r>
              <a:rPr lang="en-IN" b="1" dirty="0" smtClean="0"/>
              <a:t>Tools</a:t>
            </a:r>
            <a:endParaRPr lang="en-IN" b="1" dirty="0"/>
          </a:p>
        </p:txBody>
      </p:sp>
      <p:graphicFrame>
        <p:nvGraphicFramePr>
          <p:cNvPr id="6" name="Content Placeholder 5"/>
          <p:cNvGraphicFramePr>
            <a:graphicFrameLocks noGrp="1"/>
          </p:cNvGraphicFramePr>
          <p:nvPr>
            <p:ph idx="1"/>
            <p:extLst/>
          </p:nvPr>
        </p:nvGraphicFramePr>
        <p:xfrm>
          <a:off x="525780" y="1691640"/>
          <a:ext cx="802386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517163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858000" cy="1219200"/>
          </a:xfrm>
        </p:spPr>
        <p:txBody>
          <a:bodyPr/>
          <a:lstStyle/>
          <a:p>
            <a:r>
              <a:rPr lang="en-US" b="1" dirty="0"/>
              <a:t>Diagnostic Tools</a:t>
            </a:r>
            <a:endParaRPr lang="en-IN" b="1" dirty="0"/>
          </a:p>
        </p:txBody>
      </p:sp>
      <p:sp>
        <p:nvSpPr>
          <p:cNvPr id="3" name="Content Placeholder 2"/>
          <p:cNvSpPr>
            <a:spLocks noGrp="1"/>
          </p:cNvSpPr>
          <p:nvPr>
            <p:ph idx="1"/>
          </p:nvPr>
        </p:nvSpPr>
        <p:spPr>
          <a:xfrm>
            <a:off x="1314450" y="1295400"/>
            <a:ext cx="6343650" cy="5562600"/>
          </a:xfrm>
        </p:spPr>
        <p:txBody>
          <a:bodyPr>
            <a:noAutofit/>
          </a:bodyPr>
          <a:lstStyle/>
          <a:p>
            <a:pPr marL="0" indent="0">
              <a:buNone/>
            </a:pPr>
            <a:r>
              <a:rPr lang="en-US" b="1" dirty="0"/>
              <a:t>Tools for microbiological confirmation of TB </a:t>
            </a:r>
          </a:p>
          <a:p>
            <a:pPr marL="0" indent="0" algn="just">
              <a:buNone/>
            </a:pPr>
            <a:r>
              <a:rPr lang="en-US" dirty="0"/>
              <a:t>All efforts should be undertaken for microbiologically confirming the diagnosis in presumptive TB patients. Under RNTCP, acceptable methods for microbiological diagnosis of TB are:</a:t>
            </a:r>
          </a:p>
          <a:p>
            <a:pPr marL="0" indent="0" algn="just">
              <a:buNone/>
            </a:pPr>
            <a:endParaRPr lang="en-US" sz="2000" dirty="0"/>
          </a:p>
          <a:p>
            <a:pPr marL="0" indent="0">
              <a:buNone/>
            </a:pPr>
            <a:r>
              <a:rPr lang="en-US" sz="2000" dirty="0"/>
              <a:t>		</a:t>
            </a: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IN" sz="1400" dirty="0"/>
          </a:p>
        </p:txBody>
      </p:sp>
      <p:sp>
        <p:nvSpPr>
          <p:cNvPr id="5" name="Rectangle 4"/>
          <p:cNvSpPr/>
          <p:nvPr/>
        </p:nvSpPr>
        <p:spPr>
          <a:xfrm>
            <a:off x="1943103" y="5276671"/>
            <a:ext cx="5543549"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1219170"/>
            <a:r>
              <a:rPr lang="en-IN" b="1" dirty="0">
                <a:solidFill>
                  <a:prstClr val="black"/>
                </a:solidFill>
                <a:latin typeface="Calibri"/>
              </a:rPr>
              <a:t>Drug Sensitivity Testing:</a:t>
            </a:r>
            <a:endParaRPr lang="en-IN" dirty="0">
              <a:solidFill>
                <a:prstClr val="black"/>
              </a:solidFill>
              <a:latin typeface="Calibri"/>
            </a:endParaRPr>
          </a:p>
          <a:p>
            <a:pPr marL="609585" lvl="1" defTabSz="1219170"/>
            <a:r>
              <a:rPr lang="en-IN" dirty="0">
                <a:solidFill>
                  <a:prstClr val="black"/>
                </a:solidFill>
                <a:latin typeface="Calibri"/>
              </a:rPr>
              <a:t>Modified PST for MGIT 960 system (for both first and second line drugs)</a:t>
            </a:r>
          </a:p>
          <a:p>
            <a:pPr marL="609585" lvl="1" defTabSz="1219170"/>
            <a:r>
              <a:rPr lang="en-IN" dirty="0">
                <a:solidFill>
                  <a:prstClr val="black"/>
                </a:solidFill>
                <a:latin typeface="Calibri"/>
              </a:rPr>
              <a:t>Economic variant of Proportion sensitivity testing (1%) using LJ medium (as a back up when indicated)</a:t>
            </a:r>
          </a:p>
        </p:txBody>
      </p:sp>
    </p:spTree>
    <p:extLst>
      <p:ext uri="{BB962C8B-B14F-4D97-AF65-F5344CB8AC3E}">
        <p14:creationId xmlns:p14="http://schemas.microsoft.com/office/powerpoint/2010/main" xmlns="" val="4184278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FFFFFF"/>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FFFFFF"/>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3180</Words>
  <Application>Microsoft Office PowerPoint</Application>
  <PresentationFormat>On-screen Show (4:3)</PresentationFormat>
  <Paragraphs>657</Paragraphs>
  <Slides>65</Slides>
  <Notes>22</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Office Theme</vt:lpstr>
      <vt:lpstr>Foto de Photo Editor</vt:lpstr>
      <vt:lpstr>Chart</vt:lpstr>
      <vt:lpstr>CLINICAL FEATURES, DIAGNOSIS &amp; MANAGEMENT OF TUBERCULOSIS</vt:lpstr>
      <vt:lpstr>CLINICAL FEATURES</vt:lpstr>
      <vt:lpstr>Slide 3</vt:lpstr>
      <vt:lpstr>Slide 4</vt:lpstr>
      <vt:lpstr>SIGNS</vt:lpstr>
      <vt:lpstr>Slide 6</vt:lpstr>
      <vt:lpstr>Slide 7</vt:lpstr>
      <vt:lpstr>Diagnostics Tools</vt:lpstr>
      <vt:lpstr>Diagnostic Tools</vt:lpstr>
      <vt:lpstr>Turnaround time</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CHEST X-RAYS</vt:lpstr>
      <vt:lpstr>Slide 31</vt:lpstr>
      <vt:lpstr>Slide 32</vt:lpstr>
      <vt:lpstr>Slide 33</vt:lpstr>
      <vt:lpstr>Slide 34</vt:lpstr>
      <vt:lpstr>Slide 35</vt:lpstr>
      <vt:lpstr>History of TB  Sanatoriums</vt:lpstr>
      <vt:lpstr>Breakthrough in the Fight Against TB </vt:lpstr>
      <vt:lpstr>Breakthrough in the Fight Against TB (</vt:lpstr>
      <vt:lpstr>TB Resurgence</vt:lpstr>
      <vt:lpstr>TB Prevention and Control Efforts</vt:lpstr>
      <vt:lpstr>TB History Timeline</vt:lpstr>
      <vt:lpstr>WHAT IS DOTS?</vt:lpstr>
      <vt:lpstr>PRINCIPLES OF DOTS STRATERGY</vt:lpstr>
      <vt:lpstr>SCIENTIFIC BASIS OF DOTS</vt:lpstr>
      <vt:lpstr>BIOLOGICAL MECHANISM OF  INTERMMITENT CHEMOTHERAPY</vt:lpstr>
      <vt:lpstr>WHAT IS RNTCP?</vt:lpstr>
      <vt:lpstr>Slide 47</vt:lpstr>
      <vt:lpstr>STOP TB STRATEGY</vt:lpstr>
      <vt:lpstr>GOAL OF RNTCP</vt:lpstr>
      <vt:lpstr>TRAEATMENT GUIDELINES</vt:lpstr>
      <vt:lpstr>Slide 51</vt:lpstr>
      <vt:lpstr>Slide 52</vt:lpstr>
      <vt:lpstr>Slide 53</vt:lpstr>
      <vt:lpstr>2nd LINE DRUGS</vt:lpstr>
      <vt:lpstr>Classes of Anti TB Drugs recommended for treatment of DR-TB</vt:lpstr>
      <vt:lpstr>REGIMENS</vt:lpstr>
      <vt:lpstr>TREATMENT REGIMENS IN SPECIAL SITUATIONS</vt:lpstr>
      <vt:lpstr>Slide 58</vt:lpstr>
      <vt:lpstr>Slide 59</vt:lpstr>
      <vt:lpstr>Extra-pulmonary TB</vt:lpstr>
      <vt:lpstr>Daily Dose Schedule for Adults  (as per weight bands)</vt:lpstr>
      <vt:lpstr>Slide 62</vt:lpstr>
      <vt:lpstr>      4FDC</vt:lpstr>
      <vt:lpstr>        3FDC</vt:lpstr>
      <vt:lpstr>Drug Dosage for Paediatric TB</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HONEY</cp:lastModifiedBy>
  <cp:revision>27</cp:revision>
  <dcterms:created xsi:type="dcterms:W3CDTF">2006-08-16T00:00:00Z</dcterms:created>
  <dcterms:modified xsi:type="dcterms:W3CDTF">2020-04-27T09:39:17Z</dcterms:modified>
</cp:coreProperties>
</file>