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4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820BF0-9C57-4850-B078-2B11244E5CBD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A9A68AFB-ABEE-4B15-A538-3A2B37DED8E0}">
      <dgm:prSet phldrT="[Text]"/>
      <dgm:spPr/>
      <dgm:t>
        <a:bodyPr/>
        <a:lstStyle/>
        <a:p>
          <a:r>
            <a:rPr lang="en-IN" dirty="0" smtClean="0"/>
            <a:t>Oral phase</a:t>
          </a:r>
          <a:endParaRPr lang="en-IN" dirty="0"/>
        </a:p>
      </dgm:t>
    </dgm:pt>
    <dgm:pt modelId="{AC0961D6-5C92-4181-9CCB-FDDCA0574DBD}" type="parTrans" cxnId="{6D7B8973-FA97-403D-A998-B2A6C172D88C}">
      <dgm:prSet/>
      <dgm:spPr/>
      <dgm:t>
        <a:bodyPr/>
        <a:lstStyle/>
        <a:p>
          <a:endParaRPr lang="en-IN"/>
        </a:p>
      </dgm:t>
    </dgm:pt>
    <dgm:pt modelId="{EF06D195-30E6-499F-A07A-3D441AA0B073}" type="sibTrans" cxnId="{6D7B8973-FA97-403D-A998-B2A6C172D88C}">
      <dgm:prSet/>
      <dgm:spPr/>
      <dgm:t>
        <a:bodyPr/>
        <a:lstStyle/>
        <a:p>
          <a:endParaRPr lang="en-IN"/>
        </a:p>
      </dgm:t>
    </dgm:pt>
    <dgm:pt modelId="{D6721B9A-468D-4B3A-99C4-FA0A66BA0F60}">
      <dgm:prSet phldrT="[Text]" custT="1"/>
      <dgm:spPr/>
      <dgm:t>
        <a:bodyPr/>
        <a:lstStyle/>
        <a:p>
          <a:r>
            <a:rPr lang="en-IN" sz="2800" dirty="0" smtClean="0"/>
            <a:t>Mastication</a:t>
          </a:r>
        </a:p>
        <a:p>
          <a:r>
            <a:rPr lang="en-IN" sz="2800" dirty="0" smtClean="0"/>
            <a:t>Salivation</a:t>
          </a:r>
        </a:p>
        <a:p>
          <a:r>
            <a:rPr lang="en-IN" sz="2800" dirty="0" smtClean="0"/>
            <a:t>Movement of tongue, soft  palate</a:t>
          </a:r>
          <a:endParaRPr lang="en-IN" sz="2800" dirty="0"/>
        </a:p>
      </dgm:t>
    </dgm:pt>
    <dgm:pt modelId="{30C2E347-30C9-4396-BA97-4C179750BD41}" type="parTrans" cxnId="{B40FE44C-3DB0-4723-AC7B-3FF1355273A2}">
      <dgm:prSet/>
      <dgm:spPr/>
      <dgm:t>
        <a:bodyPr/>
        <a:lstStyle/>
        <a:p>
          <a:endParaRPr lang="en-IN"/>
        </a:p>
      </dgm:t>
    </dgm:pt>
    <dgm:pt modelId="{61E62D02-F002-4163-9A7D-59B85AA3E9A1}" type="sibTrans" cxnId="{B40FE44C-3DB0-4723-AC7B-3FF1355273A2}">
      <dgm:prSet/>
      <dgm:spPr/>
      <dgm:t>
        <a:bodyPr/>
        <a:lstStyle/>
        <a:p>
          <a:endParaRPr lang="en-IN"/>
        </a:p>
      </dgm:t>
    </dgm:pt>
    <dgm:pt modelId="{75607C93-3FF1-46FA-896E-7BC2402FD434}">
      <dgm:prSet phldrT="[Text]"/>
      <dgm:spPr/>
      <dgm:t>
        <a:bodyPr/>
        <a:lstStyle/>
        <a:p>
          <a:r>
            <a:rPr lang="en-IN" dirty="0" smtClean="0"/>
            <a:t>Pharyngeal phase</a:t>
          </a:r>
          <a:endParaRPr lang="en-IN" dirty="0"/>
        </a:p>
      </dgm:t>
    </dgm:pt>
    <dgm:pt modelId="{144DC337-088C-44EA-94C5-3F7F590B58F4}" type="parTrans" cxnId="{9F8FE513-A041-460F-832C-86431DAFEC11}">
      <dgm:prSet/>
      <dgm:spPr/>
      <dgm:t>
        <a:bodyPr/>
        <a:lstStyle/>
        <a:p>
          <a:endParaRPr lang="en-IN"/>
        </a:p>
      </dgm:t>
    </dgm:pt>
    <dgm:pt modelId="{122095FF-6E50-46B4-9C30-4AC39FECB1FB}" type="sibTrans" cxnId="{9F8FE513-A041-460F-832C-86431DAFEC11}">
      <dgm:prSet/>
      <dgm:spPr/>
      <dgm:t>
        <a:bodyPr/>
        <a:lstStyle/>
        <a:p>
          <a:endParaRPr lang="en-IN"/>
        </a:p>
      </dgm:t>
    </dgm:pt>
    <dgm:pt modelId="{9D94FCA0-8049-4BD7-8188-5F875C7E71C3}">
      <dgm:prSet phldrT="[Text]"/>
      <dgm:spPr/>
      <dgm:t>
        <a:bodyPr/>
        <a:lstStyle/>
        <a:p>
          <a:r>
            <a:rPr lang="en-IN" dirty="0" smtClean="0"/>
            <a:t>Closure of oral, nasopharyngeal isthmus and larynx.</a:t>
          </a:r>
        </a:p>
        <a:p>
          <a:r>
            <a:rPr lang="en-IN" dirty="0" smtClean="0"/>
            <a:t>Opening of cricopharynx</a:t>
          </a:r>
          <a:endParaRPr lang="en-IN" dirty="0"/>
        </a:p>
      </dgm:t>
    </dgm:pt>
    <dgm:pt modelId="{B360891A-0BD5-4172-ABEF-F6A20481A7D3}" type="parTrans" cxnId="{9BDE0AC6-64A9-4788-B2B3-13F9AB64A54A}">
      <dgm:prSet/>
      <dgm:spPr/>
      <dgm:t>
        <a:bodyPr/>
        <a:lstStyle/>
        <a:p>
          <a:endParaRPr lang="en-IN"/>
        </a:p>
      </dgm:t>
    </dgm:pt>
    <dgm:pt modelId="{931ADBCD-D9F4-4F8D-8E7A-9EAEE70EFE9D}" type="sibTrans" cxnId="{9BDE0AC6-64A9-4788-B2B3-13F9AB64A54A}">
      <dgm:prSet/>
      <dgm:spPr/>
      <dgm:t>
        <a:bodyPr/>
        <a:lstStyle/>
        <a:p>
          <a:endParaRPr lang="en-IN"/>
        </a:p>
      </dgm:t>
    </dgm:pt>
    <dgm:pt modelId="{1ABADC46-646A-4FBD-A0A2-D8EE383A8A07}">
      <dgm:prSet phldrT="[Text]"/>
      <dgm:spPr/>
      <dgm:t>
        <a:bodyPr/>
        <a:lstStyle/>
        <a:p>
          <a:r>
            <a:rPr lang="en-IN" dirty="0" smtClean="0"/>
            <a:t>Esophageal phase</a:t>
          </a:r>
          <a:endParaRPr lang="en-IN" dirty="0"/>
        </a:p>
      </dgm:t>
    </dgm:pt>
    <dgm:pt modelId="{178324AE-F43E-47E5-B6AD-6232768DB413}" type="parTrans" cxnId="{D657C3FE-91BE-4595-A484-FA84F16663D3}">
      <dgm:prSet/>
      <dgm:spPr/>
      <dgm:t>
        <a:bodyPr/>
        <a:lstStyle/>
        <a:p>
          <a:endParaRPr lang="en-IN"/>
        </a:p>
      </dgm:t>
    </dgm:pt>
    <dgm:pt modelId="{F61C5F69-4B91-44F5-8735-8F90C072C6F5}" type="sibTrans" cxnId="{D657C3FE-91BE-4595-A484-FA84F16663D3}">
      <dgm:prSet/>
      <dgm:spPr/>
      <dgm:t>
        <a:bodyPr/>
        <a:lstStyle/>
        <a:p>
          <a:endParaRPr lang="en-IN"/>
        </a:p>
      </dgm:t>
    </dgm:pt>
    <dgm:pt modelId="{110B9EB5-691F-4876-84DA-30EF9B691380}">
      <dgm:prSet phldrT="[Text]"/>
      <dgm:spPr/>
      <dgm:t>
        <a:bodyPr/>
        <a:lstStyle/>
        <a:p>
          <a:r>
            <a:rPr lang="en-IN" dirty="0" smtClean="0"/>
            <a:t>Involuntary propulsion of bolus</a:t>
          </a:r>
          <a:endParaRPr lang="en-IN" dirty="0"/>
        </a:p>
      </dgm:t>
    </dgm:pt>
    <dgm:pt modelId="{416D7740-FB8F-4C2E-B8A7-7999C52523B9}" type="parTrans" cxnId="{1153F618-C9D3-49BB-B11E-A80DB21E8734}">
      <dgm:prSet/>
      <dgm:spPr/>
      <dgm:t>
        <a:bodyPr/>
        <a:lstStyle/>
        <a:p>
          <a:endParaRPr lang="en-IN"/>
        </a:p>
      </dgm:t>
    </dgm:pt>
    <dgm:pt modelId="{57B805C3-37FB-43EC-973F-0B5A4211F84A}" type="sibTrans" cxnId="{1153F618-C9D3-49BB-B11E-A80DB21E8734}">
      <dgm:prSet/>
      <dgm:spPr/>
      <dgm:t>
        <a:bodyPr/>
        <a:lstStyle/>
        <a:p>
          <a:endParaRPr lang="en-IN"/>
        </a:p>
      </dgm:t>
    </dgm:pt>
    <dgm:pt modelId="{90B17418-3254-46FC-9C69-5BF7620A6E2C}" type="pres">
      <dgm:prSet presAssocID="{4B820BF0-9C57-4850-B078-2B11244E5CBD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80E3F097-5304-4355-9A9F-D50636DE304F}" type="pres">
      <dgm:prSet presAssocID="{A9A68AFB-ABEE-4B15-A538-3A2B37DED8E0}" presName="horFlow" presStyleCnt="0"/>
      <dgm:spPr/>
    </dgm:pt>
    <dgm:pt modelId="{CD99B705-86D4-4099-8082-897D248E6991}" type="pres">
      <dgm:prSet presAssocID="{A9A68AFB-ABEE-4B15-A538-3A2B37DED8E0}" presName="bigChev" presStyleLbl="node1" presStyleIdx="0" presStyleCnt="3" custScaleX="62945"/>
      <dgm:spPr/>
    </dgm:pt>
    <dgm:pt modelId="{3497F37D-99FC-4C1D-87DE-C25264B29758}" type="pres">
      <dgm:prSet presAssocID="{30C2E347-30C9-4396-BA97-4C179750BD41}" presName="parTrans" presStyleCnt="0"/>
      <dgm:spPr/>
    </dgm:pt>
    <dgm:pt modelId="{2C132283-218A-4CA2-AFEB-23B68BBB24D2}" type="pres">
      <dgm:prSet presAssocID="{D6721B9A-468D-4B3A-99C4-FA0A66BA0F60}" presName="node" presStyleLbl="alignAccFollowNode1" presStyleIdx="0" presStyleCnt="3" custScaleX="205543" custScaleY="114628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4A576CC-CAF7-46F0-8694-677B62FD52F7}" type="pres">
      <dgm:prSet presAssocID="{A9A68AFB-ABEE-4B15-A538-3A2B37DED8E0}" presName="vSp" presStyleCnt="0"/>
      <dgm:spPr/>
    </dgm:pt>
    <dgm:pt modelId="{C6D1D815-AEDD-4AFF-96E8-353DAD7E13BA}" type="pres">
      <dgm:prSet presAssocID="{75607C93-3FF1-46FA-896E-7BC2402FD434}" presName="horFlow" presStyleCnt="0"/>
      <dgm:spPr/>
    </dgm:pt>
    <dgm:pt modelId="{6E063FFB-DBDC-4FF9-8559-E352D8F71C29}" type="pres">
      <dgm:prSet presAssocID="{75607C93-3FF1-46FA-896E-7BC2402FD434}" presName="bigChev" presStyleLbl="node1" presStyleIdx="1" presStyleCnt="3" custScaleX="69696"/>
      <dgm:spPr/>
      <dgm:t>
        <a:bodyPr/>
        <a:lstStyle/>
        <a:p>
          <a:endParaRPr lang="en-IN"/>
        </a:p>
      </dgm:t>
    </dgm:pt>
    <dgm:pt modelId="{7D524A79-7423-4821-A112-F3ECD166E362}" type="pres">
      <dgm:prSet presAssocID="{B360891A-0BD5-4172-ABEF-F6A20481A7D3}" presName="parTrans" presStyleCnt="0"/>
      <dgm:spPr/>
    </dgm:pt>
    <dgm:pt modelId="{73264A33-106B-412E-B743-485C171C614A}" type="pres">
      <dgm:prSet presAssocID="{9D94FCA0-8049-4BD7-8188-5F875C7E71C3}" presName="node" presStyleLbl="alignAccFollowNode1" presStyleIdx="1" presStyleCnt="3" custScaleX="197229" custScaleY="123977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E7A4082-0B07-4865-B1AC-CFB4D6F604DC}" type="pres">
      <dgm:prSet presAssocID="{75607C93-3FF1-46FA-896E-7BC2402FD434}" presName="vSp" presStyleCnt="0"/>
      <dgm:spPr/>
    </dgm:pt>
    <dgm:pt modelId="{AB71B77B-61EC-4B83-A77B-9DF042C7652C}" type="pres">
      <dgm:prSet presAssocID="{1ABADC46-646A-4FBD-A0A2-D8EE383A8A07}" presName="horFlow" presStyleCnt="0"/>
      <dgm:spPr/>
    </dgm:pt>
    <dgm:pt modelId="{3684AAE3-223E-493F-A903-5E1208AE386C}" type="pres">
      <dgm:prSet presAssocID="{1ABADC46-646A-4FBD-A0A2-D8EE383A8A07}" presName="bigChev" presStyleLbl="node1" presStyleIdx="2" presStyleCnt="3" custScaleX="74128"/>
      <dgm:spPr/>
    </dgm:pt>
    <dgm:pt modelId="{B3012C25-3A5C-4F3B-856D-AD51E4E5388F}" type="pres">
      <dgm:prSet presAssocID="{416D7740-FB8F-4C2E-B8A7-7999C52523B9}" presName="parTrans" presStyleCnt="0"/>
      <dgm:spPr/>
    </dgm:pt>
    <dgm:pt modelId="{6FBD505F-5FD9-49A2-A2DC-B3183518E7F4}" type="pres">
      <dgm:prSet presAssocID="{110B9EB5-691F-4876-84DA-30EF9B691380}" presName="node" presStyleLbl="alignAccFollowNode1" presStyleIdx="2" presStyleCnt="3" custScaleX="188721" custScaleY="97223" custLinFactNeighborX="52960" custLinFactNeighborY="105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77AC3E27-ECCA-4E9F-9D0F-756AEE6601AE}" type="presOf" srcId="{75607C93-3FF1-46FA-896E-7BC2402FD434}" destId="{6E063FFB-DBDC-4FF9-8559-E352D8F71C29}" srcOrd="0" destOrd="0" presId="urn:microsoft.com/office/officeart/2005/8/layout/lProcess3"/>
    <dgm:cxn modelId="{D657C3FE-91BE-4595-A484-FA84F16663D3}" srcId="{4B820BF0-9C57-4850-B078-2B11244E5CBD}" destId="{1ABADC46-646A-4FBD-A0A2-D8EE383A8A07}" srcOrd="2" destOrd="0" parTransId="{178324AE-F43E-47E5-B6AD-6232768DB413}" sibTransId="{F61C5F69-4B91-44F5-8735-8F90C072C6F5}"/>
    <dgm:cxn modelId="{EC011893-106E-40E4-9C3D-D511DB58002C}" type="presOf" srcId="{1ABADC46-646A-4FBD-A0A2-D8EE383A8A07}" destId="{3684AAE3-223E-493F-A903-5E1208AE386C}" srcOrd="0" destOrd="0" presId="urn:microsoft.com/office/officeart/2005/8/layout/lProcess3"/>
    <dgm:cxn modelId="{F66D577F-0A6A-47CC-83EB-530C1840A6FE}" type="presOf" srcId="{D6721B9A-468D-4B3A-99C4-FA0A66BA0F60}" destId="{2C132283-218A-4CA2-AFEB-23B68BBB24D2}" srcOrd="0" destOrd="0" presId="urn:microsoft.com/office/officeart/2005/8/layout/lProcess3"/>
    <dgm:cxn modelId="{6D7B8973-FA97-403D-A998-B2A6C172D88C}" srcId="{4B820BF0-9C57-4850-B078-2B11244E5CBD}" destId="{A9A68AFB-ABEE-4B15-A538-3A2B37DED8E0}" srcOrd="0" destOrd="0" parTransId="{AC0961D6-5C92-4181-9CCB-FDDCA0574DBD}" sibTransId="{EF06D195-30E6-499F-A07A-3D441AA0B073}"/>
    <dgm:cxn modelId="{9BDE0AC6-64A9-4788-B2B3-13F9AB64A54A}" srcId="{75607C93-3FF1-46FA-896E-7BC2402FD434}" destId="{9D94FCA0-8049-4BD7-8188-5F875C7E71C3}" srcOrd="0" destOrd="0" parTransId="{B360891A-0BD5-4172-ABEF-F6A20481A7D3}" sibTransId="{931ADBCD-D9F4-4F8D-8E7A-9EAEE70EFE9D}"/>
    <dgm:cxn modelId="{1153F618-C9D3-49BB-B11E-A80DB21E8734}" srcId="{1ABADC46-646A-4FBD-A0A2-D8EE383A8A07}" destId="{110B9EB5-691F-4876-84DA-30EF9B691380}" srcOrd="0" destOrd="0" parTransId="{416D7740-FB8F-4C2E-B8A7-7999C52523B9}" sibTransId="{57B805C3-37FB-43EC-973F-0B5A4211F84A}"/>
    <dgm:cxn modelId="{5922CC21-76FD-474A-BDC1-947167CD0E52}" type="presOf" srcId="{9D94FCA0-8049-4BD7-8188-5F875C7E71C3}" destId="{73264A33-106B-412E-B743-485C171C614A}" srcOrd="0" destOrd="0" presId="urn:microsoft.com/office/officeart/2005/8/layout/lProcess3"/>
    <dgm:cxn modelId="{9F8FE513-A041-460F-832C-86431DAFEC11}" srcId="{4B820BF0-9C57-4850-B078-2B11244E5CBD}" destId="{75607C93-3FF1-46FA-896E-7BC2402FD434}" srcOrd="1" destOrd="0" parTransId="{144DC337-088C-44EA-94C5-3F7F590B58F4}" sibTransId="{122095FF-6E50-46B4-9C30-4AC39FECB1FB}"/>
    <dgm:cxn modelId="{B40FE44C-3DB0-4723-AC7B-3FF1355273A2}" srcId="{A9A68AFB-ABEE-4B15-A538-3A2B37DED8E0}" destId="{D6721B9A-468D-4B3A-99C4-FA0A66BA0F60}" srcOrd="0" destOrd="0" parTransId="{30C2E347-30C9-4396-BA97-4C179750BD41}" sibTransId="{61E62D02-F002-4163-9A7D-59B85AA3E9A1}"/>
    <dgm:cxn modelId="{C619B2D4-01E5-4152-B987-0DC5A2F4AFAC}" type="presOf" srcId="{A9A68AFB-ABEE-4B15-A538-3A2B37DED8E0}" destId="{CD99B705-86D4-4099-8082-897D248E6991}" srcOrd="0" destOrd="0" presId="urn:microsoft.com/office/officeart/2005/8/layout/lProcess3"/>
    <dgm:cxn modelId="{AF145415-29AA-40E4-85F0-88D24B6BD3E9}" type="presOf" srcId="{110B9EB5-691F-4876-84DA-30EF9B691380}" destId="{6FBD505F-5FD9-49A2-A2DC-B3183518E7F4}" srcOrd="0" destOrd="0" presId="urn:microsoft.com/office/officeart/2005/8/layout/lProcess3"/>
    <dgm:cxn modelId="{092BA9FB-6226-4BBD-A1F2-3F488E32AD7E}" type="presOf" srcId="{4B820BF0-9C57-4850-B078-2B11244E5CBD}" destId="{90B17418-3254-46FC-9C69-5BF7620A6E2C}" srcOrd="0" destOrd="0" presId="urn:microsoft.com/office/officeart/2005/8/layout/lProcess3"/>
    <dgm:cxn modelId="{C64381AD-AABB-4767-A922-19C31F8BEEF0}" type="presParOf" srcId="{90B17418-3254-46FC-9C69-5BF7620A6E2C}" destId="{80E3F097-5304-4355-9A9F-D50636DE304F}" srcOrd="0" destOrd="0" presId="urn:microsoft.com/office/officeart/2005/8/layout/lProcess3"/>
    <dgm:cxn modelId="{34CD17D8-4622-4CA0-B19E-342A494190BF}" type="presParOf" srcId="{80E3F097-5304-4355-9A9F-D50636DE304F}" destId="{CD99B705-86D4-4099-8082-897D248E6991}" srcOrd="0" destOrd="0" presId="urn:microsoft.com/office/officeart/2005/8/layout/lProcess3"/>
    <dgm:cxn modelId="{58A7D45D-001C-48BB-92CC-C681940D00C3}" type="presParOf" srcId="{80E3F097-5304-4355-9A9F-D50636DE304F}" destId="{3497F37D-99FC-4C1D-87DE-C25264B29758}" srcOrd="1" destOrd="0" presId="urn:microsoft.com/office/officeart/2005/8/layout/lProcess3"/>
    <dgm:cxn modelId="{98C3703F-B18C-40B7-92C1-2A2105F26A1A}" type="presParOf" srcId="{80E3F097-5304-4355-9A9F-D50636DE304F}" destId="{2C132283-218A-4CA2-AFEB-23B68BBB24D2}" srcOrd="2" destOrd="0" presId="urn:microsoft.com/office/officeart/2005/8/layout/lProcess3"/>
    <dgm:cxn modelId="{28C4B155-B966-488A-9A2E-6B4156AA4F13}" type="presParOf" srcId="{90B17418-3254-46FC-9C69-5BF7620A6E2C}" destId="{34A576CC-CAF7-46F0-8694-677B62FD52F7}" srcOrd="1" destOrd="0" presId="urn:microsoft.com/office/officeart/2005/8/layout/lProcess3"/>
    <dgm:cxn modelId="{207B2036-6E85-4026-B006-57AED6867808}" type="presParOf" srcId="{90B17418-3254-46FC-9C69-5BF7620A6E2C}" destId="{C6D1D815-AEDD-4AFF-96E8-353DAD7E13BA}" srcOrd="2" destOrd="0" presId="urn:microsoft.com/office/officeart/2005/8/layout/lProcess3"/>
    <dgm:cxn modelId="{120A5759-7616-4B46-8782-35CD8ABA2F5F}" type="presParOf" srcId="{C6D1D815-AEDD-4AFF-96E8-353DAD7E13BA}" destId="{6E063FFB-DBDC-4FF9-8559-E352D8F71C29}" srcOrd="0" destOrd="0" presId="urn:microsoft.com/office/officeart/2005/8/layout/lProcess3"/>
    <dgm:cxn modelId="{E97E6ECE-A5A9-47A2-A550-61F125F61EFE}" type="presParOf" srcId="{C6D1D815-AEDD-4AFF-96E8-353DAD7E13BA}" destId="{7D524A79-7423-4821-A112-F3ECD166E362}" srcOrd="1" destOrd="0" presId="urn:microsoft.com/office/officeart/2005/8/layout/lProcess3"/>
    <dgm:cxn modelId="{D134F42D-B13D-43FD-943C-319371C77F14}" type="presParOf" srcId="{C6D1D815-AEDD-4AFF-96E8-353DAD7E13BA}" destId="{73264A33-106B-412E-B743-485C171C614A}" srcOrd="2" destOrd="0" presId="urn:microsoft.com/office/officeart/2005/8/layout/lProcess3"/>
    <dgm:cxn modelId="{86B61764-5C8A-4E35-9075-A00BBE5A0D42}" type="presParOf" srcId="{90B17418-3254-46FC-9C69-5BF7620A6E2C}" destId="{6E7A4082-0B07-4865-B1AC-CFB4D6F604DC}" srcOrd="3" destOrd="0" presId="urn:microsoft.com/office/officeart/2005/8/layout/lProcess3"/>
    <dgm:cxn modelId="{3E7A0EAF-AEE9-4224-8307-C16197456934}" type="presParOf" srcId="{90B17418-3254-46FC-9C69-5BF7620A6E2C}" destId="{AB71B77B-61EC-4B83-A77B-9DF042C7652C}" srcOrd="4" destOrd="0" presId="urn:microsoft.com/office/officeart/2005/8/layout/lProcess3"/>
    <dgm:cxn modelId="{E99DF655-0B0B-4DEC-8120-DDB2EAED2DC3}" type="presParOf" srcId="{AB71B77B-61EC-4B83-A77B-9DF042C7652C}" destId="{3684AAE3-223E-493F-A903-5E1208AE386C}" srcOrd="0" destOrd="0" presId="urn:microsoft.com/office/officeart/2005/8/layout/lProcess3"/>
    <dgm:cxn modelId="{738E7B94-3C2B-428E-A7FE-DCA7FCEBCEAC}" type="presParOf" srcId="{AB71B77B-61EC-4B83-A77B-9DF042C7652C}" destId="{B3012C25-3A5C-4F3B-856D-AD51E4E5388F}" srcOrd="1" destOrd="0" presId="urn:microsoft.com/office/officeart/2005/8/layout/lProcess3"/>
    <dgm:cxn modelId="{77269686-9FCE-46EA-BF28-678209F5937D}" type="presParOf" srcId="{AB71B77B-61EC-4B83-A77B-9DF042C7652C}" destId="{6FBD505F-5FD9-49A2-A2DC-B3183518E7F4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99B705-86D4-4099-8082-897D248E6991}">
      <dsp:nvSpPr>
        <dsp:cNvPr id="0" name=""/>
        <dsp:cNvSpPr/>
      </dsp:nvSpPr>
      <dsp:spPr>
        <a:xfrm>
          <a:off x="2733" y="77214"/>
          <a:ext cx="2390710" cy="151923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kern="1200" dirty="0" smtClean="0"/>
            <a:t>Oral phase</a:t>
          </a:r>
          <a:endParaRPr lang="en-IN" sz="2000" kern="1200" dirty="0"/>
        </a:p>
      </dsp:txBody>
      <dsp:txXfrm>
        <a:off x="762352" y="77214"/>
        <a:ext cx="871473" cy="1519237"/>
      </dsp:txXfrm>
    </dsp:sp>
    <dsp:sp modelId="{2C132283-218A-4CA2-AFEB-23B68BBB24D2}">
      <dsp:nvSpPr>
        <dsp:cNvPr id="0" name=""/>
        <dsp:cNvSpPr/>
      </dsp:nvSpPr>
      <dsp:spPr>
        <a:xfrm>
          <a:off x="1899691" y="114122"/>
          <a:ext cx="6479574" cy="1445421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800" kern="1200" dirty="0" smtClean="0"/>
            <a:t>Mastication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800" kern="1200" dirty="0" smtClean="0"/>
            <a:t>Salivation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800" kern="1200" dirty="0" smtClean="0"/>
            <a:t>Movement of tongue, soft  palate</a:t>
          </a:r>
          <a:endParaRPr lang="en-IN" sz="2800" kern="1200" dirty="0"/>
        </a:p>
      </dsp:txBody>
      <dsp:txXfrm>
        <a:off x="2622402" y="114122"/>
        <a:ext cx="5034153" cy="1445421"/>
      </dsp:txXfrm>
    </dsp:sp>
    <dsp:sp modelId="{6E063FFB-DBDC-4FF9-8559-E352D8F71C29}">
      <dsp:nvSpPr>
        <dsp:cNvPr id="0" name=""/>
        <dsp:cNvSpPr/>
      </dsp:nvSpPr>
      <dsp:spPr>
        <a:xfrm>
          <a:off x="2733" y="1831181"/>
          <a:ext cx="2647119" cy="151923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kern="1200" dirty="0" smtClean="0"/>
            <a:t>Pharyngeal phase</a:t>
          </a:r>
          <a:endParaRPr lang="en-IN" sz="2000" kern="1200" dirty="0"/>
        </a:p>
      </dsp:txBody>
      <dsp:txXfrm>
        <a:off x="762352" y="1831181"/>
        <a:ext cx="1127882" cy="1519237"/>
      </dsp:txXfrm>
    </dsp:sp>
    <dsp:sp modelId="{73264A33-106B-412E-B743-485C171C614A}">
      <dsp:nvSpPr>
        <dsp:cNvPr id="0" name=""/>
        <dsp:cNvSpPr/>
      </dsp:nvSpPr>
      <dsp:spPr>
        <a:xfrm>
          <a:off x="2156101" y="1809145"/>
          <a:ext cx="6217482" cy="1563309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18415" rIns="0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900" kern="1200" dirty="0" smtClean="0"/>
            <a:t>Closure of oral, nasopharyngeal isthmus and larynx.</a:t>
          </a:r>
        </a:p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900" kern="1200" dirty="0" smtClean="0"/>
            <a:t>Opening of cricopharynx</a:t>
          </a:r>
          <a:endParaRPr lang="en-IN" sz="2900" kern="1200" dirty="0"/>
        </a:p>
      </dsp:txBody>
      <dsp:txXfrm>
        <a:off x="2937756" y="1809145"/>
        <a:ext cx="4654173" cy="1563309"/>
      </dsp:txXfrm>
    </dsp:sp>
    <dsp:sp modelId="{3684AAE3-223E-493F-A903-5E1208AE386C}">
      <dsp:nvSpPr>
        <dsp:cNvPr id="0" name=""/>
        <dsp:cNvSpPr/>
      </dsp:nvSpPr>
      <dsp:spPr>
        <a:xfrm>
          <a:off x="2733" y="3585147"/>
          <a:ext cx="2815450" cy="151923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kern="1200" dirty="0" smtClean="0"/>
            <a:t>Esophageal phase</a:t>
          </a:r>
          <a:endParaRPr lang="en-IN" sz="2000" kern="1200" dirty="0"/>
        </a:p>
      </dsp:txBody>
      <dsp:txXfrm>
        <a:off x="762352" y="3585147"/>
        <a:ext cx="1296213" cy="1519237"/>
      </dsp:txXfrm>
    </dsp:sp>
    <dsp:sp modelId="{6FBD505F-5FD9-49A2-A2DC-B3183518E7F4}">
      <dsp:nvSpPr>
        <dsp:cNvPr id="0" name=""/>
        <dsp:cNvSpPr/>
      </dsp:nvSpPr>
      <dsp:spPr>
        <a:xfrm>
          <a:off x="2432725" y="3745094"/>
          <a:ext cx="5949274" cy="1225950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18415" rIns="0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900" kern="1200" dirty="0" smtClean="0"/>
            <a:t>Involuntary propulsion of bolus</a:t>
          </a:r>
          <a:endParaRPr lang="en-IN" sz="2900" kern="1200" dirty="0"/>
        </a:p>
      </dsp:txBody>
      <dsp:txXfrm>
        <a:off x="3045700" y="3745094"/>
        <a:ext cx="4723324" cy="12259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C8950D-AC91-46B6-B817-EB606D42EFFA}" type="datetimeFigureOut">
              <a:rPr lang="en-IN" smtClean="0"/>
              <a:t>25-05-2020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7D224D-C430-4C2D-93FE-7FFF1480477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89649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7D224D-C430-4C2D-93FE-7FFF14804772}" type="slidenum">
              <a:rPr lang="en-IN" smtClean="0"/>
              <a:t>19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21602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1D8BD707-D9CF-40AE-B4C6-C98DA3205C09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N" sz="2400" dirty="0" smtClean="0">
                <a:solidFill>
                  <a:srgbClr val="00B050"/>
                </a:solidFill>
              </a:rPr>
              <a:t>Dr S Jaya Sandeep</a:t>
            </a:r>
            <a:endParaRPr lang="en-IN" sz="2400" dirty="0">
              <a:solidFill>
                <a:srgbClr val="00B05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800" dirty="0" smtClean="0">
                <a:solidFill>
                  <a:srgbClr val="FF0000"/>
                </a:solidFill>
              </a:rPr>
              <a:t>Dysphagia</a:t>
            </a:r>
            <a:endParaRPr lang="en-IN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2272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8229600" cy="4267200"/>
          </a:xfrm>
        </p:spPr>
        <p:txBody>
          <a:bodyPr>
            <a:normAutofit lnSpcReduction="10000"/>
          </a:bodyPr>
          <a:lstStyle/>
          <a:p>
            <a:r>
              <a:rPr lang="en-IN" sz="2400" b="1" dirty="0" smtClean="0">
                <a:solidFill>
                  <a:srgbClr val="FFFF00"/>
                </a:solidFill>
              </a:rPr>
              <a:t>Investigations</a:t>
            </a:r>
          </a:p>
          <a:p>
            <a:endParaRPr lang="en-IN" sz="2400" b="1" dirty="0" smtClean="0"/>
          </a:p>
          <a:p>
            <a:r>
              <a:rPr lang="en-US" sz="2400" dirty="0"/>
              <a:t>Upper endoscopy, barium swallow, manometry and pH</a:t>
            </a:r>
          </a:p>
          <a:p>
            <a:r>
              <a:rPr lang="en-US" sz="2400" dirty="0"/>
              <a:t>recording are the mainstay of dysphagia evaluation.</a:t>
            </a:r>
          </a:p>
          <a:p>
            <a:r>
              <a:rPr lang="en-IN" sz="2400" dirty="0" smtClean="0"/>
              <a:t></a:t>
            </a:r>
            <a:endParaRPr lang="en-IN" sz="2400" i="1" dirty="0"/>
          </a:p>
          <a:p>
            <a:r>
              <a:rPr lang="en-IN" sz="2400" u="sng" dirty="0" smtClean="0"/>
              <a:t>Hemogram</a:t>
            </a:r>
            <a:r>
              <a:rPr lang="en-IN" sz="2400" i="1" dirty="0"/>
              <a:t>: </a:t>
            </a:r>
            <a:r>
              <a:rPr lang="en-IN" sz="2400" dirty="0"/>
              <a:t>Iron deficiency anemia in Plummer-Vinson</a:t>
            </a:r>
          </a:p>
          <a:p>
            <a:r>
              <a:rPr lang="en-IN" sz="2400" dirty="0"/>
              <a:t>syndrome</a:t>
            </a:r>
            <a:r>
              <a:rPr lang="en-IN" sz="2400" dirty="0" smtClean="0"/>
              <a:t>.</a:t>
            </a:r>
          </a:p>
          <a:p>
            <a:r>
              <a:rPr lang="en-US" sz="2400" dirty="0" smtClean="0"/>
              <a:t></a:t>
            </a:r>
            <a:endParaRPr lang="en-US" sz="2400" i="1" dirty="0"/>
          </a:p>
          <a:p>
            <a:r>
              <a:rPr lang="en-US" sz="2400" u="sng" dirty="0" smtClean="0"/>
              <a:t>X-ray </a:t>
            </a:r>
            <a:r>
              <a:rPr lang="en-US" sz="2400" u="sng" dirty="0"/>
              <a:t>chest</a:t>
            </a:r>
            <a:r>
              <a:rPr lang="en-US" sz="2400" i="1" dirty="0"/>
              <a:t>: </a:t>
            </a:r>
            <a:r>
              <a:rPr lang="en-US" sz="2400" dirty="0"/>
              <a:t>For advanced esophageal lesions, cardiovascular,</a:t>
            </a:r>
          </a:p>
          <a:p>
            <a:r>
              <a:rPr lang="en-US" sz="2400" dirty="0"/>
              <a:t>pulmonary and mediastinal diseases or pneumomediastinum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23006402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400" u="sng" dirty="0"/>
              <a:t>X-ray neck lateral and frontal projections</a:t>
            </a:r>
            <a:r>
              <a:rPr lang="en-US" sz="2400" i="1" dirty="0"/>
              <a:t>: </a:t>
            </a:r>
            <a:r>
              <a:rPr lang="en-US" sz="2400" dirty="0"/>
              <a:t>For </a:t>
            </a:r>
            <a:r>
              <a:rPr lang="en-US" sz="2400" dirty="0" smtClean="0"/>
              <a:t>cervical osteophytes, lesions </a:t>
            </a:r>
            <a:r>
              <a:rPr lang="en-US" sz="2400" dirty="0"/>
              <a:t>of post-cricoid or retropharyngeal region.</a:t>
            </a:r>
          </a:p>
          <a:p>
            <a:endParaRPr lang="en-IN" sz="2400" dirty="0" smtClean="0"/>
          </a:p>
          <a:p>
            <a:r>
              <a:rPr lang="en-IN" sz="2400" dirty="0" smtClean="0"/>
              <a:t>a</a:t>
            </a:r>
            <a:r>
              <a:rPr lang="en-IN" sz="2400" dirty="0"/>
              <a:t>. Useful in children.</a:t>
            </a:r>
          </a:p>
          <a:p>
            <a:r>
              <a:rPr lang="en-US" sz="2400" dirty="0"/>
              <a:t>b. Shows radiopaque foreign bodies.</a:t>
            </a:r>
          </a:p>
          <a:p>
            <a:r>
              <a:rPr lang="en-US" sz="2400" dirty="0"/>
              <a:t>c. Saying “e” during exposure brings the tongue anterior,</a:t>
            </a:r>
          </a:p>
          <a:p>
            <a:r>
              <a:rPr lang="en-IN" sz="2400" dirty="0"/>
              <a:t>and shows oropharynx better.</a:t>
            </a:r>
          </a:p>
          <a:p>
            <a:r>
              <a:rPr lang="en-US" sz="2400" dirty="0"/>
              <a:t>d. Blowing through closed mouth distends hypopharynx.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6376816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0" y="1752600"/>
            <a:ext cx="8229600" cy="4343400"/>
          </a:xfrm>
        </p:spPr>
        <p:txBody>
          <a:bodyPr>
            <a:noAutofit/>
          </a:bodyPr>
          <a:lstStyle/>
          <a:p>
            <a:r>
              <a:rPr lang="en-US" sz="2400" u="sng" dirty="0"/>
              <a:t>Computed radiography and digital radiography</a:t>
            </a:r>
            <a:r>
              <a:rPr lang="en-US" sz="2400" i="1" dirty="0"/>
              <a:t>: </a:t>
            </a:r>
            <a:r>
              <a:rPr lang="en-US" sz="2400" dirty="0"/>
              <a:t>In this </a:t>
            </a:r>
            <a:r>
              <a:rPr lang="en-US" sz="2400" dirty="0" smtClean="0"/>
              <a:t>filmless technique</a:t>
            </a:r>
            <a:r>
              <a:rPr lang="en-US" sz="2400" dirty="0"/>
              <a:t>, image is captured on an array of </a:t>
            </a:r>
            <a:r>
              <a:rPr lang="en-US" sz="2400" dirty="0" smtClean="0"/>
              <a:t>digital elements</a:t>
            </a:r>
            <a:r>
              <a:rPr lang="en-US" sz="2400" dirty="0"/>
              <a:t>, and is read directly into a computer.</a:t>
            </a:r>
          </a:p>
          <a:p>
            <a:endParaRPr lang="en-IN" sz="2400" i="1" dirty="0" smtClean="0"/>
          </a:p>
          <a:p>
            <a:r>
              <a:rPr lang="en-IN" sz="2400" dirty="0" smtClean="0">
                <a:solidFill>
                  <a:srgbClr val="FFFF00"/>
                </a:solidFill>
              </a:rPr>
              <a:t>Advantages</a:t>
            </a:r>
            <a:r>
              <a:rPr lang="en-IN" sz="2400" dirty="0">
                <a:solidFill>
                  <a:srgbClr val="FFFF00"/>
                </a:solidFill>
              </a:rPr>
              <a:t>:</a:t>
            </a:r>
          </a:p>
          <a:p>
            <a:r>
              <a:rPr lang="en-US" sz="2400" dirty="0"/>
              <a:t>Soft tissue differences: It can emphasize subtle </a:t>
            </a:r>
            <a:r>
              <a:rPr lang="en-US" sz="2400" dirty="0" smtClean="0"/>
              <a:t>soft tissue </a:t>
            </a:r>
            <a:r>
              <a:rPr lang="en-US" sz="2400" dirty="0"/>
              <a:t>differences even if the image is </a:t>
            </a:r>
            <a:r>
              <a:rPr lang="en-US" sz="2400" dirty="0" smtClean="0"/>
              <a:t>suboptimally</a:t>
            </a:r>
            <a:r>
              <a:rPr lang="en-US" sz="2400" dirty="0"/>
              <a:t> </a:t>
            </a:r>
            <a:r>
              <a:rPr lang="en-IN" sz="2400" dirty="0" smtClean="0"/>
              <a:t>exposed</a:t>
            </a:r>
            <a:r>
              <a:rPr lang="en-IN" sz="2400" dirty="0"/>
              <a:t>.</a:t>
            </a:r>
          </a:p>
          <a:p>
            <a:endParaRPr lang="en-US" sz="2400" dirty="0" smtClean="0"/>
          </a:p>
          <a:p>
            <a:r>
              <a:rPr lang="en-US" sz="2400" dirty="0" smtClean="0"/>
              <a:t>Invert </a:t>
            </a:r>
            <a:r>
              <a:rPr lang="en-US" sz="2400" dirty="0"/>
              <a:t>image: Radiodense elements appear whiter </a:t>
            </a:r>
            <a:r>
              <a:rPr lang="en-US" sz="2400" dirty="0" smtClean="0"/>
              <a:t>than </a:t>
            </a:r>
            <a:r>
              <a:rPr lang="en-IN" sz="2400" dirty="0" smtClean="0"/>
              <a:t>radiolucent </a:t>
            </a:r>
            <a:r>
              <a:rPr lang="en-IN" sz="2400" dirty="0"/>
              <a:t>elements on traditional films but </a:t>
            </a:r>
            <a:r>
              <a:rPr lang="en-IN" sz="2400" dirty="0" smtClean="0"/>
              <a:t>computer </a:t>
            </a:r>
            <a:r>
              <a:rPr lang="en-US" sz="2400" dirty="0" smtClean="0"/>
              <a:t>technology </a:t>
            </a:r>
            <a:r>
              <a:rPr lang="en-US" sz="2400" dirty="0"/>
              <a:t>can invert the image and some aspects </a:t>
            </a:r>
            <a:r>
              <a:rPr lang="en-US" sz="2400" dirty="0" smtClean="0"/>
              <a:t>of anatomy</a:t>
            </a:r>
            <a:r>
              <a:rPr lang="en-US" sz="2400" dirty="0"/>
              <a:t>, and pathology can be visualized better.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987550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400" u="sng" dirty="0"/>
              <a:t>Barium swallow</a:t>
            </a:r>
            <a:r>
              <a:rPr lang="en-US" sz="2400" i="1" dirty="0"/>
              <a:t>: </a:t>
            </a:r>
            <a:r>
              <a:rPr lang="en-US" sz="2400" dirty="0"/>
              <a:t>For malignancy, cardiac achalasia, strictures,</a:t>
            </a:r>
          </a:p>
          <a:p>
            <a:r>
              <a:rPr lang="en-US" sz="2400" dirty="0"/>
              <a:t>diverticulum, hiatus hernia or esophageal spasms.</a:t>
            </a:r>
          </a:p>
          <a:p>
            <a:r>
              <a:rPr lang="en-US" sz="2400" dirty="0" smtClean="0"/>
              <a:t></a:t>
            </a:r>
            <a:endParaRPr lang="en-US" sz="2400" i="1" dirty="0"/>
          </a:p>
          <a:p>
            <a:r>
              <a:rPr lang="en-US" sz="2400" u="sng" dirty="0" smtClean="0"/>
              <a:t>Cineradiography</a:t>
            </a:r>
            <a:r>
              <a:rPr lang="en-US" sz="2400" i="1" dirty="0"/>
              <a:t>: </a:t>
            </a:r>
            <a:r>
              <a:rPr lang="en-US" sz="2400" dirty="0"/>
              <a:t>For motility disorders of esophageal </a:t>
            </a:r>
            <a:r>
              <a:rPr lang="en-US" sz="2400" dirty="0" smtClean="0"/>
              <a:t>wall </a:t>
            </a:r>
            <a:r>
              <a:rPr lang="en-IN" sz="2400" dirty="0" smtClean="0"/>
              <a:t>or </a:t>
            </a:r>
            <a:r>
              <a:rPr lang="en-IN" sz="2400" dirty="0"/>
              <a:t>sphincters.</a:t>
            </a:r>
          </a:p>
          <a:p>
            <a:endParaRPr lang="en-US" sz="2400" dirty="0" smtClean="0"/>
          </a:p>
          <a:p>
            <a:r>
              <a:rPr lang="en-US" sz="2400" u="sng" dirty="0" smtClean="0"/>
              <a:t>Ultrasound</a:t>
            </a:r>
            <a:r>
              <a:rPr lang="en-US" sz="2400" i="1" dirty="0"/>
              <a:t>: </a:t>
            </a:r>
            <a:r>
              <a:rPr lang="en-US" sz="2400" dirty="0"/>
              <a:t>Transesophageal echosonography can </a:t>
            </a:r>
            <a:r>
              <a:rPr lang="en-US" sz="2400" dirty="0" smtClean="0"/>
              <a:t>evaluate the </a:t>
            </a:r>
            <a:r>
              <a:rPr lang="en-US" sz="2400" dirty="0"/>
              <a:t>depth of malignant ulcer, which helps in staging </a:t>
            </a:r>
            <a:r>
              <a:rPr lang="en-US" sz="2400" dirty="0" smtClean="0"/>
              <a:t>the </a:t>
            </a:r>
            <a:r>
              <a:rPr lang="en-IN" sz="2400" dirty="0" smtClean="0"/>
              <a:t>disease</a:t>
            </a:r>
            <a:r>
              <a:rPr lang="en-IN" sz="2400" dirty="0"/>
              <a:t>.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27583426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400" u="sng" dirty="0"/>
              <a:t>Manometry and pH studies</a:t>
            </a:r>
            <a:r>
              <a:rPr lang="en-US" sz="2400" i="1" dirty="0"/>
              <a:t>: </a:t>
            </a:r>
            <a:r>
              <a:rPr lang="en-US" sz="2400" dirty="0"/>
              <a:t>For motility disorders, </a:t>
            </a:r>
            <a:r>
              <a:rPr lang="en-US" sz="2400" dirty="0" smtClean="0"/>
              <a:t>gastroesophageal</a:t>
            </a:r>
            <a:r>
              <a:rPr lang="en-US" sz="2400" dirty="0"/>
              <a:t> </a:t>
            </a:r>
            <a:r>
              <a:rPr lang="en-US" sz="2400" dirty="0" smtClean="0"/>
              <a:t>reflux </a:t>
            </a:r>
            <a:r>
              <a:rPr lang="en-US" sz="2400" dirty="0"/>
              <a:t>and esophageal spasm (</a:t>
            </a:r>
            <a:r>
              <a:rPr lang="en-US" sz="2400" dirty="0" smtClean="0"/>
              <a:t>spontaneous or </a:t>
            </a:r>
            <a:r>
              <a:rPr lang="en-US" sz="2400" dirty="0"/>
              <a:t>acid induced). A pressure transducer along with a </a:t>
            </a:r>
            <a:r>
              <a:rPr lang="en-US" sz="2400" dirty="0" smtClean="0"/>
              <a:t>pH electrode </a:t>
            </a:r>
            <a:r>
              <a:rPr lang="en-US" sz="2400" dirty="0"/>
              <a:t>and an open-tipped catheter are introduced </a:t>
            </a:r>
            <a:r>
              <a:rPr lang="en-US" sz="2400" dirty="0" smtClean="0"/>
              <a:t>into the </a:t>
            </a:r>
            <a:r>
              <a:rPr lang="en-US" sz="2400" dirty="0"/>
              <a:t>esophagus.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They </a:t>
            </a:r>
            <a:r>
              <a:rPr lang="en-US" sz="2400" dirty="0"/>
              <a:t>measure the pressures of </a:t>
            </a:r>
            <a:r>
              <a:rPr lang="en-US" sz="2400" dirty="0" smtClean="0"/>
              <a:t>esophageal wall </a:t>
            </a:r>
            <a:r>
              <a:rPr lang="en-US" sz="2400" dirty="0"/>
              <a:t>and sphincters. Gastroesophageal reflux disease </a:t>
            </a:r>
            <a:r>
              <a:rPr lang="en-US" sz="2400" dirty="0" smtClean="0"/>
              <a:t>is measured </a:t>
            </a:r>
            <a:r>
              <a:rPr lang="en-US" sz="2400" dirty="0"/>
              <a:t>by pH electrode, which also measures the </a:t>
            </a:r>
            <a:r>
              <a:rPr lang="en-US" sz="2400" dirty="0" smtClean="0"/>
              <a:t>effectiveness of </a:t>
            </a:r>
            <a:r>
              <a:rPr lang="en-US" sz="2400" dirty="0"/>
              <a:t>esophagus to clear the acid load.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11388598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400" u="sng" dirty="0"/>
              <a:t>Esophagoscopy (flexible or rigid)</a:t>
            </a:r>
            <a:r>
              <a:rPr lang="en-US" sz="2400" i="1" dirty="0"/>
              <a:t>: </a:t>
            </a:r>
            <a:r>
              <a:rPr lang="en-US" sz="2400" dirty="0"/>
              <a:t>For direct examination </a:t>
            </a:r>
            <a:r>
              <a:rPr lang="en-US" sz="2400" dirty="0" smtClean="0"/>
              <a:t>of </a:t>
            </a:r>
            <a:r>
              <a:rPr lang="en-IN" sz="2400" dirty="0" smtClean="0"/>
              <a:t>esophageal </a:t>
            </a:r>
            <a:r>
              <a:rPr lang="en-IN" sz="2400" dirty="0"/>
              <a:t>mucosa and biopsy.</a:t>
            </a:r>
          </a:p>
          <a:p>
            <a:r>
              <a:rPr lang="en-US" sz="2400" dirty="0" smtClean="0"/>
              <a:t></a:t>
            </a:r>
          </a:p>
          <a:p>
            <a:r>
              <a:rPr lang="en-US" sz="2400" u="sng" dirty="0" smtClean="0"/>
              <a:t>Associated </a:t>
            </a:r>
            <a:r>
              <a:rPr lang="en-US" sz="2400" u="sng" dirty="0"/>
              <a:t>investigations</a:t>
            </a:r>
            <a:r>
              <a:rPr lang="en-US" sz="2400" i="1" dirty="0"/>
              <a:t>: </a:t>
            </a:r>
            <a:r>
              <a:rPr lang="en-US" sz="2400" dirty="0"/>
              <a:t>They vary from case to case such</a:t>
            </a:r>
          </a:p>
          <a:p>
            <a:r>
              <a:rPr lang="en-US" sz="2400" dirty="0"/>
              <a:t>as bronchoscopy for bronchial carcinoma, cardiac catheterization</a:t>
            </a:r>
          </a:p>
          <a:p>
            <a:r>
              <a:rPr lang="en-US" sz="2400" dirty="0"/>
              <a:t>for vascular anomalies, and thyroid scan </a:t>
            </a:r>
            <a:r>
              <a:rPr lang="en-US" sz="2400" dirty="0" smtClean="0"/>
              <a:t>for </a:t>
            </a:r>
            <a:r>
              <a:rPr lang="en-IN" sz="2400" dirty="0" smtClean="0"/>
              <a:t>malignant </a:t>
            </a:r>
            <a:r>
              <a:rPr lang="en-IN" sz="2400" dirty="0"/>
              <a:t>thyroid.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28821080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IN" sz="2400" dirty="0" smtClean="0">
                <a:solidFill>
                  <a:srgbClr val="FFFF00"/>
                </a:solidFill>
              </a:rPr>
              <a:t>Oral Candidiasis</a:t>
            </a:r>
            <a:endParaRPr lang="en-IN" sz="24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IN" sz="2400" dirty="0" smtClean="0">
                <a:solidFill>
                  <a:srgbClr val="FFFF00"/>
                </a:solidFill>
              </a:rPr>
              <a:t>FB esophagus</a:t>
            </a:r>
            <a:endParaRPr lang="en-IN" sz="2400" dirty="0">
              <a:solidFill>
                <a:srgbClr val="FFFF00"/>
              </a:solidFill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667000"/>
            <a:ext cx="3886200" cy="305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663825"/>
            <a:ext cx="3733800" cy="305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56329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IN" sz="2400" dirty="0" smtClean="0">
                <a:solidFill>
                  <a:srgbClr val="FFFF00"/>
                </a:solidFill>
              </a:rPr>
              <a:t>Schatzki’s ring</a:t>
            </a:r>
            <a:endParaRPr lang="en-IN" sz="24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IN" sz="2400" dirty="0" smtClean="0">
                <a:solidFill>
                  <a:srgbClr val="FFFF00"/>
                </a:solidFill>
              </a:rPr>
              <a:t>Esophageal web</a:t>
            </a:r>
            <a:endParaRPr lang="en-IN" sz="2400" dirty="0">
              <a:solidFill>
                <a:srgbClr val="FFFF00"/>
              </a:solidFill>
            </a:endParaRPr>
          </a:p>
        </p:txBody>
      </p:sp>
      <p:pic>
        <p:nvPicPr>
          <p:cNvPr id="5" name="Picture 11" descr="s ring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90800"/>
            <a:ext cx="2286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12" descr="oe web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522220"/>
            <a:ext cx="2743200" cy="4183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43122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IN" sz="2400" dirty="0" smtClean="0">
                <a:solidFill>
                  <a:srgbClr val="FFFF00"/>
                </a:solidFill>
              </a:rPr>
              <a:t>Parapharyngeal mass</a:t>
            </a:r>
            <a:endParaRPr lang="en-IN" sz="24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IN" sz="2400" dirty="0" smtClean="0">
                <a:solidFill>
                  <a:srgbClr val="FFFF00"/>
                </a:solidFill>
              </a:rPr>
              <a:t>Achalasia cardia</a:t>
            </a:r>
            <a:endParaRPr lang="en-IN" sz="2400" dirty="0">
              <a:solidFill>
                <a:srgbClr val="FFFF00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819400"/>
            <a:ext cx="4653951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 descr="a car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3491" y="2628900"/>
            <a:ext cx="274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14223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9800"/>
            <a:ext cx="4477434" cy="4190999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209799"/>
            <a:ext cx="4572000" cy="4247635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0070C0"/>
                </a:solidFill>
              </a:rPr>
              <a:t>Normal Barium swallow</a:t>
            </a:r>
            <a:endParaRPr lang="en-IN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625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Dysphagia refers to difficulty in </a:t>
            </a:r>
            <a:r>
              <a:rPr lang="en-US" sz="2400" dirty="0" smtClean="0"/>
              <a:t>swallowing which results from interference or obstruction to the food passage. </a:t>
            </a:r>
          </a:p>
          <a:p>
            <a:endParaRPr lang="en-US" sz="2400" dirty="0"/>
          </a:p>
          <a:p>
            <a:r>
              <a:rPr lang="en-US" sz="2400" dirty="0" smtClean="0"/>
              <a:t>It </a:t>
            </a:r>
            <a:r>
              <a:rPr lang="en-US" sz="2400" dirty="0"/>
              <a:t>can be </a:t>
            </a:r>
            <a:r>
              <a:rPr lang="en-US" sz="2400" dirty="0" smtClean="0"/>
              <a:t>divided into </a:t>
            </a:r>
            <a:r>
              <a:rPr lang="en-US" sz="2400" dirty="0"/>
              <a:t>two types: 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Oropharyngeal </a:t>
            </a:r>
            <a:r>
              <a:rPr lang="en-US" sz="2400" dirty="0"/>
              <a:t>(difficulty in transferring </a:t>
            </a:r>
            <a:r>
              <a:rPr lang="en-US" sz="2400" dirty="0" smtClean="0"/>
              <a:t>food bolus </a:t>
            </a:r>
            <a:r>
              <a:rPr lang="en-US" sz="2400" dirty="0"/>
              <a:t>from oropharynx to upper esophagus) 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Esophageal (difficulty </a:t>
            </a:r>
            <a:r>
              <a:rPr lang="en-US" sz="2400" dirty="0"/>
              <a:t>in transporting bolus through the body of</a:t>
            </a:r>
          </a:p>
          <a:p>
            <a:r>
              <a:rPr lang="en-IN" sz="2400" dirty="0"/>
              <a:t>esophagus).</a:t>
            </a:r>
            <a:endParaRPr lang="en-IN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400" dirty="0" smtClean="0">
                <a:solidFill>
                  <a:srgbClr val="0070C0"/>
                </a:solidFill>
              </a:rPr>
              <a:t>Introduction</a:t>
            </a:r>
            <a:endParaRPr lang="en-IN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4548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37576"/>
            <a:ext cx="4022725" cy="3771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075" y="2133141"/>
            <a:ext cx="4022725" cy="378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91756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86" r="28364"/>
          <a:stretch/>
        </p:blipFill>
        <p:spPr bwMode="auto">
          <a:xfrm>
            <a:off x="685800" y="2133600"/>
            <a:ext cx="2514600" cy="378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95"/>
          <a:stretch/>
        </p:blipFill>
        <p:spPr bwMode="auto">
          <a:xfrm>
            <a:off x="3548960" y="2057400"/>
            <a:ext cx="536644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38951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955040"/>
          </a:xfrm>
        </p:spPr>
        <p:txBody>
          <a:bodyPr>
            <a:normAutofit/>
          </a:bodyPr>
          <a:lstStyle/>
          <a:p>
            <a:r>
              <a:rPr lang="en-IN" sz="4800" dirty="0" smtClean="0">
                <a:solidFill>
                  <a:srgbClr val="00B050"/>
                </a:solidFill>
              </a:rPr>
              <a:t>Thank you</a:t>
            </a:r>
            <a:endParaRPr lang="en-IN" sz="4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899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IN" sz="2400" dirty="0" smtClean="0">
                <a:solidFill>
                  <a:srgbClr val="FFFF00"/>
                </a:solidFill>
              </a:rPr>
              <a:t>ODYNOPHAGIA</a:t>
            </a:r>
            <a:r>
              <a:rPr lang="en-IN" dirty="0" smtClean="0"/>
              <a:t> : </a:t>
            </a:r>
            <a:r>
              <a:rPr lang="en-IN" sz="2400" dirty="0" smtClean="0"/>
              <a:t>painful swallow. </a:t>
            </a:r>
            <a:r>
              <a:rPr lang="en-US" sz="2400" dirty="0"/>
              <a:t>is more marked in ulcerative and </a:t>
            </a:r>
            <a:r>
              <a:rPr lang="en-US" sz="2400" dirty="0" smtClean="0"/>
              <a:t>inflammatory lesions </a:t>
            </a:r>
            <a:r>
              <a:rPr lang="en-US" sz="2400" dirty="0"/>
              <a:t>of food passages-oral cavity, oropharynx </a:t>
            </a:r>
            <a:r>
              <a:rPr lang="en-US" sz="2400" dirty="0" smtClean="0"/>
              <a:t>and </a:t>
            </a:r>
            <a:r>
              <a:rPr lang="en-IN" sz="2400" dirty="0" smtClean="0"/>
              <a:t>oesophagus.</a:t>
            </a:r>
          </a:p>
          <a:p>
            <a:endParaRPr lang="en-IN" sz="2400" dirty="0"/>
          </a:p>
          <a:p>
            <a:r>
              <a:rPr lang="en-IN" sz="2400" dirty="0" smtClean="0"/>
              <a:t>Patient with dysphagia may complaint of :</a:t>
            </a:r>
          </a:p>
          <a:p>
            <a:r>
              <a:rPr lang="en-IN" sz="2400" dirty="0" smtClean="0"/>
              <a:t>Foreign body sensation</a:t>
            </a:r>
          </a:p>
          <a:p>
            <a:r>
              <a:rPr lang="en-IN" sz="2400" dirty="0" smtClean="0"/>
              <a:t>Throat discomfort</a:t>
            </a:r>
          </a:p>
          <a:p>
            <a:r>
              <a:rPr lang="en-IN" sz="2400" dirty="0" smtClean="0"/>
              <a:t>Feel of hold up</a:t>
            </a:r>
          </a:p>
          <a:p>
            <a:r>
              <a:rPr lang="en-IN" sz="2400" dirty="0" smtClean="0"/>
              <a:t>Absolute difficulty in swallowing</a:t>
            </a:r>
          </a:p>
        </p:txBody>
      </p:sp>
    </p:spTree>
    <p:extLst>
      <p:ext uri="{BB962C8B-B14F-4D97-AF65-F5344CB8AC3E}">
        <p14:creationId xmlns:p14="http://schemas.microsoft.com/office/powerpoint/2010/main" val="184378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62200" y="975360"/>
            <a:ext cx="4572000" cy="701040"/>
          </a:xfrm>
        </p:spPr>
        <p:txBody>
          <a:bodyPr>
            <a:noAutofit/>
          </a:bodyPr>
          <a:lstStyle/>
          <a:p>
            <a:r>
              <a:rPr lang="en-IN" sz="2400" dirty="0" smtClean="0">
                <a:solidFill>
                  <a:srgbClr val="0070C0"/>
                </a:solidFill>
              </a:rPr>
              <a:t>Stages of deglutition</a:t>
            </a:r>
            <a:endParaRPr lang="en-IN" sz="2400" dirty="0">
              <a:solidFill>
                <a:srgbClr val="0070C0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933058773"/>
              </p:ext>
            </p:extLst>
          </p:nvPr>
        </p:nvGraphicFramePr>
        <p:xfrm>
          <a:off x="304800" y="1676400"/>
          <a:ext cx="83820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147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0"/>
            <a:ext cx="9144000" cy="40386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400" dirty="0" smtClean="0">
                <a:solidFill>
                  <a:srgbClr val="0070C0"/>
                </a:solidFill>
              </a:rPr>
              <a:t>Causes</a:t>
            </a:r>
            <a:endParaRPr lang="en-IN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58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0"/>
            <a:ext cx="8771475" cy="3815235"/>
          </a:xfrm>
        </p:spPr>
      </p:pic>
    </p:spTree>
    <p:extLst>
      <p:ext uri="{BB962C8B-B14F-4D97-AF65-F5344CB8AC3E}">
        <p14:creationId xmlns:p14="http://schemas.microsoft.com/office/powerpoint/2010/main" val="263946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en-IN" sz="2400" b="1" dirty="0">
                <a:solidFill>
                  <a:srgbClr val="FFFF00"/>
                </a:solidFill>
              </a:rPr>
              <a:t>History</a:t>
            </a:r>
          </a:p>
          <a:p>
            <a:r>
              <a:rPr lang="en-US" sz="2400" dirty="0" smtClean="0"/>
              <a:t>Sudden </a:t>
            </a:r>
            <a:r>
              <a:rPr lang="en-US" sz="2400" dirty="0"/>
              <a:t>onset</a:t>
            </a:r>
            <a:r>
              <a:rPr lang="en-US" sz="2400" i="1" dirty="0"/>
              <a:t>: </a:t>
            </a:r>
            <a:r>
              <a:rPr lang="en-US" sz="2400" dirty="0"/>
              <a:t>Foreign body or impaction of food on a </a:t>
            </a:r>
            <a:r>
              <a:rPr lang="en-US" sz="2400" dirty="0" smtClean="0"/>
              <a:t>stricture or </a:t>
            </a:r>
            <a:r>
              <a:rPr lang="en-US" sz="2400" dirty="0"/>
              <a:t>malignancy, and neurological lesions.</a:t>
            </a:r>
          </a:p>
          <a:p>
            <a:r>
              <a:rPr lang="en-US" sz="2400" dirty="0" smtClean="0"/>
              <a:t>Gradually </a:t>
            </a:r>
            <a:r>
              <a:rPr lang="en-US" sz="2400" dirty="0"/>
              <a:t>progressive</a:t>
            </a:r>
            <a:r>
              <a:rPr lang="en-US" sz="2400" i="1" dirty="0"/>
              <a:t>: </a:t>
            </a:r>
            <a:r>
              <a:rPr lang="en-US" sz="2400" dirty="0"/>
              <a:t>Malignancy (short history with </a:t>
            </a:r>
            <a:r>
              <a:rPr lang="en-US" sz="2400" dirty="0" smtClean="0"/>
              <a:t>weight loss</a:t>
            </a:r>
            <a:r>
              <a:rPr lang="en-US" sz="2400" dirty="0"/>
              <a:t>) and peptic strictures (long history with heartburn).</a:t>
            </a:r>
          </a:p>
          <a:p>
            <a:r>
              <a:rPr lang="en-US" sz="2400" dirty="0" smtClean="0"/>
              <a:t>Chronic</a:t>
            </a:r>
            <a:r>
              <a:rPr lang="en-US" sz="2400" dirty="0"/>
              <a:t>, continuous and not progressive</a:t>
            </a:r>
            <a:r>
              <a:rPr lang="en-US" sz="2400" i="1" dirty="0"/>
              <a:t>: </a:t>
            </a:r>
            <a:r>
              <a:rPr lang="en-US" sz="2400" dirty="0"/>
              <a:t>Stricture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Intermittent</a:t>
            </a:r>
            <a:r>
              <a:rPr lang="en-US" sz="2400" i="1" dirty="0"/>
              <a:t>: </a:t>
            </a:r>
            <a:r>
              <a:rPr lang="en-US" sz="2400" dirty="0"/>
              <a:t>Spasms or spasmodic episodes over an </a:t>
            </a:r>
            <a:r>
              <a:rPr lang="en-US" sz="2400" dirty="0" smtClean="0"/>
              <a:t>organic </a:t>
            </a:r>
            <a:r>
              <a:rPr lang="en-IN" sz="2400" dirty="0" smtClean="0"/>
              <a:t>lesion</a:t>
            </a:r>
            <a:r>
              <a:rPr lang="en-IN" sz="2400" dirty="0"/>
              <a:t>.</a:t>
            </a:r>
          </a:p>
          <a:p>
            <a:r>
              <a:rPr lang="en-US" sz="2400" dirty="0" smtClean="0"/>
              <a:t>Liquids/solid</a:t>
            </a:r>
            <a:r>
              <a:rPr lang="en-US" sz="2400" i="1" dirty="0" smtClean="0"/>
              <a:t>s</a:t>
            </a:r>
            <a:r>
              <a:rPr lang="en-US" sz="2400" i="1" dirty="0"/>
              <a:t>: </a:t>
            </a:r>
            <a:r>
              <a:rPr lang="en-US" sz="2400" dirty="0"/>
              <a:t>More with liquids (paralytic lesions), </a:t>
            </a:r>
            <a:r>
              <a:rPr lang="en-US" sz="2400" dirty="0" smtClean="0"/>
              <a:t>more with </a:t>
            </a:r>
            <a:r>
              <a:rPr lang="en-US" sz="2400" dirty="0"/>
              <a:t>solids, and progressing to liquids (malignancy).</a:t>
            </a:r>
          </a:p>
          <a:p>
            <a:r>
              <a:rPr lang="en-US" sz="2400" dirty="0" smtClean="0"/>
              <a:t></a:t>
            </a:r>
            <a:endParaRPr lang="en-US" sz="2400" dirty="0"/>
          </a:p>
          <a:p>
            <a:r>
              <a:rPr lang="en-IN" sz="2400" dirty="0"/>
              <a:t></a:t>
            </a:r>
            <a:r>
              <a:rPr lang="en-IN" sz="2400" i="1" dirty="0"/>
              <a:t>. </a:t>
            </a:r>
            <a:endParaRPr lang="en-IN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400" dirty="0">
                <a:solidFill>
                  <a:srgbClr val="0070C0"/>
                </a:solidFill>
              </a:rPr>
              <a:t>Evaluation</a:t>
            </a:r>
            <a:endParaRPr lang="en-IN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13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Intolerance </a:t>
            </a:r>
            <a:r>
              <a:rPr lang="en-US" sz="2400" dirty="0"/>
              <a:t>to acid food and fruit juices</a:t>
            </a:r>
            <a:r>
              <a:rPr lang="en-US" sz="2400" i="1" dirty="0"/>
              <a:t>: </a:t>
            </a:r>
            <a:r>
              <a:rPr lang="en-US" sz="2400" dirty="0"/>
              <a:t>Ulcerative lesions.</a:t>
            </a:r>
            <a:endParaRPr lang="en-IN" sz="2400" i="1" dirty="0" smtClean="0"/>
          </a:p>
          <a:p>
            <a:endParaRPr lang="en-IN" sz="2400" i="1" dirty="0" smtClean="0"/>
          </a:p>
          <a:p>
            <a:r>
              <a:rPr lang="en-IN" sz="2400" dirty="0" smtClean="0"/>
              <a:t>Associated </a:t>
            </a:r>
            <a:r>
              <a:rPr lang="en-IN" sz="2400" dirty="0"/>
              <a:t>complaints</a:t>
            </a:r>
            <a:r>
              <a:rPr lang="en-IN" sz="2400" i="1" dirty="0"/>
              <a:t>:</a:t>
            </a:r>
          </a:p>
          <a:p>
            <a:r>
              <a:rPr lang="en-US" sz="2400" dirty="0"/>
              <a:t>Regurgitation and heartburn: Hiatus hernia.</a:t>
            </a:r>
          </a:p>
          <a:p>
            <a:r>
              <a:rPr lang="en-US" sz="2400" dirty="0"/>
              <a:t>Regurgitation of undigested food in lying down and</a:t>
            </a:r>
          </a:p>
          <a:p>
            <a:r>
              <a:rPr lang="en-US" sz="2400" dirty="0"/>
              <a:t>coughing in night: Hypopharyngeal diverticulum.</a:t>
            </a:r>
          </a:p>
          <a:p>
            <a:r>
              <a:rPr lang="en-IN" sz="2400" dirty="0"/>
              <a:t>Nasal regurgitation: Palatal paralysis.</a:t>
            </a:r>
          </a:p>
          <a:p>
            <a:r>
              <a:rPr lang="en-US" sz="2400" dirty="0"/>
              <a:t>Aspiration into lungs: Laryngeal paralysis.</a:t>
            </a:r>
            <a:endParaRPr lang="en-IN" sz="2400" dirty="0"/>
          </a:p>
          <a:p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2970893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0" y="1676400"/>
            <a:ext cx="8229600" cy="4075176"/>
          </a:xfrm>
        </p:spPr>
        <p:txBody>
          <a:bodyPr>
            <a:normAutofit/>
          </a:bodyPr>
          <a:lstStyle/>
          <a:p>
            <a:r>
              <a:rPr lang="en-IN" sz="2400" b="1" dirty="0">
                <a:solidFill>
                  <a:srgbClr val="FFFF00"/>
                </a:solidFill>
              </a:rPr>
              <a:t>Physical </a:t>
            </a:r>
            <a:r>
              <a:rPr lang="en-IN" sz="2400" b="1" dirty="0" smtClean="0">
                <a:solidFill>
                  <a:srgbClr val="FFFF00"/>
                </a:solidFill>
              </a:rPr>
              <a:t>Examination</a:t>
            </a:r>
          </a:p>
          <a:p>
            <a:endParaRPr lang="en-IN" sz="2400" b="1" dirty="0" smtClean="0"/>
          </a:p>
          <a:p>
            <a:r>
              <a:rPr lang="en-US" sz="2400" dirty="0"/>
              <a:t>The physical examination should include oral </a:t>
            </a:r>
            <a:r>
              <a:rPr lang="en-US" sz="2400" dirty="0" smtClean="0"/>
              <a:t>cavity, </a:t>
            </a:r>
            <a:r>
              <a:rPr lang="en-IN" sz="2400" dirty="0" smtClean="0"/>
              <a:t>oropharynx, hypopharynx</a:t>
            </a:r>
            <a:r>
              <a:rPr lang="en-IN" sz="2400" dirty="0"/>
              <a:t>, larynx, neck, chest and </a:t>
            </a:r>
            <a:r>
              <a:rPr lang="en-IN" sz="2400" dirty="0" smtClean="0"/>
              <a:t>nervous </a:t>
            </a:r>
            <a:r>
              <a:rPr lang="en-US" sz="2400" dirty="0" smtClean="0"/>
              <a:t>system </a:t>
            </a:r>
            <a:r>
              <a:rPr lang="en-US" sz="2400" dirty="0"/>
              <a:t>including cranial nerves.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The </a:t>
            </a:r>
            <a:r>
              <a:rPr lang="en-US" sz="2400" dirty="0"/>
              <a:t>lesions of oral </a:t>
            </a:r>
            <a:r>
              <a:rPr lang="en-US" sz="2400" dirty="0" smtClean="0"/>
              <a:t>cavity and </a:t>
            </a:r>
            <a:r>
              <a:rPr lang="en-US" sz="2400" dirty="0"/>
              <a:t>pharynx can be seen during physical </a:t>
            </a:r>
            <a:r>
              <a:rPr lang="en-US" sz="2400" dirty="0" smtClean="0"/>
              <a:t>examination whereas </a:t>
            </a:r>
            <a:r>
              <a:rPr lang="en-US" sz="2400" dirty="0"/>
              <a:t>esophageal causes require investigations such </a:t>
            </a:r>
            <a:r>
              <a:rPr lang="en-US" sz="2400" dirty="0" smtClean="0"/>
              <a:t>as </a:t>
            </a:r>
            <a:r>
              <a:rPr lang="en-IN" sz="2400" dirty="0" smtClean="0"/>
              <a:t>barium </a:t>
            </a:r>
            <a:r>
              <a:rPr lang="en-IN" sz="2400" dirty="0"/>
              <a:t>swallow and esophagoscopy.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30615529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77</TotalTime>
  <Words>689</Words>
  <Application>Microsoft Office PowerPoint</Application>
  <PresentationFormat>On-screen Show (4:3)</PresentationFormat>
  <Paragraphs>97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BlackTie</vt:lpstr>
      <vt:lpstr>Dysphagia</vt:lpstr>
      <vt:lpstr>Introduction</vt:lpstr>
      <vt:lpstr>PowerPoint Presentation</vt:lpstr>
      <vt:lpstr>Stages of deglutition</vt:lpstr>
      <vt:lpstr>Causes</vt:lpstr>
      <vt:lpstr>PowerPoint Presentation</vt:lpstr>
      <vt:lpstr>Evaluation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Normal Barium swallow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Dysphagia</dc:title>
  <dc:creator>Thanuja</dc:creator>
  <cp:lastModifiedBy>Thanuja</cp:lastModifiedBy>
  <cp:revision>12</cp:revision>
  <dcterms:created xsi:type="dcterms:W3CDTF">2006-08-16T00:00:00Z</dcterms:created>
  <dcterms:modified xsi:type="dcterms:W3CDTF">2020-05-25T10:04:47Z</dcterms:modified>
</cp:coreProperties>
</file>