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92" r:id="rId22"/>
    <p:sldId id="275" r:id="rId23"/>
    <p:sldId id="276" r:id="rId24"/>
    <p:sldId id="29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D25AA-5DA3-40FD-AE52-89236E017117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7453C41-BECD-4052-91E7-A58CCB386081}">
      <dgm:prSet phldrT="[Text]"/>
      <dgm:spPr/>
      <dgm:t>
        <a:bodyPr/>
        <a:lstStyle/>
        <a:p>
          <a:r>
            <a:rPr lang="en-IN" dirty="0" smtClean="0"/>
            <a:t>Rhinitis</a:t>
          </a:r>
          <a:endParaRPr lang="en-IN" dirty="0"/>
        </a:p>
      </dgm:t>
    </dgm:pt>
    <dgm:pt modelId="{6672FB06-3140-4B4E-8959-47D73318D7EE}" type="parTrans" cxnId="{0763ED97-B947-4219-B1FC-F2253721B1F9}">
      <dgm:prSet/>
      <dgm:spPr/>
      <dgm:t>
        <a:bodyPr/>
        <a:lstStyle/>
        <a:p>
          <a:endParaRPr lang="en-IN"/>
        </a:p>
      </dgm:t>
    </dgm:pt>
    <dgm:pt modelId="{163797E2-23EB-4069-A5BE-A7C6FDE2E394}" type="sibTrans" cxnId="{0763ED97-B947-4219-B1FC-F2253721B1F9}">
      <dgm:prSet/>
      <dgm:spPr/>
      <dgm:t>
        <a:bodyPr/>
        <a:lstStyle/>
        <a:p>
          <a:endParaRPr lang="en-IN"/>
        </a:p>
      </dgm:t>
    </dgm:pt>
    <dgm:pt modelId="{D7759E77-446C-4108-B3B7-3BA460B03E98}">
      <dgm:prSet phldrT="[Text]"/>
      <dgm:spPr/>
      <dgm:t>
        <a:bodyPr/>
        <a:lstStyle/>
        <a:p>
          <a:r>
            <a:rPr lang="en-IN" dirty="0" smtClean="0"/>
            <a:t>Chronic</a:t>
          </a:r>
          <a:endParaRPr lang="en-IN" dirty="0"/>
        </a:p>
      </dgm:t>
    </dgm:pt>
    <dgm:pt modelId="{37909E8C-782D-495B-BFAC-002B14F5F146}" type="parTrans" cxnId="{61E578B3-D90D-4A74-B9EB-18D4CE2C6D4D}">
      <dgm:prSet/>
      <dgm:spPr/>
      <dgm:t>
        <a:bodyPr/>
        <a:lstStyle/>
        <a:p>
          <a:endParaRPr lang="en-IN"/>
        </a:p>
      </dgm:t>
    </dgm:pt>
    <dgm:pt modelId="{E8BE3583-25D3-4F56-873C-0190CDC3860A}" type="sibTrans" cxnId="{61E578B3-D90D-4A74-B9EB-18D4CE2C6D4D}">
      <dgm:prSet/>
      <dgm:spPr/>
      <dgm:t>
        <a:bodyPr/>
        <a:lstStyle/>
        <a:p>
          <a:endParaRPr lang="en-IN"/>
        </a:p>
      </dgm:t>
    </dgm:pt>
    <dgm:pt modelId="{585B70B3-10EC-4873-BAA1-E170CE75104A}">
      <dgm:prSet phldrT="[Text]"/>
      <dgm:spPr/>
      <dgm:t>
        <a:bodyPr/>
        <a:lstStyle/>
        <a:p>
          <a:r>
            <a:rPr lang="en-IN" dirty="0" smtClean="0"/>
            <a:t>Non Specific</a:t>
          </a:r>
          <a:endParaRPr lang="en-IN" dirty="0"/>
        </a:p>
      </dgm:t>
    </dgm:pt>
    <dgm:pt modelId="{68DE6E5A-5238-4016-ACF3-DB37C0EBB043}" type="parTrans" cxnId="{20F0F52F-94C3-4843-A02D-37937F8B78F6}">
      <dgm:prSet/>
      <dgm:spPr/>
      <dgm:t>
        <a:bodyPr/>
        <a:lstStyle/>
        <a:p>
          <a:endParaRPr lang="en-IN"/>
        </a:p>
      </dgm:t>
    </dgm:pt>
    <dgm:pt modelId="{9C2D94A4-77BF-4A55-87B9-2101022FB280}" type="sibTrans" cxnId="{20F0F52F-94C3-4843-A02D-37937F8B78F6}">
      <dgm:prSet/>
      <dgm:spPr/>
      <dgm:t>
        <a:bodyPr/>
        <a:lstStyle/>
        <a:p>
          <a:endParaRPr lang="en-IN"/>
        </a:p>
      </dgm:t>
    </dgm:pt>
    <dgm:pt modelId="{4B1B69E5-AE02-4589-8A30-30C44412EE78}">
      <dgm:prSet phldrT="[Text]"/>
      <dgm:spPr/>
      <dgm:t>
        <a:bodyPr/>
        <a:lstStyle/>
        <a:p>
          <a:r>
            <a:rPr lang="en-IN" dirty="0" smtClean="0"/>
            <a:t>Specific</a:t>
          </a:r>
          <a:endParaRPr lang="en-IN" dirty="0"/>
        </a:p>
      </dgm:t>
    </dgm:pt>
    <dgm:pt modelId="{2C123A9A-1F66-49FB-9D2E-B410CBC9247E}" type="parTrans" cxnId="{0F9A4EE2-2870-4FB1-B017-B28D6E0694E8}">
      <dgm:prSet/>
      <dgm:spPr/>
      <dgm:t>
        <a:bodyPr/>
        <a:lstStyle/>
        <a:p>
          <a:endParaRPr lang="en-IN"/>
        </a:p>
      </dgm:t>
    </dgm:pt>
    <dgm:pt modelId="{2CEACD73-C8E8-4069-9A17-01B7B8E1A8ED}" type="sibTrans" cxnId="{0F9A4EE2-2870-4FB1-B017-B28D6E0694E8}">
      <dgm:prSet/>
      <dgm:spPr/>
      <dgm:t>
        <a:bodyPr/>
        <a:lstStyle/>
        <a:p>
          <a:endParaRPr lang="en-IN"/>
        </a:p>
      </dgm:t>
    </dgm:pt>
    <dgm:pt modelId="{326AD509-FEB5-415E-A309-B5EC4659E3AE}">
      <dgm:prSet phldrT="[Text]"/>
      <dgm:spPr/>
      <dgm:t>
        <a:bodyPr/>
        <a:lstStyle/>
        <a:p>
          <a:r>
            <a:rPr lang="en-IN" dirty="0" smtClean="0"/>
            <a:t>Acute</a:t>
          </a:r>
          <a:endParaRPr lang="en-IN" dirty="0"/>
        </a:p>
      </dgm:t>
    </dgm:pt>
    <dgm:pt modelId="{9BC6A26C-1BAF-460F-9B30-7F70F77EAB45}" type="parTrans" cxnId="{CFBCE2B2-227C-4664-A741-66F05FE25050}">
      <dgm:prSet/>
      <dgm:spPr/>
      <dgm:t>
        <a:bodyPr/>
        <a:lstStyle/>
        <a:p>
          <a:endParaRPr lang="en-IN"/>
        </a:p>
      </dgm:t>
    </dgm:pt>
    <dgm:pt modelId="{6F906323-E119-449E-A6B6-AF8A3066677D}" type="sibTrans" cxnId="{CFBCE2B2-227C-4664-A741-66F05FE25050}">
      <dgm:prSet/>
      <dgm:spPr/>
      <dgm:t>
        <a:bodyPr/>
        <a:lstStyle/>
        <a:p>
          <a:endParaRPr lang="en-IN"/>
        </a:p>
      </dgm:t>
    </dgm:pt>
    <dgm:pt modelId="{459926E0-59AA-4EB8-BEDE-31C23EA65FED}">
      <dgm:prSet phldrT="[Text]"/>
      <dgm:spPr/>
      <dgm:t>
        <a:bodyPr/>
        <a:lstStyle/>
        <a:p>
          <a:r>
            <a:rPr lang="en-IN" dirty="0" smtClean="0"/>
            <a:t>Allergic</a:t>
          </a:r>
          <a:endParaRPr lang="en-IN" dirty="0"/>
        </a:p>
      </dgm:t>
    </dgm:pt>
    <dgm:pt modelId="{438257F8-330C-4E90-B92E-4512E41F37E7}" type="parTrans" cxnId="{03203802-99D9-4E31-8892-CD1661F01052}">
      <dgm:prSet/>
      <dgm:spPr/>
      <dgm:t>
        <a:bodyPr/>
        <a:lstStyle/>
        <a:p>
          <a:endParaRPr lang="en-IN"/>
        </a:p>
      </dgm:t>
    </dgm:pt>
    <dgm:pt modelId="{160BC71E-59AF-408F-9688-26C8ABE47AF2}" type="sibTrans" cxnId="{03203802-99D9-4E31-8892-CD1661F01052}">
      <dgm:prSet/>
      <dgm:spPr/>
      <dgm:t>
        <a:bodyPr/>
        <a:lstStyle/>
        <a:p>
          <a:endParaRPr lang="en-IN"/>
        </a:p>
      </dgm:t>
    </dgm:pt>
    <dgm:pt modelId="{9BB4801B-F13C-45BD-8E74-7E1FDADB6534}" type="pres">
      <dgm:prSet presAssocID="{ABFD25AA-5DA3-40FD-AE52-89236E0171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2698DA-21AC-46EB-A54E-6E627586B410}" type="pres">
      <dgm:prSet presAssocID="{47453C41-BECD-4052-91E7-A58CCB386081}" presName="hierRoot1" presStyleCnt="0">
        <dgm:presLayoutVars>
          <dgm:hierBranch val="init"/>
        </dgm:presLayoutVars>
      </dgm:prSet>
      <dgm:spPr/>
    </dgm:pt>
    <dgm:pt modelId="{E869808F-1CB7-4906-8242-DBDDCE89D5F4}" type="pres">
      <dgm:prSet presAssocID="{47453C41-BECD-4052-91E7-A58CCB386081}" presName="rootComposite1" presStyleCnt="0"/>
      <dgm:spPr/>
    </dgm:pt>
    <dgm:pt modelId="{8D9CA7A0-5E00-4420-BC71-4CE18C2B5031}" type="pres">
      <dgm:prSet presAssocID="{47453C41-BECD-4052-91E7-A58CCB386081}" presName="rootText1" presStyleLbl="node0" presStyleIdx="0" presStyleCnt="1">
        <dgm:presLayoutVars>
          <dgm:chPref val="3"/>
        </dgm:presLayoutVars>
      </dgm:prSet>
      <dgm:spPr/>
    </dgm:pt>
    <dgm:pt modelId="{65D341FF-D773-41EA-B961-5779E013FE9C}" type="pres">
      <dgm:prSet presAssocID="{47453C41-BECD-4052-91E7-A58CCB386081}" presName="rootConnector1" presStyleLbl="node1" presStyleIdx="0" presStyleCnt="0"/>
      <dgm:spPr/>
    </dgm:pt>
    <dgm:pt modelId="{286F3DCB-E36E-487E-9AA8-C2DA809842F6}" type="pres">
      <dgm:prSet presAssocID="{47453C41-BECD-4052-91E7-A58CCB386081}" presName="hierChild2" presStyleCnt="0"/>
      <dgm:spPr/>
    </dgm:pt>
    <dgm:pt modelId="{9FBBF273-C5B8-4A2F-863F-211C213BE82E}" type="pres">
      <dgm:prSet presAssocID="{37909E8C-782D-495B-BFAC-002B14F5F146}" presName="Name37" presStyleLbl="parChTrans1D2" presStyleIdx="0" presStyleCnt="2"/>
      <dgm:spPr/>
    </dgm:pt>
    <dgm:pt modelId="{8544E86A-2F25-4608-8715-507F5E1C6F97}" type="pres">
      <dgm:prSet presAssocID="{D7759E77-446C-4108-B3B7-3BA460B03E98}" presName="hierRoot2" presStyleCnt="0">
        <dgm:presLayoutVars>
          <dgm:hierBranch val="init"/>
        </dgm:presLayoutVars>
      </dgm:prSet>
      <dgm:spPr/>
    </dgm:pt>
    <dgm:pt modelId="{DAFB447F-70DB-4519-B17B-D67D711D83E4}" type="pres">
      <dgm:prSet presAssocID="{D7759E77-446C-4108-B3B7-3BA460B03E98}" presName="rootComposite" presStyleCnt="0"/>
      <dgm:spPr/>
    </dgm:pt>
    <dgm:pt modelId="{3B63299E-7DC9-4B59-AFD1-DE88E93076E1}" type="pres">
      <dgm:prSet presAssocID="{D7759E77-446C-4108-B3B7-3BA460B03E98}" presName="rootText" presStyleLbl="node2" presStyleIdx="0" presStyleCnt="2">
        <dgm:presLayoutVars>
          <dgm:chPref val="3"/>
        </dgm:presLayoutVars>
      </dgm:prSet>
      <dgm:spPr/>
    </dgm:pt>
    <dgm:pt modelId="{8231F0F3-2416-4A1C-AFFE-4262104194D9}" type="pres">
      <dgm:prSet presAssocID="{D7759E77-446C-4108-B3B7-3BA460B03E98}" presName="rootConnector" presStyleLbl="node2" presStyleIdx="0" presStyleCnt="2"/>
      <dgm:spPr/>
    </dgm:pt>
    <dgm:pt modelId="{2A4D51BA-4035-40CC-BF73-DEF2BE394E0C}" type="pres">
      <dgm:prSet presAssocID="{D7759E77-446C-4108-B3B7-3BA460B03E98}" presName="hierChild4" presStyleCnt="0"/>
      <dgm:spPr/>
    </dgm:pt>
    <dgm:pt modelId="{5A3E445B-069A-4EE3-ADD0-3D424A8C7AC6}" type="pres">
      <dgm:prSet presAssocID="{68DE6E5A-5238-4016-ACF3-DB37C0EBB043}" presName="Name37" presStyleLbl="parChTrans1D3" presStyleIdx="0" presStyleCnt="3"/>
      <dgm:spPr/>
    </dgm:pt>
    <dgm:pt modelId="{1CF3C7DD-B48A-426A-9140-5640A35C06CB}" type="pres">
      <dgm:prSet presAssocID="{585B70B3-10EC-4873-BAA1-E170CE75104A}" presName="hierRoot2" presStyleCnt="0">
        <dgm:presLayoutVars>
          <dgm:hierBranch val="init"/>
        </dgm:presLayoutVars>
      </dgm:prSet>
      <dgm:spPr/>
    </dgm:pt>
    <dgm:pt modelId="{D7A52DBB-010C-4991-8594-930205639300}" type="pres">
      <dgm:prSet presAssocID="{585B70B3-10EC-4873-BAA1-E170CE75104A}" presName="rootComposite" presStyleCnt="0"/>
      <dgm:spPr/>
    </dgm:pt>
    <dgm:pt modelId="{BE9429F7-49AA-4E3D-BB11-B384B63A5FE7}" type="pres">
      <dgm:prSet presAssocID="{585B70B3-10EC-4873-BAA1-E170CE75104A}" presName="rootText" presStyleLbl="node3" presStyleIdx="0" presStyleCnt="3">
        <dgm:presLayoutVars>
          <dgm:chPref val="3"/>
        </dgm:presLayoutVars>
      </dgm:prSet>
      <dgm:spPr/>
    </dgm:pt>
    <dgm:pt modelId="{1390166B-88BB-4653-A6BD-DD928EC94060}" type="pres">
      <dgm:prSet presAssocID="{585B70B3-10EC-4873-BAA1-E170CE75104A}" presName="rootConnector" presStyleLbl="node3" presStyleIdx="0" presStyleCnt="3"/>
      <dgm:spPr/>
    </dgm:pt>
    <dgm:pt modelId="{2B4FFDCD-E1F7-48FB-9968-C56E55E16416}" type="pres">
      <dgm:prSet presAssocID="{585B70B3-10EC-4873-BAA1-E170CE75104A}" presName="hierChild4" presStyleCnt="0"/>
      <dgm:spPr/>
    </dgm:pt>
    <dgm:pt modelId="{F084C625-233D-4C52-83E3-E5A8388F94CE}" type="pres">
      <dgm:prSet presAssocID="{585B70B3-10EC-4873-BAA1-E170CE75104A}" presName="hierChild5" presStyleCnt="0"/>
      <dgm:spPr/>
    </dgm:pt>
    <dgm:pt modelId="{53D4BE74-696F-48EB-B687-4B8D44BD9549}" type="pres">
      <dgm:prSet presAssocID="{2C123A9A-1F66-49FB-9D2E-B410CBC9247E}" presName="Name37" presStyleLbl="parChTrans1D3" presStyleIdx="1" presStyleCnt="3"/>
      <dgm:spPr/>
    </dgm:pt>
    <dgm:pt modelId="{81B57914-6A3D-4BC9-8C74-C016A15320EA}" type="pres">
      <dgm:prSet presAssocID="{4B1B69E5-AE02-4589-8A30-30C44412EE78}" presName="hierRoot2" presStyleCnt="0">
        <dgm:presLayoutVars>
          <dgm:hierBranch val="init"/>
        </dgm:presLayoutVars>
      </dgm:prSet>
      <dgm:spPr/>
    </dgm:pt>
    <dgm:pt modelId="{1EFB2819-965E-4A57-A158-9314D2279934}" type="pres">
      <dgm:prSet presAssocID="{4B1B69E5-AE02-4589-8A30-30C44412EE78}" presName="rootComposite" presStyleCnt="0"/>
      <dgm:spPr/>
    </dgm:pt>
    <dgm:pt modelId="{BA38BC13-6067-4141-8FD3-51CB4179330D}" type="pres">
      <dgm:prSet presAssocID="{4B1B69E5-AE02-4589-8A30-30C44412EE7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45591EA-01C5-4B26-AF93-A9B273087527}" type="pres">
      <dgm:prSet presAssocID="{4B1B69E5-AE02-4589-8A30-30C44412EE78}" presName="rootConnector" presStyleLbl="node3" presStyleIdx="1" presStyleCnt="3"/>
      <dgm:spPr/>
    </dgm:pt>
    <dgm:pt modelId="{DD6152A2-8C9B-4A38-BA2D-0C94DA42CC84}" type="pres">
      <dgm:prSet presAssocID="{4B1B69E5-AE02-4589-8A30-30C44412EE78}" presName="hierChild4" presStyleCnt="0"/>
      <dgm:spPr/>
    </dgm:pt>
    <dgm:pt modelId="{40EFB347-1425-4B28-9AD3-EE23AFCB0938}" type="pres">
      <dgm:prSet presAssocID="{4B1B69E5-AE02-4589-8A30-30C44412EE78}" presName="hierChild5" presStyleCnt="0"/>
      <dgm:spPr/>
    </dgm:pt>
    <dgm:pt modelId="{49B8C495-1173-4034-874A-FEB3809CB896}" type="pres">
      <dgm:prSet presAssocID="{438257F8-330C-4E90-B92E-4512E41F37E7}" presName="Name37" presStyleLbl="parChTrans1D3" presStyleIdx="2" presStyleCnt="3"/>
      <dgm:spPr/>
    </dgm:pt>
    <dgm:pt modelId="{BAA13847-6FF9-4074-9EFC-C22C0472DC74}" type="pres">
      <dgm:prSet presAssocID="{459926E0-59AA-4EB8-BEDE-31C23EA65FED}" presName="hierRoot2" presStyleCnt="0">
        <dgm:presLayoutVars>
          <dgm:hierBranch val="init"/>
        </dgm:presLayoutVars>
      </dgm:prSet>
      <dgm:spPr/>
    </dgm:pt>
    <dgm:pt modelId="{DC9E5A7A-A8D6-4C36-9F7F-ABB8619A9A64}" type="pres">
      <dgm:prSet presAssocID="{459926E0-59AA-4EB8-BEDE-31C23EA65FED}" presName="rootComposite" presStyleCnt="0"/>
      <dgm:spPr/>
    </dgm:pt>
    <dgm:pt modelId="{E1C2D15A-04BC-469B-BC62-260B5D19A9EC}" type="pres">
      <dgm:prSet presAssocID="{459926E0-59AA-4EB8-BEDE-31C23EA65FED}" presName="rootText" presStyleLbl="node3" presStyleIdx="2" presStyleCnt="3">
        <dgm:presLayoutVars>
          <dgm:chPref val="3"/>
        </dgm:presLayoutVars>
      </dgm:prSet>
      <dgm:spPr/>
    </dgm:pt>
    <dgm:pt modelId="{F6E15FF3-80FB-44EE-B9CF-3EC99FEFC66D}" type="pres">
      <dgm:prSet presAssocID="{459926E0-59AA-4EB8-BEDE-31C23EA65FED}" presName="rootConnector" presStyleLbl="node3" presStyleIdx="2" presStyleCnt="3"/>
      <dgm:spPr/>
    </dgm:pt>
    <dgm:pt modelId="{36A99E4F-C926-479E-BC94-9C6D49915EAC}" type="pres">
      <dgm:prSet presAssocID="{459926E0-59AA-4EB8-BEDE-31C23EA65FED}" presName="hierChild4" presStyleCnt="0"/>
      <dgm:spPr/>
    </dgm:pt>
    <dgm:pt modelId="{8C475695-0CFA-4C27-AF67-B22792AB3581}" type="pres">
      <dgm:prSet presAssocID="{459926E0-59AA-4EB8-BEDE-31C23EA65FED}" presName="hierChild5" presStyleCnt="0"/>
      <dgm:spPr/>
    </dgm:pt>
    <dgm:pt modelId="{E85A3F9E-73FC-476E-B3E2-E6187F790E03}" type="pres">
      <dgm:prSet presAssocID="{D7759E77-446C-4108-B3B7-3BA460B03E98}" presName="hierChild5" presStyleCnt="0"/>
      <dgm:spPr/>
    </dgm:pt>
    <dgm:pt modelId="{01998175-A9AD-4BF2-80D1-3D0AB1D21C60}" type="pres">
      <dgm:prSet presAssocID="{9BC6A26C-1BAF-460F-9B30-7F70F77EAB45}" presName="Name37" presStyleLbl="parChTrans1D2" presStyleIdx="1" presStyleCnt="2"/>
      <dgm:spPr/>
    </dgm:pt>
    <dgm:pt modelId="{2A09A4EF-EA05-4F47-91FC-51F16FD2501E}" type="pres">
      <dgm:prSet presAssocID="{326AD509-FEB5-415E-A309-B5EC4659E3AE}" presName="hierRoot2" presStyleCnt="0">
        <dgm:presLayoutVars>
          <dgm:hierBranch val="init"/>
        </dgm:presLayoutVars>
      </dgm:prSet>
      <dgm:spPr/>
    </dgm:pt>
    <dgm:pt modelId="{ABDBB771-6CF7-481F-B8F4-881AB828496E}" type="pres">
      <dgm:prSet presAssocID="{326AD509-FEB5-415E-A309-B5EC4659E3AE}" presName="rootComposite" presStyleCnt="0"/>
      <dgm:spPr/>
    </dgm:pt>
    <dgm:pt modelId="{1AC426D6-5D1D-4B72-8548-3026EE9FDB5E}" type="pres">
      <dgm:prSet presAssocID="{326AD509-FEB5-415E-A309-B5EC4659E3AE}" presName="rootText" presStyleLbl="node2" presStyleIdx="1" presStyleCnt="2">
        <dgm:presLayoutVars>
          <dgm:chPref val="3"/>
        </dgm:presLayoutVars>
      </dgm:prSet>
      <dgm:spPr/>
    </dgm:pt>
    <dgm:pt modelId="{4169953E-0B16-472F-BC50-7484B296739F}" type="pres">
      <dgm:prSet presAssocID="{326AD509-FEB5-415E-A309-B5EC4659E3AE}" presName="rootConnector" presStyleLbl="node2" presStyleIdx="1" presStyleCnt="2"/>
      <dgm:spPr/>
    </dgm:pt>
    <dgm:pt modelId="{8F8B6B0A-DB2A-475B-8F05-4356625350C3}" type="pres">
      <dgm:prSet presAssocID="{326AD509-FEB5-415E-A309-B5EC4659E3AE}" presName="hierChild4" presStyleCnt="0"/>
      <dgm:spPr/>
    </dgm:pt>
    <dgm:pt modelId="{79519962-65DE-421B-8E66-048D93D908AF}" type="pres">
      <dgm:prSet presAssocID="{326AD509-FEB5-415E-A309-B5EC4659E3AE}" presName="hierChild5" presStyleCnt="0"/>
      <dgm:spPr/>
    </dgm:pt>
    <dgm:pt modelId="{03880B92-6782-4286-853F-D5F330584C62}" type="pres">
      <dgm:prSet presAssocID="{47453C41-BECD-4052-91E7-A58CCB386081}" presName="hierChild3" presStyleCnt="0"/>
      <dgm:spPr/>
    </dgm:pt>
  </dgm:ptLst>
  <dgm:cxnLst>
    <dgm:cxn modelId="{552A90B0-9502-4ADD-9210-5F5D7A4A50C2}" type="presOf" srcId="{438257F8-330C-4E90-B92E-4512E41F37E7}" destId="{49B8C495-1173-4034-874A-FEB3809CB896}" srcOrd="0" destOrd="0" presId="urn:microsoft.com/office/officeart/2005/8/layout/orgChart1"/>
    <dgm:cxn modelId="{8989DC71-571A-4027-B645-29C0762FF71E}" type="presOf" srcId="{D7759E77-446C-4108-B3B7-3BA460B03E98}" destId="{8231F0F3-2416-4A1C-AFFE-4262104194D9}" srcOrd="1" destOrd="0" presId="urn:microsoft.com/office/officeart/2005/8/layout/orgChart1"/>
    <dgm:cxn modelId="{C8B14EE5-215D-4010-AFD6-A42AECB4499F}" type="presOf" srcId="{47453C41-BECD-4052-91E7-A58CCB386081}" destId="{65D341FF-D773-41EA-B961-5779E013FE9C}" srcOrd="1" destOrd="0" presId="urn:microsoft.com/office/officeart/2005/8/layout/orgChart1"/>
    <dgm:cxn modelId="{CFBCE2B2-227C-4664-A741-66F05FE25050}" srcId="{47453C41-BECD-4052-91E7-A58CCB386081}" destId="{326AD509-FEB5-415E-A309-B5EC4659E3AE}" srcOrd="1" destOrd="0" parTransId="{9BC6A26C-1BAF-460F-9B30-7F70F77EAB45}" sibTransId="{6F906323-E119-449E-A6B6-AF8A3066677D}"/>
    <dgm:cxn modelId="{03390096-6BC8-4079-925E-5AB30681CCF9}" type="presOf" srcId="{ABFD25AA-5DA3-40FD-AE52-89236E017117}" destId="{9BB4801B-F13C-45BD-8E74-7E1FDADB6534}" srcOrd="0" destOrd="0" presId="urn:microsoft.com/office/officeart/2005/8/layout/orgChart1"/>
    <dgm:cxn modelId="{7BB5514E-F144-4E35-8F07-3FCE0DA6E1AA}" type="presOf" srcId="{47453C41-BECD-4052-91E7-A58CCB386081}" destId="{8D9CA7A0-5E00-4420-BC71-4CE18C2B5031}" srcOrd="0" destOrd="0" presId="urn:microsoft.com/office/officeart/2005/8/layout/orgChart1"/>
    <dgm:cxn modelId="{6D1298FF-8AC4-4580-889C-5F8322E88676}" type="presOf" srcId="{459926E0-59AA-4EB8-BEDE-31C23EA65FED}" destId="{F6E15FF3-80FB-44EE-B9CF-3EC99FEFC66D}" srcOrd="1" destOrd="0" presId="urn:microsoft.com/office/officeart/2005/8/layout/orgChart1"/>
    <dgm:cxn modelId="{0763ED97-B947-4219-B1FC-F2253721B1F9}" srcId="{ABFD25AA-5DA3-40FD-AE52-89236E017117}" destId="{47453C41-BECD-4052-91E7-A58CCB386081}" srcOrd="0" destOrd="0" parTransId="{6672FB06-3140-4B4E-8959-47D73318D7EE}" sibTransId="{163797E2-23EB-4069-A5BE-A7C6FDE2E394}"/>
    <dgm:cxn modelId="{61E578B3-D90D-4A74-B9EB-18D4CE2C6D4D}" srcId="{47453C41-BECD-4052-91E7-A58CCB386081}" destId="{D7759E77-446C-4108-B3B7-3BA460B03E98}" srcOrd="0" destOrd="0" parTransId="{37909E8C-782D-495B-BFAC-002B14F5F146}" sibTransId="{E8BE3583-25D3-4F56-873C-0190CDC3860A}"/>
    <dgm:cxn modelId="{0F9A4EE2-2870-4FB1-B017-B28D6E0694E8}" srcId="{D7759E77-446C-4108-B3B7-3BA460B03E98}" destId="{4B1B69E5-AE02-4589-8A30-30C44412EE78}" srcOrd="1" destOrd="0" parTransId="{2C123A9A-1F66-49FB-9D2E-B410CBC9247E}" sibTransId="{2CEACD73-C8E8-4069-9A17-01B7B8E1A8ED}"/>
    <dgm:cxn modelId="{E1F650C8-2EBA-436D-A999-03B548D1BB8F}" type="presOf" srcId="{459926E0-59AA-4EB8-BEDE-31C23EA65FED}" destId="{E1C2D15A-04BC-469B-BC62-260B5D19A9EC}" srcOrd="0" destOrd="0" presId="urn:microsoft.com/office/officeart/2005/8/layout/orgChart1"/>
    <dgm:cxn modelId="{0F9DB4FA-6FDB-48C7-9014-EAF7BDB69F85}" type="presOf" srcId="{68DE6E5A-5238-4016-ACF3-DB37C0EBB043}" destId="{5A3E445B-069A-4EE3-ADD0-3D424A8C7AC6}" srcOrd="0" destOrd="0" presId="urn:microsoft.com/office/officeart/2005/8/layout/orgChart1"/>
    <dgm:cxn modelId="{03203802-99D9-4E31-8892-CD1661F01052}" srcId="{D7759E77-446C-4108-B3B7-3BA460B03E98}" destId="{459926E0-59AA-4EB8-BEDE-31C23EA65FED}" srcOrd="2" destOrd="0" parTransId="{438257F8-330C-4E90-B92E-4512E41F37E7}" sibTransId="{160BC71E-59AF-408F-9688-26C8ABE47AF2}"/>
    <dgm:cxn modelId="{F9AD14D1-CD0D-416D-AAC0-34782D1E066C}" type="presOf" srcId="{4B1B69E5-AE02-4589-8A30-30C44412EE78}" destId="{945591EA-01C5-4B26-AF93-A9B273087527}" srcOrd="1" destOrd="0" presId="urn:microsoft.com/office/officeart/2005/8/layout/orgChart1"/>
    <dgm:cxn modelId="{05B55AB4-52C2-4A5A-AD6A-A42C1B5118E7}" type="presOf" srcId="{9BC6A26C-1BAF-460F-9B30-7F70F77EAB45}" destId="{01998175-A9AD-4BF2-80D1-3D0AB1D21C60}" srcOrd="0" destOrd="0" presId="urn:microsoft.com/office/officeart/2005/8/layout/orgChart1"/>
    <dgm:cxn modelId="{87EE11E8-361C-4243-8F87-163D6A4EB423}" type="presOf" srcId="{D7759E77-446C-4108-B3B7-3BA460B03E98}" destId="{3B63299E-7DC9-4B59-AFD1-DE88E93076E1}" srcOrd="0" destOrd="0" presId="urn:microsoft.com/office/officeart/2005/8/layout/orgChart1"/>
    <dgm:cxn modelId="{4EBFDF88-86A5-452F-BE13-6D9F382EF785}" type="presOf" srcId="{326AD509-FEB5-415E-A309-B5EC4659E3AE}" destId="{4169953E-0B16-472F-BC50-7484B296739F}" srcOrd="1" destOrd="0" presId="urn:microsoft.com/office/officeart/2005/8/layout/orgChart1"/>
    <dgm:cxn modelId="{47D38D21-6EBE-4D24-8D44-164DD9E9296C}" type="presOf" srcId="{2C123A9A-1F66-49FB-9D2E-B410CBC9247E}" destId="{53D4BE74-696F-48EB-B687-4B8D44BD9549}" srcOrd="0" destOrd="0" presId="urn:microsoft.com/office/officeart/2005/8/layout/orgChart1"/>
    <dgm:cxn modelId="{7ED19F65-03F7-4365-9344-7AD1A0011899}" type="presOf" srcId="{585B70B3-10EC-4873-BAA1-E170CE75104A}" destId="{1390166B-88BB-4653-A6BD-DD928EC94060}" srcOrd="1" destOrd="0" presId="urn:microsoft.com/office/officeart/2005/8/layout/orgChart1"/>
    <dgm:cxn modelId="{689B6342-12A2-4367-8B0D-3E624939E894}" type="presOf" srcId="{326AD509-FEB5-415E-A309-B5EC4659E3AE}" destId="{1AC426D6-5D1D-4B72-8548-3026EE9FDB5E}" srcOrd="0" destOrd="0" presId="urn:microsoft.com/office/officeart/2005/8/layout/orgChart1"/>
    <dgm:cxn modelId="{F57E3297-1E13-45D5-A82B-8095500278CB}" type="presOf" srcId="{37909E8C-782D-495B-BFAC-002B14F5F146}" destId="{9FBBF273-C5B8-4A2F-863F-211C213BE82E}" srcOrd="0" destOrd="0" presId="urn:microsoft.com/office/officeart/2005/8/layout/orgChart1"/>
    <dgm:cxn modelId="{20F0F52F-94C3-4843-A02D-37937F8B78F6}" srcId="{D7759E77-446C-4108-B3B7-3BA460B03E98}" destId="{585B70B3-10EC-4873-BAA1-E170CE75104A}" srcOrd="0" destOrd="0" parTransId="{68DE6E5A-5238-4016-ACF3-DB37C0EBB043}" sibTransId="{9C2D94A4-77BF-4A55-87B9-2101022FB280}"/>
    <dgm:cxn modelId="{BCA0FC9E-6DB5-41BF-810D-CA58B3EEC24A}" type="presOf" srcId="{585B70B3-10EC-4873-BAA1-E170CE75104A}" destId="{BE9429F7-49AA-4E3D-BB11-B384B63A5FE7}" srcOrd="0" destOrd="0" presId="urn:microsoft.com/office/officeart/2005/8/layout/orgChart1"/>
    <dgm:cxn modelId="{333258B0-4EBE-45A0-9858-5F300152F138}" type="presOf" srcId="{4B1B69E5-AE02-4589-8A30-30C44412EE78}" destId="{BA38BC13-6067-4141-8FD3-51CB4179330D}" srcOrd="0" destOrd="0" presId="urn:microsoft.com/office/officeart/2005/8/layout/orgChart1"/>
    <dgm:cxn modelId="{EFD94709-A773-4A53-BC7C-AE2323E474D4}" type="presParOf" srcId="{9BB4801B-F13C-45BD-8E74-7E1FDADB6534}" destId="{802698DA-21AC-46EB-A54E-6E627586B410}" srcOrd="0" destOrd="0" presId="urn:microsoft.com/office/officeart/2005/8/layout/orgChart1"/>
    <dgm:cxn modelId="{6E84E93E-F261-4C77-ABBF-A6119487BF09}" type="presParOf" srcId="{802698DA-21AC-46EB-A54E-6E627586B410}" destId="{E869808F-1CB7-4906-8242-DBDDCE89D5F4}" srcOrd="0" destOrd="0" presId="urn:microsoft.com/office/officeart/2005/8/layout/orgChart1"/>
    <dgm:cxn modelId="{48D0FA5E-CAE9-4F35-B40D-ACB60BA40ADE}" type="presParOf" srcId="{E869808F-1CB7-4906-8242-DBDDCE89D5F4}" destId="{8D9CA7A0-5E00-4420-BC71-4CE18C2B5031}" srcOrd="0" destOrd="0" presId="urn:microsoft.com/office/officeart/2005/8/layout/orgChart1"/>
    <dgm:cxn modelId="{A44D00A6-D345-4B3D-BA7A-897666DD9BAA}" type="presParOf" srcId="{E869808F-1CB7-4906-8242-DBDDCE89D5F4}" destId="{65D341FF-D773-41EA-B961-5779E013FE9C}" srcOrd="1" destOrd="0" presId="urn:microsoft.com/office/officeart/2005/8/layout/orgChart1"/>
    <dgm:cxn modelId="{EFF35C36-9371-45C8-A626-002796F5981C}" type="presParOf" srcId="{802698DA-21AC-46EB-A54E-6E627586B410}" destId="{286F3DCB-E36E-487E-9AA8-C2DA809842F6}" srcOrd="1" destOrd="0" presId="urn:microsoft.com/office/officeart/2005/8/layout/orgChart1"/>
    <dgm:cxn modelId="{D7C66F77-4BB1-4189-95FE-280995B57167}" type="presParOf" srcId="{286F3DCB-E36E-487E-9AA8-C2DA809842F6}" destId="{9FBBF273-C5B8-4A2F-863F-211C213BE82E}" srcOrd="0" destOrd="0" presId="urn:microsoft.com/office/officeart/2005/8/layout/orgChart1"/>
    <dgm:cxn modelId="{613E7AFD-7BBA-4C0C-9396-FA010F25EF1D}" type="presParOf" srcId="{286F3DCB-E36E-487E-9AA8-C2DA809842F6}" destId="{8544E86A-2F25-4608-8715-507F5E1C6F97}" srcOrd="1" destOrd="0" presId="urn:microsoft.com/office/officeart/2005/8/layout/orgChart1"/>
    <dgm:cxn modelId="{45E673F8-9D7F-463C-AC66-7E2D180BA719}" type="presParOf" srcId="{8544E86A-2F25-4608-8715-507F5E1C6F97}" destId="{DAFB447F-70DB-4519-B17B-D67D711D83E4}" srcOrd="0" destOrd="0" presId="urn:microsoft.com/office/officeart/2005/8/layout/orgChart1"/>
    <dgm:cxn modelId="{6C7AB53D-42B4-4B1E-B944-BDE4C3C67574}" type="presParOf" srcId="{DAFB447F-70DB-4519-B17B-D67D711D83E4}" destId="{3B63299E-7DC9-4B59-AFD1-DE88E93076E1}" srcOrd="0" destOrd="0" presId="urn:microsoft.com/office/officeart/2005/8/layout/orgChart1"/>
    <dgm:cxn modelId="{AD7F435E-C674-444C-BC1D-0833B3A48729}" type="presParOf" srcId="{DAFB447F-70DB-4519-B17B-D67D711D83E4}" destId="{8231F0F3-2416-4A1C-AFFE-4262104194D9}" srcOrd="1" destOrd="0" presId="urn:microsoft.com/office/officeart/2005/8/layout/orgChart1"/>
    <dgm:cxn modelId="{03DDA9B5-EB22-4126-AE6C-2C6A8B1EC3B8}" type="presParOf" srcId="{8544E86A-2F25-4608-8715-507F5E1C6F97}" destId="{2A4D51BA-4035-40CC-BF73-DEF2BE394E0C}" srcOrd="1" destOrd="0" presId="urn:microsoft.com/office/officeart/2005/8/layout/orgChart1"/>
    <dgm:cxn modelId="{73C82186-9C16-4F3E-AC1F-129631D60758}" type="presParOf" srcId="{2A4D51BA-4035-40CC-BF73-DEF2BE394E0C}" destId="{5A3E445B-069A-4EE3-ADD0-3D424A8C7AC6}" srcOrd="0" destOrd="0" presId="urn:microsoft.com/office/officeart/2005/8/layout/orgChart1"/>
    <dgm:cxn modelId="{92F6058E-5E06-46EF-8F28-F644022DB03B}" type="presParOf" srcId="{2A4D51BA-4035-40CC-BF73-DEF2BE394E0C}" destId="{1CF3C7DD-B48A-426A-9140-5640A35C06CB}" srcOrd="1" destOrd="0" presId="urn:microsoft.com/office/officeart/2005/8/layout/orgChart1"/>
    <dgm:cxn modelId="{6089ABB6-ACC3-4A7B-910A-D4439A565712}" type="presParOf" srcId="{1CF3C7DD-B48A-426A-9140-5640A35C06CB}" destId="{D7A52DBB-010C-4991-8594-930205639300}" srcOrd="0" destOrd="0" presId="urn:microsoft.com/office/officeart/2005/8/layout/orgChart1"/>
    <dgm:cxn modelId="{E43001BB-2091-434F-B2A8-8B60FAD3DEFA}" type="presParOf" srcId="{D7A52DBB-010C-4991-8594-930205639300}" destId="{BE9429F7-49AA-4E3D-BB11-B384B63A5FE7}" srcOrd="0" destOrd="0" presId="urn:microsoft.com/office/officeart/2005/8/layout/orgChart1"/>
    <dgm:cxn modelId="{09517312-1A1F-4907-A2E7-FA8807A1EE87}" type="presParOf" srcId="{D7A52DBB-010C-4991-8594-930205639300}" destId="{1390166B-88BB-4653-A6BD-DD928EC94060}" srcOrd="1" destOrd="0" presId="urn:microsoft.com/office/officeart/2005/8/layout/orgChart1"/>
    <dgm:cxn modelId="{145D513B-5F24-49A1-93C7-EB598A97060C}" type="presParOf" srcId="{1CF3C7DD-B48A-426A-9140-5640A35C06CB}" destId="{2B4FFDCD-E1F7-48FB-9968-C56E55E16416}" srcOrd="1" destOrd="0" presId="urn:microsoft.com/office/officeart/2005/8/layout/orgChart1"/>
    <dgm:cxn modelId="{1891B324-0AD8-4237-BD97-7FA2C2AC11B5}" type="presParOf" srcId="{1CF3C7DD-B48A-426A-9140-5640A35C06CB}" destId="{F084C625-233D-4C52-83E3-E5A8388F94CE}" srcOrd="2" destOrd="0" presId="urn:microsoft.com/office/officeart/2005/8/layout/orgChart1"/>
    <dgm:cxn modelId="{1D1E63FF-0337-494D-9658-FBA1DE42305F}" type="presParOf" srcId="{2A4D51BA-4035-40CC-BF73-DEF2BE394E0C}" destId="{53D4BE74-696F-48EB-B687-4B8D44BD9549}" srcOrd="2" destOrd="0" presId="urn:microsoft.com/office/officeart/2005/8/layout/orgChart1"/>
    <dgm:cxn modelId="{A550D950-7FA9-42FA-AE14-CDAC3BB730F1}" type="presParOf" srcId="{2A4D51BA-4035-40CC-BF73-DEF2BE394E0C}" destId="{81B57914-6A3D-4BC9-8C74-C016A15320EA}" srcOrd="3" destOrd="0" presId="urn:microsoft.com/office/officeart/2005/8/layout/orgChart1"/>
    <dgm:cxn modelId="{254DD558-DF5E-45C8-80A2-48FBD44982A5}" type="presParOf" srcId="{81B57914-6A3D-4BC9-8C74-C016A15320EA}" destId="{1EFB2819-965E-4A57-A158-9314D2279934}" srcOrd="0" destOrd="0" presId="urn:microsoft.com/office/officeart/2005/8/layout/orgChart1"/>
    <dgm:cxn modelId="{C37C5F11-19E5-4909-B596-C8E9217E28AA}" type="presParOf" srcId="{1EFB2819-965E-4A57-A158-9314D2279934}" destId="{BA38BC13-6067-4141-8FD3-51CB4179330D}" srcOrd="0" destOrd="0" presId="urn:microsoft.com/office/officeart/2005/8/layout/orgChart1"/>
    <dgm:cxn modelId="{55BE37A3-1DC0-42CB-88F3-4D1E912DFA4D}" type="presParOf" srcId="{1EFB2819-965E-4A57-A158-9314D2279934}" destId="{945591EA-01C5-4B26-AF93-A9B273087527}" srcOrd="1" destOrd="0" presId="urn:microsoft.com/office/officeart/2005/8/layout/orgChart1"/>
    <dgm:cxn modelId="{A38A69B2-1C3E-45AC-8F03-230EC45C895B}" type="presParOf" srcId="{81B57914-6A3D-4BC9-8C74-C016A15320EA}" destId="{DD6152A2-8C9B-4A38-BA2D-0C94DA42CC84}" srcOrd="1" destOrd="0" presId="urn:microsoft.com/office/officeart/2005/8/layout/orgChart1"/>
    <dgm:cxn modelId="{5126F8ED-D33F-4A1A-A462-C890EB9992C3}" type="presParOf" srcId="{81B57914-6A3D-4BC9-8C74-C016A15320EA}" destId="{40EFB347-1425-4B28-9AD3-EE23AFCB0938}" srcOrd="2" destOrd="0" presId="urn:microsoft.com/office/officeart/2005/8/layout/orgChart1"/>
    <dgm:cxn modelId="{4D0D4BCF-5AFC-43E2-AB75-C64D31C0D235}" type="presParOf" srcId="{2A4D51BA-4035-40CC-BF73-DEF2BE394E0C}" destId="{49B8C495-1173-4034-874A-FEB3809CB896}" srcOrd="4" destOrd="0" presId="urn:microsoft.com/office/officeart/2005/8/layout/orgChart1"/>
    <dgm:cxn modelId="{B37753C2-DE4B-4A35-B868-C9804D8D6A9B}" type="presParOf" srcId="{2A4D51BA-4035-40CC-BF73-DEF2BE394E0C}" destId="{BAA13847-6FF9-4074-9EFC-C22C0472DC74}" srcOrd="5" destOrd="0" presId="urn:microsoft.com/office/officeart/2005/8/layout/orgChart1"/>
    <dgm:cxn modelId="{68FB757E-F775-4A92-9C8C-81A930AF1832}" type="presParOf" srcId="{BAA13847-6FF9-4074-9EFC-C22C0472DC74}" destId="{DC9E5A7A-A8D6-4C36-9F7F-ABB8619A9A64}" srcOrd="0" destOrd="0" presId="urn:microsoft.com/office/officeart/2005/8/layout/orgChart1"/>
    <dgm:cxn modelId="{A7159143-D441-41C3-B0D9-5336DB35D09C}" type="presParOf" srcId="{DC9E5A7A-A8D6-4C36-9F7F-ABB8619A9A64}" destId="{E1C2D15A-04BC-469B-BC62-260B5D19A9EC}" srcOrd="0" destOrd="0" presId="urn:microsoft.com/office/officeart/2005/8/layout/orgChart1"/>
    <dgm:cxn modelId="{A82F4028-A953-4788-847D-2017437F3B84}" type="presParOf" srcId="{DC9E5A7A-A8D6-4C36-9F7F-ABB8619A9A64}" destId="{F6E15FF3-80FB-44EE-B9CF-3EC99FEFC66D}" srcOrd="1" destOrd="0" presId="urn:microsoft.com/office/officeart/2005/8/layout/orgChart1"/>
    <dgm:cxn modelId="{02191D14-1F0F-454E-8C38-E595C1C14D0E}" type="presParOf" srcId="{BAA13847-6FF9-4074-9EFC-C22C0472DC74}" destId="{36A99E4F-C926-479E-BC94-9C6D49915EAC}" srcOrd="1" destOrd="0" presId="urn:microsoft.com/office/officeart/2005/8/layout/orgChart1"/>
    <dgm:cxn modelId="{FAA8FEFA-D6AF-4DA0-99C7-D08C3CBA5FC5}" type="presParOf" srcId="{BAA13847-6FF9-4074-9EFC-C22C0472DC74}" destId="{8C475695-0CFA-4C27-AF67-B22792AB3581}" srcOrd="2" destOrd="0" presId="urn:microsoft.com/office/officeart/2005/8/layout/orgChart1"/>
    <dgm:cxn modelId="{B513358E-EBD3-45AF-85B8-B802C7205A42}" type="presParOf" srcId="{8544E86A-2F25-4608-8715-507F5E1C6F97}" destId="{E85A3F9E-73FC-476E-B3E2-E6187F790E03}" srcOrd="2" destOrd="0" presId="urn:microsoft.com/office/officeart/2005/8/layout/orgChart1"/>
    <dgm:cxn modelId="{5DC8F5E4-C196-491A-ADC9-06583A2F8C66}" type="presParOf" srcId="{286F3DCB-E36E-487E-9AA8-C2DA809842F6}" destId="{01998175-A9AD-4BF2-80D1-3D0AB1D21C60}" srcOrd="2" destOrd="0" presId="urn:microsoft.com/office/officeart/2005/8/layout/orgChart1"/>
    <dgm:cxn modelId="{59B0AFB4-3A4A-4745-80C8-B3B8357A2BBE}" type="presParOf" srcId="{286F3DCB-E36E-487E-9AA8-C2DA809842F6}" destId="{2A09A4EF-EA05-4F47-91FC-51F16FD2501E}" srcOrd="3" destOrd="0" presId="urn:microsoft.com/office/officeart/2005/8/layout/orgChart1"/>
    <dgm:cxn modelId="{3099DB1F-0088-4FC1-86CE-5E9884AC1145}" type="presParOf" srcId="{2A09A4EF-EA05-4F47-91FC-51F16FD2501E}" destId="{ABDBB771-6CF7-481F-B8F4-881AB828496E}" srcOrd="0" destOrd="0" presId="urn:microsoft.com/office/officeart/2005/8/layout/orgChart1"/>
    <dgm:cxn modelId="{26BB0DBD-F543-40C2-8B80-A24EC4C71E78}" type="presParOf" srcId="{ABDBB771-6CF7-481F-B8F4-881AB828496E}" destId="{1AC426D6-5D1D-4B72-8548-3026EE9FDB5E}" srcOrd="0" destOrd="0" presId="urn:microsoft.com/office/officeart/2005/8/layout/orgChart1"/>
    <dgm:cxn modelId="{11E90704-CC38-4BB9-9BC1-A58E99CF0E7D}" type="presParOf" srcId="{ABDBB771-6CF7-481F-B8F4-881AB828496E}" destId="{4169953E-0B16-472F-BC50-7484B296739F}" srcOrd="1" destOrd="0" presId="urn:microsoft.com/office/officeart/2005/8/layout/orgChart1"/>
    <dgm:cxn modelId="{120D04A1-21F5-4364-BE22-4F99E7A90648}" type="presParOf" srcId="{2A09A4EF-EA05-4F47-91FC-51F16FD2501E}" destId="{8F8B6B0A-DB2A-475B-8F05-4356625350C3}" srcOrd="1" destOrd="0" presId="urn:microsoft.com/office/officeart/2005/8/layout/orgChart1"/>
    <dgm:cxn modelId="{46B1BA04-3542-4170-AED9-5F5F15D6065A}" type="presParOf" srcId="{2A09A4EF-EA05-4F47-91FC-51F16FD2501E}" destId="{79519962-65DE-421B-8E66-048D93D908AF}" srcOrd="2" destOrd="0" presId="urn:microsoft.com/office/officeart/2005/8/layout/orgChart1"/>
    <dgm:cxn modelId="{B6C20F4B-C4BF-4CA5-B672-1374EF90C753}" type="presParOf" srcId="{802698DA-21AC-46EB-A54E-6E627586B410}" destId="{03880B92-6782-4286-853F-D5F330584C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98175-A9AD-4BF2-80D1-3D0AB1D21C60}">
      <dsp:nvSpPr>
        <dsp:cNvPr id="0" name=""/>
        <dsp:cNvSpPr/>
      </dsp:nvSpPr>
      <dsp:spPr>
        <a:xfrm>
          <a:off x="4343400" y="714858"/>
          <a:ext cx="861270" cy="29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76"/>
              </a:lnTo>
              <a:lnTo>
                <a:pt x="861270" y="149476"/>
              </a:lnTo>
              <a:lnTo>
                <a:pt x="861270" y="2989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8C495-1173-4034-874A-FEB3809CB896}">
      <dsp:nvSpPr>
        <dsp:cNvPr id="0" name=""/>
        <dsp:cNvSpPr/>
      </dsp:nvSpPr>
      <dsp:spPr>
        <a:xfrm>
          <a:off x="2912694" y="1725605"/>
          <a:ext cx="213538" cy="267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344"/>
              </a:lnTo>
              <a:lnTo>
                <a:pt x="213538" y="267634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BE74-696F-48EB-B687-4B8D44BD9549}">
      <dsp:nvSpPr>
        <dsp:cNvPr id="0" name=""/>
        <dsp:cNvSpPr/>
      </dsp:nvSpPr>
      <dsp:spPr>
        <a:xfrm>
          <a:off x="2912694" y="1725605"/>
          <a:ext cx="213538" cy="1665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597"/>
              </a:lnTo>
              <a:lnTo>
                <a:pt x="213538" y="16655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E445B-069A-4EE3-ADD0-3D424A8C7AC6}">
      <dsp:nvSpPr>
        <dsp:cNvPr id="0" name=""/>
        <dsp:cNvSpPr/>
      </dsp:nvSpPr>
      <dsp:spPr>
        <a:xfrm>
          <a:off x="2912694" y="1725605"/>
          <a:ext cx="213538" cy="65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850"/>
              </a:lnTo>
              <a:lnTo>
                <a:pt x="213538" y="65485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BF273-C5B8-4A2F-863F-211C213BE82E}">
      <dsp:nvSpPr>
        <dsp:cNvPr id="0" name=""/>
        <dsp:cNvSpPr/>
      </dsp:nvSpPr>
      <dsp:spPr>
        <a:xfrm>
          <a:off x="3482129" y="714858"/>
          <a:ext cx="861270" cy="298953"/>
        </a:xfrm>
        <a:custGeom>
          <a:avLst/>
          <a:gdLst/>
          <a:ahLst/>
          <a:cxnLst/>
          <a:rect l="0" t="0" r="0" b="0"/>
          <a:pathLst>
            <a:path>
              <a:moveTo>
                <a:pt x="861270" y="0"/>
              </a:moveTo>
              <a:lnTo>
                <a:pt x="861270" y="149476"/>
              </a:lnTo>
              <a:lnTo>
                <a:pt x="0" y="149476"/>
              </a:lnTo>
              <a:lnTo>
                <a:pt x="0" y="2989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CA7A0-5E00-4420-BC71-4CE18C2B5031}">
      <dsp:nvSpPr>
        <dsp:cNvPr id="0" name=""/>
        <dsp:cNvSpPr/>
      </dsp:nvSpPr>
      <dsp:spPr>
        <a:xfrm>
          <a:off x="3631606" y="3064"/>
          <a:ext cx="1423587" cy="711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Rhinitis</a:t>
          </a:r>
          <a:endParaRPr lang="en-IN" sz="2600" kern="1200" dirty="0"/>
        </a:p>
      </dsp:txBody>
      <dsp:txXfrm>
        <a:off x="3631606" y="3064"/>
        <a:ext cx="1423587" cy="711793"/>
      </dsp:txXfrm>
    </dsp:sp>
    <dsp:sp modelId="{3B63299E-7DC9-4B59-AFD1-DE88E93076E1}">
      <dsp:nvSpPr>
        <dsp:cNvPr id="0" name=""/>
        <dsp:cNvSpPr/>
      </dsp:nvSpPr>
      <dsp:spPr>
        <a:xfrm>
          <a:off x="2770335" y="1013811"/>
          <a:ext cx="1423587" cy="711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Chronic</a:t>
          </a:r>
          <a:endParaRPr lang="en-IN" sz="2600" kern="1200" dirty="0"/>
        </a:p>
      </dsp:txBody>
      <dsp:txXfrm>
        <a:off x="2770335" y="1013811"/>
        <a:ext cx="1423587" cy="711793"/>
      </dsp:txXfrm>
    </dsp:sp>
    <dsp:sp modelId="{BE9429F7-49AA-4E3D-BB11-B384B63A5FE7}">
      <dsp:nvSpPr>
        <dsp:cNvPr id="0" name=""/>
        <dsp:cNvSpPr/>
      </dsp:nvSpPr>
      <dsp:spPr>
        <a:xfrm>
          <a:off x="3126232" y="2024559"/>
          <a:ext cx="1423587" cy="711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Non Specific</a:t>
          </a:r>
          <a:endParaRPr lang="en-IN" sz="2600" kern="1200" dirty="0"/>
        </a:p>
      </dsp:txBody>
      <dsp:txXfrm>
        <a:off x="3126232" y="2024559"/>
        <a:ext cx="1423587" cy="711793"/>
      </dsp:txXfrm>
    </dsp:sp>
    <dsp:sp modelId="{BA38BC13-6067-4141-8FD3-51CB4179330D}">
      <dsp:nvSpPr>
        <dsp:cNvPr id="0" name=""/>
        <dsp:cNvSpPr/>
      </dsp:nvSpPr>
      <dsp:spPr>
        <a:xfrm>
          <a:off x="3126232" y="3035306"/>
          <a:ext cx="1423587" cy="711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Specific</a:t>
          </a:r>
          <a:endParaRPr lang="en-IN" sz="2600" kern="1200" dirty="0"/>
        </a:p>
      </dsp:txBody>
      <dsp:txXfrm>
        <a:off x="3126232" y="3035306"/>
        <a:ext cx="1423587" cy="711793"/>
      </dsp:txXfrm>
    </dsp:sp>
    <dsp:sp modelId="{E1C2D15A-04BC-469B-BC62-260B5D19A9EC}">
      <dsp:nvSpPr>
        <dsp:cNvPr id="0" name=""/>
        <dsp:cNvSpPr/>
      </dsp:nvSpPr>
      <dsp:spPr>
        <a:xfrm>
          <a:off x="3126232" y="4046053"/>
          <a:ext cx="1423587" cy="711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Allergic</a:t>
          </a:r>
          <a:endParaRPr lang="en-IN" sz="2600" kern="1200" dirty="0"/>
        </a:p>
      </dsp:txBody>
      <dsp:txXfrm>
        <a:off x="3126232" y="4046053"/>
        <a:ext cx="1423587" cy="711793"/>
      </dsp:txXfrm>
    </dsp:sp>
    <dsp:sp modelId="{1AC426D6-5D1D-4B72-8548-3026EE9FDB5E}">
      <dsp:nvSpPr>
        <dsp:cNvPr id="0" name=""/>
        <dsp:cNvSpPr/>
      </dsp:nvSpPr>
      <dsp:spPr>
        <a:xfrm>
          <a:off x="4492876" y="1013811"/>
          <a:ext cx="1423587" cy="711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Acute</a:t>
          </a:r>
          <a:endParaRPr lang="en-IN" sz="2600" kern="1200" dirty="0"/>
        </a:p>
      </dsp:txBody>
      <dsp:txXfrm>
        <a:off x="4492876" y="1013811"/>
        <a:ext cx="1423587" cy="71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00B050"/>
                </a:solidFill>
              </a:rPr>
              <a:t>Dr S Jaya Sandeep</a:t>
            </a:r>
            <a:endParaRPr lang="en-IN" sz="24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Rhinitis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Causative organism is Corynebacterium diphtheriae. </a:t>
            </a:r>
            <a:r>
              <a:rPr lang="en-US" sz="2400" dirty="0" smtClean="0"/>
              <a:t>It may </a:t>
            </a:r>
            <a:r>
              <a:rPr lang="en-US" sz="2400" dirty="0"/>
              <a:t>be primary or secondary due to faucial diphtheria.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patient presents with pyrexia, general toxemic </a:t>
            </a:r>
            <a:r>
              <a:rPr lang="en-US" sz="2400" dirty="0" smtClean="0"/>
              <a:t>features, </a:t>
            </a:r>
            <a:r>
              <a:rPr lang="en-IN" sz="2400" dirty="0" smtClean="0"/>
              <a:t>lymphadenitis </a:t>
            </a:r>
            <a:r>
              <a:rPr lang="en-IN" sz="2400" dirty="0"/>
              <a:t>and palsies.</a:t>
            </a:r>
          </a:p>
          <a:p>
            <a:endParaRPr lang="en-US" sz="2400" dirty="0" smtClean="0"/>
          </a:p>
          <a:p>
            <a:r>
              <a:rPr lang="en-US" sz="2400" dirty="0" smtClean="0"/>
              <a:t>Treatment </a:t>
            </a:r>
            <a:r>
              <a:rPr lang="en-US" sz="2400" dirty="0"/>
              <a:t>is with penicillin and antitoxin serum. </a:t>
            </a:r>
            <a:r>
              <a:rPr lang="en-US" sz="2400" dirty="0" smtClean="0"/>
              <a:t>Erythromycin is </a:t>
            </a:r>
            <a:r>
              <a:rPr lang="en-US" sz="2400" dirty="0"/>
              <a:t>given in the patients with allergy to penicillin.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975360"/>
            <a:ext cx="57912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Acute Nasal Diphtheria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075176"/>
          </a:xfrm>
        </p:spPr>
        <p:txBody>
          <a:bodyPr>
            <a:no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aused </a:t>
            </a:r>
            <a:r>
              <a:rPr lang="en-US" sz="2400" dirty="0"/>
              <a:t>by exposure to </a:t>
            </a:r>
            <a:r>
              <a:rPr lang="en-US" sz="2400" dirty="0" smtClean="0"/>
              <a:t>dust, smoke </a:t>
            </a:r>
            <a:r>
              <a:rPr lang="en-US" sz="2400" dirty="0"/>
              <a:t>or irritating gases such as ammonia, </a:t>
            </a:r>
            <a:r>
              <a:rPr lang="en-US" sz="2400" dirty="0" smtClean="0"/>
              <a:t>formaline, acid </a:t>
            </a:r>
            <a:r>
              <a:rPr lang="en-US" sz="2400" dirty="0"/>
              <a:t>fumes, etc. or it may result from trauma inflicted </a:t>
            </a:r>
            <a:r>
              <a:rPr lang="en-US" sz="2400" dirty="0" smtClean="0"/>
              <a:t>on </a:t>
            </a:r>
            <a:r>
              <a:rPr lang="en-IN" sz="2400" dirty="0" smtClean="0"/>
              <a:t>the </a:t>
            </a:r>
            <a:r>
              <a:rPr lang="en-IN" sz="2400" dirty="0"/>
              <a:t>nasal mucosa during intranasal manipulation, e.g. </a:t>
            </a:r>
            <a:r>
              <a:rPr lang="en-IN" sz="2400" dirty="0" smtClean="0"/>
              <a:t>removal </a:t>
            </a:r>
            <a:r>
              <a:rPr lang="en-US" sz="2400" dirty="0" smtClean="0"/>
              <a:t>of </a:t>
            </a:r>
            <a:r>
              <a:rPr lang="en-US" sz="2400" dirty="0"/>
              <a:t>a foreign body.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is an immediate </a:t>
            </a:r>
            <a:r>
              <a:rPr lang="en-US" sz="2400" dirty="0" smtClean="0"/>
              <a:t>catarrhal reaction </a:t>
            </a:r>
            <a:r>
              <a:rPr lang="en-US" sz="2400" dirty="0"/>
              <a:t>with sneezing, rhinorrhoea and nasal congestion.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symptoms may pass off rapidly with removal of </a:t>
            </a:r>
            <a:r>
              <a:rPr lang="en-US" sz="2400" dirty="0" smtClean="0"/>
              <a:t>the offending </a:t>
            </a:r>
            <a:r>
              <a:rPr lang="en-US" sz="2400" dirty="0"/>
              <a:t>agent or may persist for some days if nasal </a:t>
            </a:r>
            <a:r>
              <a:rPr lang="en-US" sz="2400" dirty="0" smtClean="0"/>
              <a:t>epithelium </a:t>
            </a:r>
            <a:r>
              <a:rPr lang="en-IN" sz="2400" dirty="0" smtClean="0"/>
              <a:t>has </a:t>
            </a:r>
            <a:r>
              <a:rPr lang="en-IN" sz="2400" dirty="0"/>
              <a:t>been damaged.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IRRITATIVE RHINITIS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Atrophic </a:t>
            </a:r>
            <a:r>
              <a:rPr lang="en-IN" sz="2400" dirty="0" smtClean="0"/>
              <a:t>rhinitis</a:t>
            </a:r>
          </a:p>
          <a:p>
            <a:r>
              <a:rPr lang="en-IN" sz="2400" dirty="0" smtClean="0"/>
              <a:t>Chronic simple rhinitis</a:t>
            </a:r>
            <a:endParaRPr lang="en-IN" sz="2400" dirty="0"/>
          </a:p>
          <a:p>
            <a:r>
              <a:rPr lang="en-IN" sz="2400" dirty="0" smtClean="0"/>
              <a:t>Chronic </a:t>
            </a:r>
            <a:r>
              <a:rPr lang="en-IN" sz="2400" dirty="0"/>
              <a:t>hypertrophic </a:t>
            </a:r>
            <a:r>
              <a:rPr lang="en-IN" sz="2400" dirty="0" smtClean="0"/>
              <a:t>rhinitis</a:t>
            </a:r>
            <a:endParaRPr lang="en-IN" sz="2400" dirty="0"/>
          </a:p>
          <a:p>
            <a:r>
              <a:rPr lang="en-IN" sz="2400" dirty="0" smtClean="0"/>
              <a:t>Rhinitis </a:t>
            </a:r>
            <a:r>
              <a:rPr lang="en-IN" sz="2400" dirty="0"/>
              <a:t>sicca</a:t>
            </a:r>
          </a:p>
          <a:p>
            <a:r>
              <a:rPr lang="en-IN" sz="2400" dirty="0" smtClean="0"/>
              <a:t>Rhinitis caseosa</a:t>
            </a:r>
          </a:p>
          <a:p>
            <a:r>
              <a:rPr lang="en-IN" sz="2400" dirty="0" smtClean="0"/>
              <a:t>Rhinitis medicamentosa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975360"/>
            <a:ext cx="6477000" cy="70104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CHRONIC NONSPECIFIC RHINITIS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Atrophic rhinitis is a chronic inflammatory </a:t>
            </a:r>
            <a:r>
              <a:rPr lang="en-US" sz="2400" dirty="0" smtClean="0"/>
              <a:t>disease, which </a:t>
            </a:r>
            <a:r>
              <a:rPr lang="en-US" sz="2400" dirty="0"/>
              <a:t>is characterized by progressive atrophy of </a:t>
            </a:r>
            <a:r>
              <a:rPr lang="en-US" sz="2400" dirty="0" smtClean="0"/>
              <a:t>mucous membrane </a:t>
            </a:r>
            <a:r>
              <a:rPr lang="en-US" sz="2400" dirty="0"/>
              <a:t>of nose and </a:t>
            </a:r>
            <a:r>
              <a:rPr lang="en-US" sz="2400" dirty="0" smtClean="0"/>
              <a:t>turbinates.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also associated excessive crusting and </a:t>
            </a:r>
            <a:r>
              <a:rPr lang="en-US" sz="2400" dirty="0" smtClean="0"/>
              <a:t>abnormal </a:t>
            </a:r>
            <a:r>
              <a:rPr lang="en-IN" sz="2400" dirty="0" smtClean="0"/>
              <a:t>patency </a:t>
            </a:r>
            <a:r>
              <a:rPr lang="en-IN" sz="2400" dirty="0"/>
              <a:t>of nasal passages</a:t>
            </a:r>
          </a:p>
          <a:p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termed as ozena, if there is associated fetor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disease usually starts at puberty, commonly seen </a:t>
            </a:r>
            <a:r>
              <a:rPr lang="en-US" sz="2400" dirty="0" smtClean="0"/>
              <a:t>in </a:t>
            </a:r>
            <a:r>
              <a:rPr lang="en-IN" sz="2400" dirty="0" smtClean="0"/>
              <a:t>females.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Atrophic Rhinitis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Primary atrophic rhinitis type</a:t>
            </a:r>
          </a:p>
          <a:p>
            <a:r>
              <a:rPr lang="en-US" sz="2400" dirty="0"/>
              <a:t>2. Secondary atrophic rhinitis which may be due to</a:t>
            </a:r>
          </a:p>
          <a:p>
            <a:r>
              <a:rPr lang="en-IN" sz="2400" dirty="0"/>
              <a:t>– Syphilis</a:t>
            </a:r>
          </a:p>
          <a:p>
            <a:r>
              <a:rPr lang="en-IN" sz="2400" dirty="0"/>
              <a:t>– Tuberculosis</a:t>
            </a:r>
          </a:p>
          <a:p>
            <a:r>
              <a:rPr lang="en-IN" sz="2400" dirty="0"/>
              <a:t>– Excessive surgery</a:t>
            </a:r>
          </a:p>
          <a:p>
            <a:r>
              <a:rPr lang="en-IN" sz="2400" dirty="0"/>
              <a:t>– Chronic sinusitis</a:t>
            </a:r>
          </a:p>
          <a:p>
            <a:r>
              <a:rPr lang="en-IN" sz="2400" dirty="0"/>
              <a:t>– Trauma</a:t>
            </a:r>
          </a:p>
          <a:p>
            <a:r>
              <a:rPr lang="en-IN" sz="2400" dirty="0"/>
              <a:t>– Postradiation therapy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types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Heredity</a:t>
            </a:r>
            <a:endParaRPr lang="en-US" sz="2400" dirty="0"/>
          </a:p>
          <a:p>
            <a:r>
              <a:rPr lang="en-IN" sz="2400" dirty="0" smtClean="0"/>
              <a:t>Endocrinal</a:t>
            </a:r>
          </a:p>
          <a:p>
            <a:r>
              <a:rPr lang="en-IN" sz="2400" dirty="0" smtClean="0"/>
              <a:t>Racial</a:t>
            </a:r>
          </a:p>
          <a:p>
            <a:r>
              <a:rPr lang="en-IN" sz="2400" dirty="0" smtClean="0"/>
              <a:t>Nutrition</a:t>
            </a:r>
          </a:p>
          <a:p>
            <a:r>
              <a:rPr lang="en-IN" sz="2400" dirty="0" smtClean="0"/>
              <a:t>Immunocompromised</a:t>
            </a:r>
          </a:p>
          <a:p>
            <a:r>
              <a:rPr lang="en-IN" sz="2400" dirty="0" smtClean="0"/>
              <a:t>Autoimmune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Causes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075176"/>
          </a:xfrm>
        </p:spPr>
        <p:txBody>
          <a:bodyPr>
            <a:no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Other </a:t>
            </a:r>
            <a:r>
              <a:rPr lang="en-IN" sz="2400" b="1" dirty="0" smtClean="0">
                <a:solidFill>
                  <a:srgbClr val="FFFF00"/>
                </a:solidFill>
              </a:rPr>
              <a:t>Causes</a:t>
            </a:r>
          </a:p>
          <a:p>
            <a:endParaRPr lang="en-IN" sz="2400" b="1" dirty="0" smtClean="0"/>
          </a:p>
          <a:p>
            <a:r>
              <a:rPr lang="en-US" sz="2400" dirty="0" smtClean="0"/>
              <a:t>Bacterial</a:t>
            </a:r>
            <a:r>
              <a:rPr lang="en-US" sz="2400" dirty="0"/>
              <a:t>:</a:t>
            </a:r>
            <a:r>
              <a:rPr lang="en-US" sz="2400" i="1" dirty="0"/>
              <a:t> </a:t>
            </a:r>
            <a:r>
              <a:rPr lang="en-US" sz="2400" dirty="0"/>
              <a:t>Such as Coccobacillus foetidus, </a:t>
            </a:r>
            <a:r>
              <a:rPr lang="en-US" sz="2400" dirty="0" smtClean="0"/>
              <a:t>Bacillus </a:t>
            </a:r>
            <a:r>
              <a:rPr lang="en-IN" sz="2400" dirty="0" smtClean="0"/>
              <a:t>mucosus</a:t>
            </a:r>
            <a:r>
              <a:rPr lang="en-IN" sz="2400" dirty="0"/>
              <a:t>, diphtheroid bacilli, Klebsiella ozaenae may </a:t>
            </a:r>
            <a:r>
              <a:rPr lang="en-IN" sz="2400" dirty="0" smtClean="0"/>
              <a:t>be responsible </a:t>
            </a:r>
            <a:r>
              <a:rPr lang="en-IN" sz="2400" dirty="0"/>
              <a:t>for atrophic rhinitis</a:t>
            </a:r>
          </a:p>
          <a:p>
            <a:r>
              <a:rPr lang="en-US" sz="2400" dirty="0" smtClean="0"/>
              <a:t>Empty </a:t>
            </a:r>
            <a:r>
              <a:rPr lang="en-US" sz="2400" dirty="0"/>
              <a:t>nose syndrome</a:t>
            </a:r>
            <a:r>
              <a:rPr lang="en-US" sz="2400" i="1" dirty="0"/>
              <a:t>: </a:t>
            </a:r>
            <a:r>
              <a:rPr lang="en-US" sz="2400" dirty="0"/>
              <a:t>It is an iatrogenic condition </a:t>
            </a:r>
            <a:r>
              <a:rPr lang="en-US" sz="2400" dirty="0" smtClean="0"/>
              <a:t>caused by </a:t>
            </a:r>
            <a:r>
              <a:rPr lang="en-US" sz="2400" dirty="0"/>
              <a:t>over enthusiastic removal of nasal turbinates </a:t>
            </a:r>
            <a:r>
              <a:rPr lang="en-US" sz="2400" dirty="0" smtClean="0"/>
              <a:t>during </a:t>
            </a:r>
            <a:r>
              <a:rPr lang="en-IN" sz="2400" dirty="0" smtClean="0"/>
              <a:t>nasal </a:t>
            </a:r>
            <a:r>
              <a:rPr lang="en-IN" sz="2400" dirty="0"/>
              <a:t>surgery</a:t>
            </a:r>
          </a:p>
          <a:p>
            <a:r>
              <a:rPr lang="en-IN" sz="2400" dirty="0" smtClean="0"/>
              <a:t>Syphilis </a:t>
            </a:r>
            <a:r>
              <a:rPr lang="en-IN" sz="2400" dirty="0"/>
              <a:t>(tertiary)</a:t>
            </a:r>
          </a:p>
          <a:p>
            <a:r>
              <a:rPr lang="en-US" sz="2400" dirty="0" smtClean="0"/>
              <a:t>Wide </a:t>
            </a:r>
            <a:r>
              <a:rPr lang="en-US" sz="2400" dirty="0"/>
              <a:t>nasal </a:t>
            </a:r>
            <a:r>
              <a:rPr lang="en-US" sz="2400" dirty="0" smtClean="0"/>
              <a:t>cavity</a:t>
            </a:r>
            <a:endParaRPr lang="en-US" sz="2400" dirty="0"/>
          </a:p>
          <a:p>
            <a:r>
              <a:rPr lang="en-IN" sz="2400" dirty="0" smtClean="0"/>
              <a:t>Lupus</a:t>
            </a:r>
            <a:r>
              <a:rPr lang="en-IN" sz="2400" dirty="0"/>
              <a:t>, leprosy and tubercular</a:t>
            </a:r>
          </a:p>
          <a:p>
            <a:r>
              <a:rPr lang="en-US" sz="2400" dirty="0" smtClean="0"/>
              <a:t>Extensive </a:t>
            </a:r>
            <a:r>
              <a:rPr lang="en-US" sz="2400" dirty="0"/>
              <a:t>surgery on the nose</a:t>
            </a:r>
          </a:p>
          <a:p>
            <a:r>
              <a:rPr lang="en-IN" sz="2400" dirty="0" smtClean="0"/>
              <a:t>Chronic </a:t>
            </a:r>
            <a:r>
              <a:rPr lang="en-IN" sz="2400" dirty="0"/>
              <a:t>sinusitis.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971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</a:t>
            </a:r>
            <a:r>
              <a:rPr lang="en-US" sz="2400" dirty="0"/>
              <a:t>occurs metaplastic changes in columnar ciliated </a:t>
            </a:r>
            <a:r>
              <a:rPr lang="en-US" sz="2400" dirty="0" smtClean="0"/>
              <a:t>to cuboidal </a:t>
            </a:r>
            <a:r>
              <a:rPr lang="en-US" sz="2400" dirty="0"/>
              <a:t>or stratified squamous epithelium</a:t>
            </a:r>
          </a:p>
          <a:p>
            <a:r>
              <a:rPr lang="en-US" sz="2400" dirty="0" smtClean="0"/>
              <a:t>Capillaries </a:t>
            </a:r>
            <a:r>
              <a:rPr lang="en-US" sz="2400" dirty="0"/>
              <a:t>are dilated and size and number of </a:t>
            </a:r>
            <a:r>
              <a:rPr lang="en-US" sz="2400" dirty="0" smtClean="0"/>
              <a:t>glands </a:t>
            </a:r>
            <a:r>
              <a:rPr lang="en-IN" sz="2400" dirty="0" smtClean="0"/>
              <a:t>decrease</a:t>
            </a:r>
            <a:endParaRPr lang="en-IN" sz="2400" dirty="0"/>
          </a:p>
          <a:p>
            <a:r>
              <a:rPr lang="en-US" sz="2400" dirty="0" smtClean="0"/>
              <a:t>Periarteritis </a:t>
            </a:r>
            <a:r>
              <a:rPr lang="en-US" sz="2400" dirty="0"/>
              <a:t>and endarteritis may be </a:t>
            </a:r>
            <a:r>
              <a:rPr lang="en-US" sz="2400" dirty="0" smtClean="0"/>
              <a:t>present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may be atrophy of bones of the turbinate along with</a:t>
            </a:r>
          </a:p>
          <a:p>
            <a:r>
              <a:rPr lang="en-IN" sz="2400" dirty="0"/>
              <a:t>atrophy of nerves</a:t>
            </a:r>
          </a:p>
          <a:p>
            <a:r>
              <a:rPr lang="en-IN" sz="2400" dirty="0" smtClean="0"/>
              <a:t>In </a:t>
            </a:r>
            <a:r>
              <a:rPr lang="en-IN" sz="2400" dirty="0"/>
              <a:t>type-I, endarteritis or periarteritis is present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type-II, dilatation of capillaries is seen.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Pathogenesis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Symptoms</a:t>
            </a:r>
          </a:p>
          <a:p>
            <a:r>
              <a:rPr lang="en-US" sz="2400" dirty="0"/>
              <a:t>It is a bilateral condition mostly in females present with:</a:t>
            </a:r>
          </a:p>
          <a:p>
            <a:r>
              <a:rPr lang="en-IN" sz="2400" dirty="0"/>
              <a:t>• Nasal obstruction</a:t>
            </a:r>
          </a:p>
          <a:p>
            <a:r>
              <a:rPr lang="en-IN" sz="2400" dirty="0"/>
              <a:t>• Nose bleed</a:t>
            </a:r>
          </a:p>
          <a:p>
            <a:r>
              <a:rPr lang="en-IN" sz="2400" dirty="0"/>
              <a:t>• Headache</a:t>
            </a:r>
          </a:p>
          <a:p>
            <a:r>
              <a:rPr lang="en-US" sz="2400" dirty="0"/>
              <a:t>• Merciful anosmia—foul smell, which the patient herself is</a:t>
            </a:r>
          </a:p>
          <a:p>
            <a:r>
              <a:rPr lang="en-US" sz="2400" dirty="0"/>
              <a:t>unable to perceive due to atrophy of olfactory nerves and</a:t>
            </a:r>
          </a:p>
          <a:p>
            <a:r>
              <a:rPr lang="en-IN" sz="2400" dirty="0"/>
              <a:t>excessive crusting of nose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Clinical Features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Signs</a:t>
            </a:r>
          </a:p>
          <a:p>
            <a:r>
              <a:rPr lang="en-US" sz="2400" dirty="0"/>
              <a:t>• Grayish black crusts in the nose</a:t>
            </a:r>
          </a:p>
          <a:p>
            <a:r>
              <a:rPr lang="en-IN" sz="2400" dirty="0"/>
              <a:t>• Nasal passages are roomy</a:t>
            </a:r>
          </a:p>
          <a:p>
            <a:r>
              <a:rPr lang="en-US" sz="2400" dirty="0"/>
              <a:t>• Turbinates are shrivelled and detachment of crusts </a:t>
            </a:r>
            <a:r>
              <a:rPr lang="en-US" sz="2400" dirty="0" smtClean="0"/>
              <a:t>leave a </a:t>
            </a:r>
            <a:r>
              <a:rPr lang="en-US" sz="2400" dirty="0"/>
              <a:t>bleeding and ulcerated mucosa</a:t>
            </a:r>
          </a:p>
          <a:p>
            <a:r>
              <a:rPr lang="en-US" sz="2400" dirty="0"/>
              <a:t>• In late cases, septal perforation and saddle nose may </a:t>
            </a:r>
            <a:r>
              <a:rPr lang="en-US" sz="2400" dirty="0" smtClean="0"/>
              <a:t>be </a:t>
            </a:r>
            <a:r>
              <a:rPr lang="en-IN" sz="2400" dirty="0" smtClean="0"/>
              <a:t>present</a:t>
            </a:r>
            <a:endParaRPr lang="en-IN" sz="2400" dirty="0"/>
          </a:p>
          <a:p>
            <a:r>
              <a:rPr lang="en-US" sz="2400" dirty="0"/>
              <a:t>• Eustachian tube catarrh is present and paranasal </a:t>
            </a:r>
            <a:r>
              <a:rPr lang="en-US" sz="2400" dirty="0" smtClean="0"/>
              <a:t>sinuses and </a:t>
            </a:r>
            <a:r>
              <a:rPr lang="en-US" sz="2400" dirty="0"/>
              <a:t>pharynx may be affected.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804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5033901"/>
              </p:ext>
            </p:extLst>
          </p:nvPr>
        </p:nvGraphicFramePr>
        <p:xfrm>
          <a:off x="228600" y="1828800"/>
          <a:ext cx="8686800" cy="476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CLASSIFICATION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022725" cy="4419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043584"/>
            <a:ext cx="4479925" cy="3959869"/>
          </a:xfrm>
        </p:spPr>
      </p:pic>
    </p:spTree>
    <p:extLst>
      <p:ext uri="{BB962C8B-B14F-4D97-AF65-F5344CB8AC3E}">
        <p14:creationId xmlns:p14="http://schemas.microsoft.com/office/powerpoint/2010/main" val="22565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251325" cy="3352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14997"/>
            <a:ext cx="4175125" cy="3017043"/>
          </a:xfrm>
        </p:spPr>
      </p:pic>
    </p:spTree>
    <p:extLst>
      <p:ext uri="{BB962C8B-B14F-4D97-AF65-F5344CB8AC3E}">
        <p14:creationId xmlns:p14="http://schemas.microsoft.com/office/powerpoint/2010/main" val="38537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075176"/>
          </a:xfrm>
        </p:spPr>
        <p:txBody>
          <a:bodyPr>
            <a:no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Conservative</a:t>
            </a:r>
          </a:p>
          <a:p>
            <a:r>
              <a:rPr lang="en-US" sz="2400" dirty="0" smtClean="0"/>
              <a:t>Regular </a:t>
            </a:r>
            <a:r>
              <a:rPr lang="en-US" sz="2400" dirty="0"/>
              <a:t>nasal cleaning</a:t>
            </a:r>
            <a:r>
              <a:rPr lang="en-US" sz="2400" i="1" dirty="0"/>
              <a:t>: </a:t>
            </a:r>
            <a:r>
              <a:rPr lang="en-US" sz="2400" dirty="0"/>
              <a:t>By nasal douching with </a:t>
            </a:r>
            <a:r>
              <a:rPr lang="en-US" sz="2400" dirty="0" smtClean="0"/>
              <a:t>alkaline solution </a:t>
            </a:r>
            <a:r>
              <a:rPr lang="en-US" sz="2400" dirty="0"/>
              <a:t>prepared by </a:t>
            </a:r>
            <a:r>
              <a:rPr lang="en-US" sz="2400" dirty="0" smtClean="0"/>
              <a:t>dissolving </a:t>
            </a:r>
            <a:r>
              <a:rPr lang="en-US" sz="2400" dirty="0"/>
              <a:t>280 ml of warm water </a:t>
            </a:r>
            <a:r>
              <a:rPr lang="en-US" sz="2400" dirty="0" smtClean="0"/>
              <a:t>in 28.4 </a:t>
            </a:r>
            <a:r>
              <a:rPr lang="en-US" sz="2400" dirty="0"/>
              <a:t>gm of sodabiborate and 56.7 gm of sodium </a:t>
            </a:r>
            <a:r>
              <a:rPr lang="en-US" sz="2400" dirty="0" smtClean="0"/>
              <a:t>chloride. </a:t>
            </a:r>
          </a:p>
          <a:p>
            <a:r>
              <a:rPr lang="en-US" sz="2400" dirty="0" smtClean="0"/>
              <a:t>Application </a:t>
            </a:r>
            <a:r>
              <a:rPr lang="en-US" sz="2400" dirty="0"/>
              <a:t>of 25 percent glucose in glycerine, </a:t>
            </a:r>
            <a:r>
              <a:rPr lang="en-US" sz="2400" dirty="0" smtClean="0"/>
              <a:t>which inhibits </a:t>
            </a:r>
            <a:r>
              <a:rPr lang="en-US" sz="2400" dirty="0"/>
              <a:t>the growth of proteolytic organisms, </a:t>
            </a:r>
            <a:r>
              <a:rPr lang="en-US" sz="2400" dirty="0" smtClean="0"/>
              <a:t>i.e. saprophytes</a:t>
            </a:r>
          </a:p>
          <a:p>
            <a:r>
              <a:rPr lang="en-US" sz="2400" dirty="0" smtClean="0"/>
              <a:t>Estradiol </a:t>
            </a:r>
            <a:r>
              <a:rPr lang="en-US" sz="2400" dirty="0"/>
              <a:t>in arachis oil for its vasodilation effect.</a:t>
            </a:r>
          </a:p>
          <a:p>
            <a:r>
              <a:rPr lang="en-US" sz="2400" dirty="0" smtClean="0"/>
              <a:t>Antibiotic </a:t>
            </a:r>
            <a:r>
              <a:rPr lang="en-US" sz="2400" dirty="0"/>
              <a:t>in antiozene solution—local application </a:t>
            </a:r>
            <a:r>
              <a:rPr lang="en-US" sz="2400" dirty="0" smtClean="0"/>
              <a:t>in the </a:t>
            </a:r>
            <a:r>
              <a:rPr lang="en-US" sz="2400" dirty="0"/>
              <a:t>nose to control secondary infection.</a:t>
            </a:r>
          </a:p>
          <a:p>
            <a:r>
              <a:rPr lang="en-US" sz="2400" dirty="0" smtClean="0"/>
              <a:t>Placental </a:t>
            </a:r>
            <a:r>
              <a:rPr lang="en-US" sz="2400" dirty="0"/>
              <a:t>extract by submucosal injections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High protein diet, Vitamin 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Treatment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Surgical</a:t>
            </a:r>
          </a:p>
          <a:p>
            <a:endParaRPr lang="en-IN" sz="2400" b="1" dirty="0"/>
          </a:p>
          <a:p>
            <a:r>
              <a:rPr lang="en-US" sz="2400" dirty="0" smtClean="0"/>
              <a:t>Submucosal </a:t>
            </a:r>
            <a:r>
              <a:rPr lang="en-US" sz="2400" dirty="0"/>
              <a:t>injection of paraffin or teflon paste </a:t>
            </a:r>
            <a:r>
              <a:rPr lang="en-US" sz="2400" dirty="0" smtClean="0"/>
              <a:t>in glycerine </a:t>
            </a:r>
            <a:r>
              <a:rPr lang="en-US" sz="2400" dirty="0"/>
              <a:t>50 percent decreases the nasal </a:t>
            </a:r>
            <a:r>
              <a:rPr lang="en-US" sz="2400" dirty="0" smtClean="0"/>
              <a:t>passages.</a:t>
            </a:r>
          </a:p>
          <a:p>
            <a:endParaRPr lang="en-US" sz="2400" dirty="0"/>
          </a:p>
          <a:p>
            <a:r>
              <a:rPr lang="en-US" sz="2400" u="sng" dirty="0"/>
              <a:t>Young’s or modified Young’s </a:t>
            </a:r>
            <a:r>
              <a:rPr lang="en-US" sz="2400" u="sng" dirty="0" smtClean="0"/>
              <a:t>operation</a:t>
            </a:r>
            <a:endParaRPr lang="en-US" sz="2400" i="1" u="sng" dirty="0"/>
          </a:p>
          <a:p>
            <a:endParaRPr lang="en-US" sz="2400" i="1" dirty="0" smtClean="0"/>
          </a:p>
          <a:p>
            <a:r>
              <a:rPr lang="en-US" sz="2400" dirty="0" smtClean="0"/>
              <a:t>Folds </a:t>
            </a:r>
            <a:r>
              <a:rPr lang="en-US" sz="2400" dirty="0"/>
              <a:t>of </a:t>
            </a:r>
            <a:r>
              <a:rPr lang="en-US" sz="2400" dirty="0" smtClean="0"/>
              <a:t>skin inside </a:t>
            </a:r>
            <a:r>
              <a:rPr lang="en-US" sz="2400" dirty="0"/>
              <a:t>the nostril are raised and are sutured </a:t>
            </a:r>
            <a:r>
              <a:rPr lang="en-US" sz="2400" dirty="0" smtClean="0"/>
              <a:t>together with </a:t>
            </a:r>
            <a:r>
              <a:rPr lang="en-US" sz="2400" dirty="0"/>
              <a:t>the object of complete interruption of air flow </a:t>
            </a:r>
            <a:r>
              <a:rPr lang="en-US" sz="2400" dirty="0" smtClean="0"/>
              <a:t>for a </a:t>
            </a:r>
            <a:r>
              <a:rPr lang="en-US" sz="2400" dirty="0"/>
              <a:t>period of months to years. It helps by giving rest </a:t>
            </a:r>
            <a:r>
              <a:rPr lang="en-US" sz="2400" dirty="0" smtClean="0"/>
              <a:t>to nasal </a:t>
            </a:r>
            <a:r>
              <a:rPr lang="en-US" sz="2400" dirty="0"/>
              <a:t>mucosa and by causing local hypoxia. In </a:t>
            </a:r>
            <a:r>
              <a:rPr lang="en-US" sz="2400" dirty="0" smtClean="0"/>
              <a:t>modified operation</a:t>
            </a:r>
            <a:r>
              <a:rPr lang="en-US" sz="2400" dirty="0"/>
              <a:t>, partial interruption of the air flow is done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103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71580"/>
            <a:ext cx="3963455" cy="38958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6" b="19225"/>
          <a:stretch/>
        </p:blipFill>
        <p:spPr>
          <a:xfrm>
            <a:off x="4664075" y="1905001"/>
            <a:ext cx="4022725" cy="3962400"/>
          </a:xfrm>
        </p:spPr>
      </p:pic>
    </p:spTree>
    <p:extLst>
      <p:ext uri="{BB962C8B-B14F-4D97-AF65-F5344CB8AC3E}">
        <p14:creationId xmlns:p14="http://schemas.microsoft.com/office/powerpoint/2010/main" val="8061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u="sng" dirty="0"/>
              <a:t>Eyries operation (1953</a:t>
            </a:r>
            <a:r>
              <a:rPr lang="en-US" sz="2400" dirty="0"/>
              <a:t>):</a:t>
            </a:r>
            <a:r>
              <a:rPr lang="en-US" sz="2400" i="1" dirty="0"/>
              <a:t> </a:t>
            </a:r>
            <a:r>
              <a:rPr lang="en-US" sz="2400" dirty="0"/>
              <a:t>Placement of implants </a:t>
            </a:r>
            <a:r>
              <a:rPr lang="en-US" sz="2400" dirty="0" smtClean="0"/>
              <a:t>under the </a:t>
            </a:r>
            <a:r>
              <a:rPr lang="en-US" sz="2400" dirty="0"/>
              <a:t>nasal mucosa to decrease the size of nasal cavity.</a:t>
            </a:r>
          </a:p>
          <a:p>
            <a:endParaRPr lang="en-US" sz="2400" dirty="0" smtClean="0"/>
          </a:p>
          <a:p>
            <a:r>
              <a:rPr lang="en-US" sz="2400" dirty="0" smtClean="0"/>
              <a:t>Insertion </a:t>
            </a:r>
            <a:r>
              <a:rPr lang="en-US" sz="2400" dirty="0"/>
              <a:t>of fat and cartilage or Teflon strips have </a:t>
            </a:r>
            <a:r>
              <a:rPr lang="en-US" sz="2400" dirty="0" smtClean="0"/>
              <a:t>been inserted </a:t>
            </a:r>
            <a:r>
              <a:rPr lang="en-US" sz="2400" dirty="0"/>
              <a:t>after lifting the flaps of mucoperiosteum on </a:t>
            </a:r>
            <a:r>
              <a:rPr lang="en-US" sz="2400" dirty="0" smtClean="0"/>
              <a:t>the </a:t>
            </a:r>
            <a:r>
              <a:rPr lang="en-IN" sz="2400" dirty="0" smtClean="0"/>
              <a:t>septum </a:t>
            </a:r>
            <a:r>
              <a:rPr lang="en-IN" sz="2400" dirty="0"/>
              <a:t>or lateral wall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US" sz="2400" u="sng" dirty="0"/>
              <a:t>Lautenslager operation </a:t>
            </a:r>
            <a:r>
              <a:rPr lang="en-US" sz="2400" dirty="0"/>
              <a:t>is also done for atrophic </a:t>
            </a:r>
            <a:r>
              <a:rPr lang="en-US" sz="2400" dirty="0" smtClean="0"/>
              <a:t>rhinitis </a:t>
            </a:r>
            <a:r>
              <a:rPr lang="en-IN" sz="2400" dirty="0" smtClean="0"/>
              <a:t>(medialization </a:t>
            </a:r>
            <a:r>
              <a:rPr lang="en-IN" sz="2400" dirty="0"/>
              <a:t>of lateral wall).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20288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Recurrent attacks of acute rhinitis in the presence </a:t>
            </a:r>
            <a:r>
              <a:rPr lang="en-US" sz="2400" dirty="0" smtClean="0"/>
              <a:t>of predisposing </a:t>
            </a:r>
            <a:r>
              <a:rPr lang="en-IN" sz="2400" dirty="0" smtClean="0"/>
              <a:t>factors </a:t>
            </a:r>
            <a:r>
              <a:rPr lang="en-IN" sz="2400" dirty="0"/>
              <a:t>leads to </a:t>
            </a:r>
            <a:r>
              <a:rPr lang="en-IN" sz="2400" dirty="0" smtClean="0"/>
              <a:t>chronicity</a:t>
            </a:r>
          </a:p>
          <a:p>
            <a:endParaRPr lang="en-IN" sz="2400" dirty="0"/>
          </a:p>
          <a:p>
            <a:r>
              <a:rPr lang="en-US" sz="2400" dirty="0"/>
              <a:t>Persistence of nasal infection due to sinusitis, </a:t>
            </a:r>
            <a:r>
              <a:rPr lang="en-US" sz="2400" dirty="0" smtClean="0"/>
              <a:t>tonsillitis </a:t>
            </a:r>
            <a:r>
              <a:rPr lang="en-IN" sz="2400" dirty="0" smtClean="0"/>
              <a:t>and adenoids</a:t>
            </a:r>
          </a:p>
          <a:p>
            <a:endParaRPr lang="en-IN" sz="2400" dirty="0"/>
          </a:p>
          <a:p>
            <a:r>
              <a:rPr lang="en-US" sz="2400" dirty="0"/>
              <a:t>Chronic irritation from dust, smoke, cigarette </a:t>
            </a:r>
            <a:r>
              <a:rPr lang="en-US" sz="2400" dirty="0" smtClean="0"/>
              <a:t>smoking, s</a:t>
            </a:r>
            <a:r>
              <a:rPr lang="en-IN" sz="2400" dirty="0" smtClean="0"/>
              <a:t>niff.</a:t>
            </a:r>
          </a:p>
          <a:p>
            <a:endParaRPr lang="en-IN" sz="2400" dirty="0"/>
          </a:p>
          <a:p>
            <a:r>
              <a:rPr lang="en-US" sz="2400" dirty="0"/>
              <a:t>Nasal obstruction due to deviated nasal septum, </a:t>
            </a:r>
            <a:r>
              <a:rPr lang="en-US" sz="2400" dirty="0" smtClean="0"/>
              <a:t>synechia</a:t>
            </a:r>
            <a:r>
              <a:rPr lang="en-US" sz="2400" dirty="0"/>
              <a:t> </a:t>
            </a:r>
            <a:r>
              <a:rPr lang="en-US" sz="2400" dirty="0" smtClean="0"/>
              <a:t>leading </a:t>
            </a:r>
            <a:r>
              <a:rPr lang="en-US" sz="2400" dirty="0"/>
              <a:t>to persistence of discharge in the nose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990600"/>
            <a:ext cx="51816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CHRONIC SIMPLE RHINITIS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Simple </a:t>
            </a:r>
            <a:r>
              <a:rPr lang="en-US" sz="2400" dirty="0"/>
              <a:t>chronic rhinitis is an early stage of </a:t>
            </a:r>
            <a:r>
              <a:rPr lang="en-US" sz="2400" dirty="0" smtClean="0"/>
              <a:t>hypertrophic rhinitis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is hyperaemia and oedema of </a:t>
            </a:r>
            <a:r>
              <a:rPr lang="en-US" sz="2400" dirty="0" smtClean="0"/>
              <a:t>mucous membrane </a:t>
            </a:r>
            <a:r>
              <a:rPr lang="en-US" sz="2400" dirty="0"/>
              <a:t>with hypertrophy of seromucinous </a:t>
            </a:r>
            <a:r>
              <a:rPr lang="en-US" sz="2400" dirty="0" smtClean="0"/>
              <a:t>glands and </a:t>
            </a:r>
            <a:r>
              <a:rPr lang="en-US" sz="2400" dirty="0"/>
              <a:t>increase in goblet cells. Blood sinusoids </a:t>
            </a:r>
            <a:r>
              <a:rPr lang="en-US" sz="2400" dirty="0" smtClean="0"/>
              <a:t>particularly those </a:t>
            </a:r>
            <a:r>
              <a:rPr lang="en-US" sz="2400" dirty="0"/>
              <a:t>over the turbinates are distended.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Pathology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Nasal obstruction</a:t>
            </a:r>
          </a:p>
          <a:p>
            <a:r>
              <a:rPr lang="en-IN" sz="2400" dirty="0" smtClean="0"/>
              <a:t>Nasal discharge</a:t>
            </a:r>
          </a:p>
          <a:p>
            <a:r>
              <a:rPr lang="en-IN" sz="2400" dirty="0" smtClean="0"/>
              <a:t>Headache</a:t>
            </a:r>
          </a:p>
          <a:p>
            <a:r>
              <a:rPr lang="en-IN" sz="2400" dirty="0" smtClean="0"/>
              <a:t>Swollen turbinates</a:t>
            </a:r>
          </a:p>
          <a:p>
            <a:r>
              <a:rPr lang="en-IN" sz="2400" dirty="0" smtClean="0"/>
              <a:t>Post nasal discharge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Clinical  features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Treat the </a:t>
            </a:r>
            <a:r>
              <a:rPr lang="en-US" sz="2400" dirty="0" smtClean="0"/>
              <a:t>underlying cause sinuses, tonsils</a:t>
            </a:r>
            <a:r>
              <a:rPr lang="en-US" sz="2400" dirty="0"/>
              <a:t>, adenoids, allergy, personal habits (smoking </a:t>
            </a:r>
            <a:r>
              <a:rPr lang="en-US" sz="2400" dirty="0" smtClean="0"/>
              <a:t>or alcohol </a:t>
            </a:r>
            <a:r>
              <a:rPr lang="en-US" sz="2400" dirty="0"/>
              <a:t>indulgence), environment or work </a:t>
            </a:r>
            <a:r>
              <a:rPr lang="en-US" sz="2400" dirty="0" smtClean="0"/>
              <a:t>situation </a:t>
            </a:r>
            <a:r>
              <a:rPr lang="en-IN" sz="2400" dirty="0" smtClean="0"/>
              <a:t>(smoky </a:t>
            </a:r>
            <a:r>
              <a:rPr lang="en-IN" sz="2400" dirty="0"/>
              <a:t>or dusty surroundings</a:t>
            </a:r>
            <a:r>
              <a:rPr lang="en-IN" sz="2400" dirty="0" smtClean="0"/>
              <a:t>).</a:t>
            </a:r>
          </a:p>
          <a:p>
            <a:r>
              <a:rPr lang="en-US" sz="2400" dirty="0"/>
              <a:t>Nasal irrigations with alkaline </a:t>
            </a:r>
            <a:r>
              <a:rPr lang="en-US" sz="2400" dirty="0" smtClean="0"/>
              <a:t>solution</a:t>
            </a:r>
          </a:p>
          <a:p>
            <a:r>
              <a:rPr lang="en-IN" sz="2400" dirty="0"/>
              <a:t>Nasal </a:t>
            </a:r>
            <a:r>
              <a:rPr lang="en-IN" sz="2400" dirty="0" smtClean="0"/>
              <a:t>decongestants</a:t>
            </a:r>
          </a:p>
          <a:p>
            <a:r>
              <a:rPr lang="en-IN" sz="2400" dirty="0" smtClean="0"/>
              <a:t>Antihistamines</a:t>
            </a:r>
          </a:p>
          <a:p>
            <a:r>
              <a:rPr lang="en-IN" sz="2400" dirty="0" smtClean="0"/>
              <a:t>Antibiotics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Treatment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Acute Rhinitis or </a:t>
            </a:r>
            <a:r>
              <a:rPr lang="en-IN" sz="2400" b="1" dirty="0" smtClean="0">
                <a:solidFill>
                  <a:srgbClr val="FFFF00"/>
                </a:solidFill>
              </a:rPr>
              <a:t>Coryza</a:t>
            </a:r>
          </a:p>
          <a:p>
            <a:endParaRPr lang="en-IN" sz="2400" b="1" dirty="0" smtClean="0"/>
          </a:p>
          <a:p>
            <a:r>
              <a:rPr lang="en-US" sz="2400" dirty="0"/>
              <a:t>Incubation period varies from 1 to 3 days and </a:t>
            </a:r>
            <a:r>
              <a:rPr lang="en-US" sz="2400" dirty="0" smtClean="0"/>
              <a:t>usually transmission </a:t>
            </a:r>
            <a:r>
              <a:rPr lang="en-US" sz="2400" dirty="0"/>
              <a:t>occurs by droplet infection such </a:t>
            </a:r>
            <a:r>
              <a:rPr lang="en-US" sz="2400" dirty="0" smtClean="0"/>
              <a:t>as sneezing</a:t>
            </a:r>
            <a:r>
              <a:rPr lang="en-US" sz="2400" dirty="0"/>
              <a:t>, coughing, talking or schooling years due to </a:t>
            </a:r>
            <a:r>
              <a:rPr lang="en-US" sz="2400" dirty="0" smtClean="0"/>
              <a:t>lack </a:t>
            </a:r>
            <a:r>
              <a:rPr lang="en-IN" sz="2400" dirty="0" smtClean="0"/>
              <a:t>of </a:t>
            </a:r>
            <a:r>
              <a:rPr lang="en-IN" sz="2400" dirty="0"/>
              <a:t>resistance to infection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US" sz="2400" dirty="0"/>
              <a:t>Predisposing factors may be change of </a:t>
            </a:r>
            <a:r>
              <a:rPr lang="en-US" sz="2400" dirty="0" smtClean="0"/>
              <a:t>climate, temperature</a:t>
            </a:r>
            <a:r>
              <a:rPr lang="en-US" sz="2400" dirty="0"/>
              <a:t>, humidity, poor nutrition, chronic </a:t>
            </a:r>
            <a:r>
              <a:rPr lang="en-US" sz="2400" dirty="0" smtClean="0"/>
              <a:t>sinusitis, fatigue</a:t>
            </a:r>
            <a:r>
              <a:rPr lang="en-US" sz="2400" dirty="0"/>
              <a:t>, diabetes, tuberculosis and dysfunction of thyroid.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975360"/>
            <a:ext cx="6324600" cy="70104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Acute inflammatory conditions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this condition, there is hypertrophy of epithelial lining, glands,</a:t>
            </a:r>
          </a:p>
          <a:p>
            <a:r>
              <a:rPr lang="en-US" sz="2400" dirty="0"/>
              <a:t>and turbinates.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Important </a:t>
            </a:r>
            <a:r>
              <a:rPr lang="en-US" sz="2400" dirty="0"/>
              <a:t>causes leading to this condition are</a:t>
            </a:r>
          </a:p>
          <a:p>
            <a:r>
              <a:rPr lang="en-US" sz="2400" dirty="0"/>
              <a:t>chronic infections of nose, PNS, chronic irritation of nose due to</a:t>
            </a:r>
          </a:p>
          <a:p>
            <a:r>
              <a:rPr lang="en-US" sz="2400" dirty="0"/>
              <a:t>smoke, fumes, dust or local use of drugs such as nasal drops.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975360"/>
            <a:ext cx="67818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Chronic Hypertrophic Rhinitis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686800" cy="495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Clinical features</a:t>
            </a:r>
          </a:p>
          <a:p>
            <a:endParaRPr lang="en-US" sz="2400" dirty="0" smtClean="0"/>
          </a:p>
          <a:p>
            <a:r>
              <a:rPr lang="en-US" sz="2400" dirty="0" smtClean="0"/>
              <a:t>Nasal </a:t>
            </a:r>
            <a:r>
              <a:rPr lang="en-US" sz="2400" dirty="0"/>
              <a:t>obstruction, nasal discharge, anosmia and feeling </a:t>
            </a:r>
            <a:r>
              <a:rPr lang="en-US" sz="2400" dirty="0" smtClean="0"/>
              <a:t>of heaviness </a:t>
            </a:r>
            <a:r>
              <a:rPr lang="en-US" sz="2400" dirty="0"/>
              <a:t>of head.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Examination </a:t>
            </a:r>
            <a:r>
              <a:rPr lang="en-US" sz="2400" dirty="0"/>
              <a:t>shows thick mucosa </a:t>
            </a:r>
            <a:r>
              <a:rPr lang="en-US" sz="2400" dirty="0" smtClean="0"/>
              <a:t>with enlarged </a:t>
            </a:r>
            <a:r>
              <a:rPr lang="en-US" sz="2400" dirty="0"/>
              <a:t>turbinate, which does not shrink with local </a:t>
            </a:r>
            <a:r>
              <a:rPr lang="en-US" sz="2400" dirty="0" smtClean="0"/>
              <a:t>drops.</a:t>
            </a:r>
          </a:p>
          <a:p>
            <a:endParaRPr lang="en-US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IN" sz="2400" i="1" dirty="0"/>
          </a:p>
          <a:p>
            <a:r>
              <a:rPr lang="en-US" sz="2400" dirty="0"/>
              <a:t>Size of turbinates can be reduced by electrocautery, submucosal</a:t>
            </a:r>
          </a:p>
          <a:p>
            <a:r>
              <a:rPr lang="en-US" sz="2400" dirty="0"/>
              <a:t>diathermy, partial resection of enlarged turbinates or by</a:t>
            </a:r>
          </a:p>
          <a:p>
            <a:r>
              <a:rPr lang="en-IN" sz="2400" dirty="0"/>
              <a:t>use of laser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103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229600" cy="4075176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Compensatory </a:t>
            </a:r>
            <a:r>
              <a:rPr lang="en-IN" sz="2400" b="1" dirty="0">
                <a:solidFill>
                  <a:srgbClr val="FFFF00"/>
                </a:solidFill>
              </a:rPr>
              <a:t>Hypertrophic </a:t>
            </a:r>
            <a:r>
              <a:rPr lang="en-IN" sz="2400" b="1" dirty="0" smtClean="0">
                <a:solidFill>
                  <a:srgbClr val="FFFF00"/>
                </a:solidFill>
              </a:rPr>
              <a:t>Rhinitis</a:t>
            </a:r>
          </a:p>
          <a:p>
            <a:endParaRPr lang="en-IN" sz="2400" dirty="0"/>
          </a:p>
          <a:p>
            <a:r>
              <a:rPr lang="en-US" sz="2400" dirty="0"/>
              <a:t>This is seen in cases of marked deviation of septum </a:t>
            </a:r>
            <a:r>
              <a:rPr lang="en-US" sz="2400" dirty="0" smtClean="0"/>
              <a:t>to one </a:t>
            </a:r>
            <a:r>
              <a:rPr lang="en-US" sz="2400" dirty="0"/>
              <a:t>side. The roomier side of the nose shows </a:t>
            </a:r>
            <a:r>
              <a:rPr lang="en-US" sz="2400" dirty="0" smtClean="0"/>
              <a:t>hypertrophy of </a:t>
            </a:r>
            <a:r>
              <a:rPr lang="en-US" sz="2400" dirty="0"/>
              <a:t>inferior and middle turbinates.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is an attempt </a:t>
            </a:r>
            <a:r>
              <a:rPr lang="en-US" sz="2400" dirty="0" smtClean="0"/>
              <a:t>on the </a:t>
            </a:r>
            <a:r>
              <a:rPr lang="en-US" sz="2400" dirty="0"/>
              <a:t>part of nature to reduce the wide space to </a:t>
            </a:r>
            <a:r>
              <a:rPr lang="en-US" sz="2400" dirty="0" smtClean="0"/>
              <a:t>overcome the </a:t>
            </a:r>
            <a:r>
              <a:rPr lang="en-US" sz="2400" dirty="0"/>
              <a:t>ill effects of drying and crusting that always </a:t>
            </a:r>
            <a:r>
              <a:rPr lang="en-US" sz="2400" dirty="0" smtClean="0"/>
              <a:t>attend wider </a:t>
            </a:r>
            <a:r>
              <a:rPr lang="en-US" sz="2400" dirty="0"/>
              <a:t>nasal space.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Hypertrophic </a:t>
            </a:r>
            <a:r>
              <a:rPr lang="en-US" sz="2400" dirty="0"/>
              <a:t>changes in these </a:t>
            </a:r>
            <a:r>
              <a:rPr lang="en-US" sz="2400" dirty="0" smtClean="0"/>
              <a:t>cases are </a:t>
            </a:r>
            <a:r>
              <a:rPr lang="en-US" sz="2400" dirty="0"/>
              <a:t>not reversible with the correction of nasal septum </a:t>
            </a:r>
            <a:r>
              <a:rPr lang="en-US" sz="2400" dirty="0" smtClean="0"/>
              <a:t>and often </a:t>
            </a:r>
            <a:r>
              <a:rPr lang="en-US" sz="2400" dirty="0"/>
              <a:t>require reduction of turbinates at the time of </a:t>
            </a:r>
            <a:r>
              <a:rPr lang="en-US" sz="2400" dirty="0" smtClean="0"/>
              <a:t>septal </a:t>
            </a:r>
            <a:r>
              <a:rPr lang="en-IN" sz="2400" dirty="0" smtClean="0"/>
              <a:t>surgery</a:t>
            </a:r>
            <a:r>
              <a:rPr lang="en-IN" sz="2400" dirty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81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Rhinitis sicca is a milder form of atrophic rhinitis, </a:t>
            </a:r>
            <a:r>
              <a:rPr lang="en-US" sz="2400" dirty="0" smtClean="0"/>
              <a:t>which </a:t>
            </a:r>
            <a:r>
              <a:rPr lang="en-IN" sz="2400" dirty="0" smtClean="0"/>
              <a:t>occurs </a:t>
            </a:r>
            <a:r>
              <a:rPr lang="en-IN" sz="2400" dirty="0"/>
              <a:t>in alcoholics, anemia, nutritional deficiencies </a:t>
            </a:r>
            <a:r>
              <a:rPr lang="en-IN" sz="2400" dirty="0" smtClean="0"/>
              <a:t>and </a:t>
            </a:r>
            <a:r>
              <a:rPr lang="en-US" sz="2400" dirty="0" smtClean="0"/>
              <a:t>persons </a:t>
            </a:r>
            <a:r>
              <a:rPr lang="en-US" sz="2400" dirty="0"/>
              <a:t>working in hot, dry and dusty occupation.</a:t>
            </a:r>
          </a:p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inactivity of seromucinous glands along </a:t>
            </a:r>
            <a:r>
              <a:rPr lang="en-US" sz="2400" dirty="0" smtClean="0"/>
              <a:t>with metaplasia </a:t>
            </a:r>
            <a:r>
              <a:rPr lang="en-US" sz="2400" dirty="0"/>
              <a:t>of columnar ciliated epithelium to cuboidal </a:t>
            </a:r>
            <a:r>
              <a:rPr lang="en-US" sz="2400" dirty="0" smtClean="0"/>
              <a:t>or </a:t>
            </a:r>
            <a:r>
              <a:rPr lang="en-IN" sz="2400" dirty="0" smtClean="0"/>
              <a:t>squamous </a:t>
            </a:r>
            <a:r>
              <a:rPr lang="en-IN" sz="2400" dirty="0"/>
              <a:t>epithelium.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Rhinitis Sicca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486400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Clinical </a:t>
            </a:r>
            <a:r>
              <a:rPr lang="en-IN" sz="2400" b="1" dirty="0" smtClean="0">
                <a:solidFill>
                  <a:srgbClr val="FFFF00"/>
                </a:solidFill>
              </a:rPr>
              <a:t>Features</a:t>
            </a:r>
          </a:p>
          <a:p>
            <a:endParaRPr lang="en-IN" sz="2400" i="1" dirty="0"/>
          </a:p>
          <a:p>
            <a:r>
              <a:rPr lang="en-US" sz="2400" dirty="0"/>
              <a:t>Irritation, dryness, crusting, bleeding some time in </a:t>
            </a:r>
            <a:r>
              <a:rPr lang="en-US" sz="2400" dirty="0" smtClean="0"/>
              <a:t>the anterior </a:t>
            </a:r>
            <a:r>
              <a:rPr lang="en-US" sz="2400" dirty="0"/>
              <a:t>part of nose only, no fetor. </a:t>
            </a:r>
            <a:endParaRPr lang="en-US" sz="2400" dirty="0" smtClean="0"/>
          </a:p>
          <a:p>
            <a:r>
              <a:rPr lang="en-US" sz="2400" dirty="0" smtClean="0"/>
              <a:t>Examination </a:t>
            </a:r>
            <a:r>
              <a:rPr lang="en-US" sz="2400" dirty="0"/>
              <a:t>shows </a:t>
            </a:r>
            <a:r>
              <a:rPr lang="en-US" sz="2400" dirty="0" smtClean="0"/>
              <a:t>a glazed </a:t>
            </a:r>
            <a:r>
              <a:rPr lang="en-US" sz="2400" dirty="0"/>
              <a:t>mucosa with thin crusts.</a:t>
            </a:r>
          </a:p>
          <a:p>
            <a:endParaRPr lang="en-IN" sz="2400" i="1" dirty="0" smtClean="0"/>
          </a:p>
          <a:p>
            <a:r>
              <a:rPr lang="en-IN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IN" sz="2400" i="1" dirty="0"/>
          </a:p>
          <a:p>
            <a:r>
              <a:rPr lang="en-US" sz="2400" dirty="0"/>
              <a:t>• Removal of the cause whatsoever</a:t>
            </a:r>
          </a:p>
          <a:p>
            <a:r>
              <a:rPr lang="en-US" sz="2400" dirty="0"/>
              <a:t>• Lubrication of the nose with vaseline</a:t>
            </a:r>
          </a:p>
          <a:p>
            <a:r>
              <a:rPr lang="en-US" sz="2400" dirty="0"/>
              <a:t>• Alkaline nasal douche, if required.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98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Rhinitis caseosa is also called nasal cholesteatoma</a:t>
            </a:r>
          </a:p>
          <a:p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a chronic inflammatory condition with </a:t>
            </a:r>
            <a:r>
              <a:rPr lang="en-US" sz="2400" dirty="0" smtClean="0"/>
              <a:t>formation of </a:t>
            </a:r>
            <a:r>
              <a:rPr lang="en-US" sz="2400" dirty="0"/>
              <a:t>granulations and presence of offensive </a:t>
            </a:r>
            <a:r>
              <a:rPr lang="en-US" sz="2400" dirty="0" smtClean="0"/>
              <a:t>cheesy </a:t>
            </a:r>
            <a:r>
              <a:rPr lang="en-IN" sz="2400" dirty="0" smtClean="0"/>
              <a:t>material</a:t>
            </a:r>
            <a:endParaRPr lang="en-IN" sz="2400" dirty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is seen more in males at any age group. It may be seen </a:t>
            </a:r>
            <a:r>
              <a:rPr lang="en-US" sz="2400" dirty="0" smtClean="0"/>
              <a:t>in chronic </a:t>
            </a:r>
            <a:r>
              <a:rPr lang="en-US" sz="2400" dirty="0"/>
              <a:t>sinusitis infection due to streptothrix alba or </a:t>
            </a:r>
            <a:r>
              <a:rPr lang="en-US" sz="2400" dirty="0" smtClean="0"/>
              <a:t>the presence </a:t>
            </a:r>
            <a:r>
              <a:rPr lang="en-US" sz="2400" dirty="0"/>
              <a:t>of a foreign </a:t>
            </a:r>
            <a:r>
              <a:rPr lang="en-US" sz="2400" dirty="0" smtClean="0"/>
              <a:t>body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Rhinitis Caseosa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Microscopically, it shows caseous debris with keratinous material, organisms and sometimes cholesterol crystals</a:t>
            </a:r>
          </a:p>
          <a:p>
            <a:endParaRPr lang="en-US" sz="2400" dirty="0" smtClean="0"/>
          </a:p>
          <a:p>
            <a:r>
              <a:rPr lang="en-US" sz="2400" dirty="0" smtClean="0"/>
              <a:t>Clinically</a:t>
            </a:r>
            <a:r>
              <a:rPr lang="en-US" sz="2400" dirty="0"/>
              <a:t>, nose shows white debris, bone may be involved </a:t>
            </a:r>
            <a:r>
              <a:rPr lang="en-IN" sz="2400" dirty="0"/>
              <a:t>along with sinus infection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Treatment</a:t>
            </a:r>
          </a:p>
          <a:p>
            <a:endParaRPr lang="en-IN" sz="2400" i="1" dirty="0"/>
          </a:p>
          <a:p>
            <a:r>
              <a:rPr lang="en-US" sz="2400" dirty="0"/>
              <a:t>Thorough removal of caseous debris from nose by douching</a:t>
            </a:r>
          </a:p>
          <a:p>
            <a:r>
              <a:rPr lang="en-IN" sz="2400" dirty="0"/>
              <a:t>or surgical means.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275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Rhinitis medicamentosa is seen more after </a:t>
            </a:r>
            <a:r>
              <a:rPr lang="en-US" sz="2400" dirty="0" smtClean="0"/>
              <a:t>prolong use </a:t>
            </a:r>
            <a:r>
              <a:rPr lang="en-US" sz="2400" dirty="0"/>
              <a:t>of nasal drops and sprays which results in </a:t>
            </a:r>
            <a:r>
              <a:rPr lang="en-US" sz="2400" dirty="0" smtClean="0"/>
              <a:t>rebound phenomenon </a:t>
            </a:r>
            <a:r>
              <a:rPr lang="en-US" sz="2400" dirty="0"/>
              <a:t>causing vasodilatation and engorgement </a:t>
            </a:r>
            <a:r>
              <a:rPr lang="en-US" sz="2400" dirty="0" smtClean="0"/>
              <a:t>of nasal </a:t>
            </a:r>
            <a:r>
              <a:rPr lang="en-US" sz="2400" dirty="0"/>
              <a:t>mucosa.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 </a:t>
            </a:r>
            <a:r>
              <a:rPr lang="en-US" sz="2400" dirty="0"/>
              <a:t>examination nasal mucosa is boggy </a:t>
            </a:r>
            <a:r>
              <a:rPr lang="en-US" sz="2400" dirty="0" smtClean="0"/>
              <a:t>and </a:t>
            </a:r>
            <a:r>
              <a:rPr lang="en-IN" sz="2400" dirty="0" smtClean="0"/>
              <a:t>congested</a:t>
            </a:r>
            <a:r>
              <a:rPr lang="en-IN" sz="2400" dirty="0"/>
              <a:t>.</a:t>
            </a:r>
          </a:p>
          <a:p>
            <a:endParaRPr lang="en-IN" sz="2400" dirty="0"/>
          </a:p>
          <a:p>
            <a:r>
              <a:rPr lang="en-IN" sz="2400" b="1" dirty="0" smtClean="0">
                <a:solidFill>
                  <a:srgbClr val="FFFF00"/>
                </a:solidFill>
              </a:rPr>
              <a:t>Treatment</a:t>
            </a:r>
            <a:r>
              <a:rPr lang="en-IN" sz="2400" b="1" dirty="0" smtClean="0"/>
              <a:t> </a:t>
            </a:r>
          </a:p>
          <a:p>
            <a:endParaRPr lang="en-IN" sz="2400" dirty="0" smtClean="0"/>
          </a:p>
          <a:p>
            <a:r>
              <a:rPr lang="en-US" sz="2400" dirty="0" smtClean="0"/>
              <a:t>a</a:t>
            </a:r>
            <a:r>
              <a:rPr lang="en-US" sz="2400" dirty="0"/>
              <a:t>. Stop use of decongestants</a:t>
            </a:r>
          </a:p>
          <a:p>
            <a:r>
              <a:rPr lang="en-US" sz="2400" dirty="0"/>
              <a:t>b. Use of oral or topical steroids</a:t>
            </a:r>
          </a:p>
          <a:p>
            <a:r>
              <a:rPr lang="en-US" sz="2400" dirty="0"/>
              <a:t>c. Partial turbinectomy may be helpful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75360"/>
            <a:ext cx="5410200" cy="70104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Rhinitis Medicamentosa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878840"/>
          </a:xfrm>
        </p:spPr>
        <p:txBody>
          <a:bodyPr>
            <a:normAutofit/>
          </a:bodyPr>
          <a:lstStyle/>
          <a:p>
            <a:r>
              <a:rPr lang="en-IN" sz="4800" dirty="0" smtClean="0">
                <a:solidFill>
                  <a:srgbClr val="FF0000"/>
                </a:solidFill>
              </a:rPr>
              <a:t>Thank you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07517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Etiology</a:t>
            </a:r>
          </a:p>
          <a:p>
            <a:endParaRPr lang="en-US" sz="2400" dirty="0" smtClean="0"/>
          </a:p>
          <a:p>
            <a:r>
              <a:rPr lang="en-US" sz="2400" dirty="0" smtClean="0"/>
              <a:t>Causative </a:t>
            </a:r>
            <a:r>
              <a:rPr lang="en-US" sz="2400" dirty="0"/>
              <a:t>agents are the viruses such as </a:t>
            </a:r>
            <a:r>
              <a:rPr lang="en-US" sz="2400" dirty="0" smtClean="0"/>
              <a:t>rhinovirus, </a:t>
            </a:r>
            <a:r>
              <a:rPr lang="en-IN" sz="2400" dirty="0" smtClean="0"/>
              <a:t>influenza </a:t>
            </a:r>
            <a:r>
              <a:rPr lang="en-IN" sz="2400" dirty="0"/>
              <a:t>and </a:t>
            </a:r>
            <a:r>
              <a:rPr lang="en-IN" sz="2400" dirty="0" smtClean="0"/>
              <a:t>parainfluenza </a:t>
            </a:r>
            <a:r>
              <a:rPr lang="en-IN" sz="2400" dirty="0"/>
              <a:t>virus, syncytial virus, </a:t>
            </a:r>
            <a:r>
              <a:rPr lang="en-IN" sz="2400" dirty="0" smtClean="0"/>
              <a:t>enteric cytopathogenic </a:t>
            </a:r>
            <a:r>
              <a:rPr lang="en-IN" sz="2400" dirty="0"/>
              <a:t>human orphan (ECHO) virus, </a:t>
            </a:r>
            <a:r>
              <a:rPr lang="en-IN" sz="2400" dirty="0" smtClean="0"/>
              <a:t>coxsackie, </a:t>
            </a:r>
            <a:r>
              <a:rPr lang="en-US" sz="2400" dirty="0" smtClean="0"/>
              <a:t>adeno </a:t>
            </a:r>
            <a:r>
              <a:rPr lang="en-US" sz="2400" dirty="0"/>
              <a:t>and reoviruses.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Secondary </a:t>
            </a:r>
            <a:r>
              <a:rPr lang="en-US" sz="2400" dirty="0"/>
              <a:t>invading agents </a:t>
            </a:r>
            <a:r>
              <a:rPr lang="en-US" sz="2400" dirty="0" smtClean="0"/>
              <a:t>are </a:t>
            </a:r>
            <a:r>
              <a:rPr lang="en-IN" sz="2400" dirty="0" smtClean="0"/>
              <a:t>Streptococcus</a:t>
            </a:r>
            <a:r>
              <a:rPr lang="en-IN" sz="2400" dirty="0"/>
              <a:t>, Moraxella catarrhalis</a:t>
            </a:r>
            <a:r>
              <a:rPr lang="en-IN" sz="2400" i="1" dirty="0"/>
              <a:t>, </a:t>
            </a:r>
            <a:r>
              <a:rPr lang="en-IN" sz="2400" dirty="0" smtClean="0"/>
              <a:t>Haemophilus influenzae</a:t>
            </a:r>
            <a:r>
              <a:rPr lang="en-IN" sz="2400" dirty="0"/>
              <a:t>, Staphylococcus</a:t>
            </a:r>
            <a:r>
              <a:rPr lang="en-IN" sz="2400" i="1" dirty="0"/>
              <a:t> </a:t>
            </a:r>
            <a:r>
              <a:rPr lang="en-IN" sz="2400" dirty="0"/>
              <a:t>and pneumococci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US" sz="2400" dirty="0"/>
              <a:t>It spreads by kissing and through food, finger and </a:t>
            </a:r>
            <a:r>
              <a:rPr lang="en-US" sz="2400" dirty="0" smtClean="0"/>
              <a:t>fomites.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407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Ischemia and </a:t>
            </a:r>
            <a:r>
              <a:rPr lang="en-US" sz="2400" dirty="0" smtClean="0"/>
              <a:t>vasoconstriction</a:t>
            </a:r>
          </a:p>
          <a:p>
            <a:r>
              <a:rPr lang="en-US" sz="2400" dirty="0" smtClean="0"/>
              <a:t> Vasodilation</a:t>
            </a:r>
            <a:endParaRPr lang="en-US" sz="2400" dirty="0"/>
          </a:p>
          <a:p>
            <a:r>
              <a:rPr lang="en-US" sz="2400" dirty="0" smtClean="0"/>
              <a:t>Edema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ncreased </a:t>
            </a:r>
            <a:r>
              <a:rPr lang="en-US" sz="2400" dirty="0"/>
              <a:t>activity of nasal glands and goblet </a:t>
            </a:r>
            <a:r>
              <a:rPr lang="en-US" sz="2400" dirty="0" smtClean="0"/>
              <a:t>cells</a:t>
            </a:r>
          </a:p>
          <a:p>
            <a:r>
              <a:rPr lang="en-IN" sz="2400" dirty="0"/>
              <a:t>L</a:t>
            </a:r>
            <a:r>
              <a:rPr lang="en-IN" sz="2400" dirty="0" smtClean="0"/>
              <a:t>eukocytosis and purulent discharge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Pathology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Firstly</a:t>
            </a:r>
            <a:r>
              <a:rPr lang="en-US" sz="2400" dirty="0"/>
              <a:t>, there is dryness and ticklish spot in the throat </a:t>
            </a:r>
            <a:r>
              <a:rPr lang="en-US" sz="2400" dirty="0" smtClean="0"/>
              <a:t>or </a:t>
            </a:r>
            <a:r>
              <a:rPr lang="en-IN" sz="2400" dirty="0" smtClean="0"/>
              <a:t>nasopharynx.</a:t>
            </a:r>
          </a:p>
          <a:p>
            <a:r>
              <a:rPr lang="en-US" sz="2400" dirty="0" smtClean="0"/>
              <a:t>2. sneezing</a:t>
            </a:r>
            <a:r>
              <a:rPr lang="en-US" sz="2400" dirty="0"/>
              <a:t>, discharge from the nose and </a:t>
            </a:r>
            <a:r>
              <a:rPr lang="en-US" sz="2400" dirty="0" smtClean="0"/>
              <a:t>nasal </a:t>
            </a:r>
            <a:r>
              <a:rPr lang="en-IN" sz="2400" dirty="0" smtClean="0"/>
              <a:t>obstruction.</a:t>
            </a:r>
          </a:p>
          <a:p>
            <a:r>
              <a:rPr lang="en-US" sz="2400" dirty="0" smtClean="0"/>
              <a:t>3. Mucous </a:t>
            </a:r>
            <a:r>
              <a:rPr lang="en-US" sz="2400" dirty="0"/>
              <a:t>membrane of nose and throat is swollen </a:t>
            </a:r>
            <a:r>
              <a:rPr lang="en-US" sz="2400" dirty="0" smtClean="0"/>
              <a:t>and </a:t>
            </a:r>
            <a:r>
              <a:rPr lang="en-IN" sz="2400" dirty="0"/>
              <a:t>c</a:t>
            </a:r>
            <a:r>
              <a:rPr lang="en-IN" sz="2400" dirty="0" smtClean="0"/>
              <a:t>ongested.</a:t>
            </a:r>
          </a:p>
          <a:p>
            <a:r>
              <a:rPr lang="en-US" sz="2400" dirty="0" smtClean="0"/>
              <a:t>4. Fever </a:t>
            </a:r>
            <a:r>
              <a:rPr lang="en-US" sz="2400" dirty="0"/>
              <a:t>appears due to toxemia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5. On </a:t>
            </a:r>
            <a:r>
              <a:rPr lang="en-US" sz="2400" dirty="0"/>
              <a:t>2nd or 3rd day, there is thick discharge, which </a:t>
            </a:r>
            <a:r>
              <a:rPr lang="en-US" sz="2400" dirty="0" smtClean="0"/>
              <a:t>is mucopurulent</a:t>
            </a:r>
            <a:r>
              <a:rPr lang="en-US" sz="2400" dirty="0"/>
              <a:t>, nasal obstruction increases and on 5th </a:t>
            </a:r>
            <a:r>
              <a:rPr lang="en-US" sz="2400" dirty="0" smtClean="0"/>
              <a:t>day onwards</a:t>
            </a:r>
            <a:r>
              <a:rPr lang="en-US" sz="2400" dirty="0"/>
              <a:t>, symptoms start decreasing and recovery occurs.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Clinical features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Nasopharyngitis</a:t>
            </a:r>
            <a:endParaRPr lang="en-IN" sz="2400" dirty="0"/>
          </a:p>
          <a:p>
            <a:r>
              <a:rPr lang="en-IN" sz="2400" dirty="0" smtClean="0"/>
              <a:t>Sinusitis</a:t>
            </a:r>
          </a:p>
          <a:p>
            <a:r>
              <a:rPr lang="en-IN" sz="2400" dirty="0"/>
              <a:t>E</a:t>
            </a:r>
            <a:r>
              <a:rPr lang="en-IN" sz="2400" dirty="0" smtClean="0"/>
              <a:t>ustachian </a:t>
            </a:r>
            <a:r>
              <a:rPr lang="en-IN" sz="2400" dirty="0"/>
              <a:t>tube (ET) </a:t>
            </a:r>
            <a:r>
              <a:rPr lang="en-IN" sz="2400" dirty="0" smtClean="0"/>
              <a:t>catarrh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O</a:t>
            </a:r>
            <a:r>
              <a:rPr lang="en-IN" sz="2400" dirty="0" smtClean="0"/>
              <a:t>titis media</a:t>
            </a:r>
            <a:endParaRPr lang="en-IN" sz="2400" dirty="0"/>
          </a:p>
          <a:p>
            <a:r>
              <a:rPr lang="en-IN" sz="2400" dirty="0" smtClean="0"/>
              <a:t>Lymphadenitis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R</a:t>
            </a:r>
            <a:r>
              <a:rPr lang="en-IN" sz="2400" dirty="0" smtClean="0"/>
              <a:t>espiratory </a:t>
            </a:r>
            <a:r>
              <a:rPr lang="en-IN" sz="2400" dirty="0"/>
              <a:t>tract </a:t>
            </a:r>
            <a:r>
              <a:rPr lang="en-IN" sz="2400" dirty="0" smtClean="0"/>
              <a:t>infection</a:t>
            </a:r>
          </a:p>
          <a:p>
            <a:r>
              <a:rPr lang="en-IN" sz="2400" dirty="0" smtClean="0"/>
              <a:t> Tonsillitis</a:t>
            </a:r>
            <a:endParaRPr lang="en-IN" sz="2400" dirty="0"/>
          </a:p>
          <a:p>
            <a:r>
              <a:rPr lang="en-IN" sz="2400" dirty="0"/>
              <a:t>N</a:t>
            </a:r>
            <a:r>
              <a:rPr lang="en-IN" sz="2400" dirty="0" smtClean="0"/>
              <a:t>ephritis</a:t>
            </a:r>
          </a:p>
          <a:p>
            <a:r>
              <a:rPr lang="en-IN" sz="2400" dirty="0" smtClean="0"/>
              <a:t>Rheumatism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complications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Avoidance of dusty and crowded places</a:t>
            </a:r>
          </a:p>
          <a:p>
            <a:r>
              <a:rPr lang="en-IN" sz="2400" dirty="0" smtClean="0"/>
              <a:t>Complete </a:t>
            </a:r>
            <a:r>
              <a:rPr lang="en-IN" sz="2400" dirty="0"/>
              <a:t>isolation of patients</a:t>
            </a:r>
          </a:p>
          <a:p>
            <a:r>
              <a:rPr lang="en-IN" sz="2400" dirty="0" smtClean="0"/>
              <a:t>Balanced </a:t>
            </a:r>
            <a:r>
              <a:rPr lang="en-IN" sz="2400" dirty="0"/>
              <a:t>and nutritious diet</a:t>
            </a:r>
          </a:p>
          <a:p>
            <a:r>
              <a:rPr lang="en-US" sz="2400" dirty="0" smtClean="0"/>
              <a:t>Sudden </a:t>
            </a:r>
            <a:r>
              <a:rPr lang="en-US" sz="2400" dirty="0"/>
              <a:t>fatigue, change of temperature and </a:t>
            </a:r>
            <a:r>
              <a:rPr lang="en-US" sz="2400" dirty="0" smtClean="0"/>
              <a:t>humidity </a:t>
            </a:r>
            <a:r>
              <a:rPr lang="en-IN" sz="2400" dirty="0" smtClean="0"/>
              <a:t>should </a:t>
            </a:r>
            <a:r>
              <a:rPr lang="en-IN" sz="2400" dirty="0"/>
              <a:t>be avoided</a:t>
            </a:r>
          </a:p>
          <a:p>
            <a:r>
              <a:rPr lang="en-US" sz="2400" dirty="0" smtClean="0"/>
              <a:t>Proper </a:t>
            </a:r>
            <a:r>
              <a:rPr lang="en-US" sz="2400" dirty="0"/>
              <a:t>sterilization of fomites is necessary</a:t>
            </a:r>
          </a:p>
          <a:p>
            <a:r>
              <a:rPr lang="en-US" sz="2400" dirty="0" smtClean="0"/>
              <a:t>Role </a:t>
            </a:r>
            <a:r>
              <a:rPr lang="en-US" sz="2400" dirty="0"/>
              <a:t>of cold (polyvalent) vaccine has not been proved.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Management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>
            <a:normAutofit/>
          </a:bodyPr>
          <a:lstStyle/>
          <a:p>
            <a:r>
              <a:rPr lang="en-IN" sz="2400" dirty="0"/>
              <a:t>Complete bed rest</a:t>
            </a:r>
          </a:p>
          <a:p>
            <a:r>
              <a:rPr lang="en-US" sz="2400" dirty="0" smtClean="0"/>
              <a:t>Hot </a:t>
            </a:r>
            <a:r>
              <a:rPr lang="en-US" sz="2400" dirty="0"/>
              <a:t>water bath is quite helpful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is role of vitamin C, 500 mg bid for 10 days</a:t>
            </a:r>
          </a:p>
          <a:p>
            <a:r>
              <a:rPr lang="en-US" sz="2400" dirty="0" smtClean="0"/>
              <a:t>Antibiotics </a:t>
            </a:r>
            <a:r>
              <a:rPr lang="en-US" sz="2400" dirty="0"/>
              <a:t>to prevent complications and </a:t>
            </a:r>
            <a:r>
              <a:rPr lang="en-US" sz="2400" dirty="0" smtClean="0"/>
              <a:t>secondary </a:t>
            </a:r>
            <a:r>
              <a:rPr lang="en-IN" sz="2400" dirty="0" smtClean="0"/>
              <a:t>infection</a:t>
            </a:r>
            <a:endParaRPr lang="en-IN" sz="2400" dirty="0"/>
          </a:p>
          <a:p>
            <a:r>
              <a:rPr lang="en-US" sz="2400" dirty="0" smtClean="0"/>
              <a:t>Antihistaminics </a:t>
            </a:r>
            <a:r>
              <a:rPr lang="en-US" sz="2400" dirty="0"/>
              <a:t>and anti-inflammatory drugs are </a:t>
            </a:r>
            <a:r>
              <a:rPr lang="en-US" sz="2400" dirty="0" smtClean="0"/>
              <a:t>given symptomatically </a:t>
            </a:r>
            <a:r>
              <a:rPr lang="en-US" sz="2400" dirty="0"/>
              <a:t>2 to 3 times a day</a:t>
            </a:r>
          </a:p>
          <a:p>
            <a:r>
              <a:rPr lang="en-US" sz="2400" dirty="0" smtClean="0"/>
              <a:t>Smoking </a:t>
            </a:r>
            <a:r>
              <a:rPr lang="en-US" sz="2400" dirty="0"/>
              <a:t>and hard drinks are avoided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Treatment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90</TotalTime>
  <Words>1670</Words>
  <Application>Microsoft Office PowerPoint</Application>
  <PresentationFormat>On-screen Show (4:3)</PresentationFormat>
  <Paragraphs>241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BlackTie</vt:lpstr>
      <vt:lpstr>Rhinitis</vt:lpstr>
      <vt:lpstr>CLASSIFICATION</vt:lpstr>
      <vt:lpstr>Acute inflammatory conditions</vt:lpstr>
      <vt:lpstr>PowerPoint Presentation</vt:lpstr>
      <vt:lpstr>Pathology</vt:lpstr>
      <vt:lpstr>Clinical features</vt:lpstr>
      <vt:lpstr>complications</vt:lpstr>
      <vt:lpstr>Management</vt:lpstr>
      <vt:lpstr>Treatment</vt:lpstr>
      <vt:lpstr>Acute Nasal Diphtheria</vt:lpstr>
      <vt:lpstr>IRRITATIVE RHINITIS</vt:lpstr>
      <vt:lpstr>CHRONIC NONSPECIFIC RHINITIS</vt:lpstr>
      <vt:lpstr>Atrophic Rhinitis</vt:lpstr>
      <vt:lpstr>types</vt:lpstr>
      <vt:lpstr>Causes</vt:lpstr>
      <vt:lpstr>PowerPoint Presentation</vt:lpstr>
      <vt:lpstr>Pathogenesis</vt:lpstr>
      <vt:lpstr>Clinical Features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CHRONIC SIMPLE RHINITIS</vt:lpstr>
      <vt:lpstr>Pathology</vt:lpstr>
      <vt:lpstr>Clinical  features</vt:lpstr>
      <vt:lpstr>Treatment</vt:lpstr>
      <vt:lpstr>Chronic Hypertrophic Rhinitis</vt:lpstr>
      <vt:lpstr>PowerPoint Presentation</vt:lpstr>
      <vt:lpstr>PowerPoint Presentation</vt:lpstr>
      <vt:lpstr>Rhinitis Sicca</vt:lpstr>
      <vt:lpstr>PowerPoint Presentation</vt:lpstr>
      <vt:lpstr>Rhinitis Caseosa</vt:lpstr>
      <vt:lpstr>PowerPoint Presentation</vt:lpstr>
      <vt:lpstr>Rhinitis Medicamentosa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</dc:title>
  <dc:creator>Thanuja</dc:creator>
  <cp:lastModifiedBy>Thanuja</cp:lastModifiedBy>
  <cp:revision>22</cp:revision>
  <dcterms:created xsi:type="dcterms:W3CDTF">2006-08-16T00:00:00Z</dcterms:created>
  <dcterms:modified xsi:type="dcterms:W3CDTF">2020-06-05T07:27:24Z</dcterms:modified>
</cp:coreProperties>
</file>